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5" r:id="rId3"/>
    <p:sldId id="257" r:id="rId4"/>
    <p:sldId id="266" r:id="rId5"/>
    <p:sldId id="258" r:id="rId6"/>
    <p:sldId id="259" r:id="rId7"/>
    <p:sldId id="260" r:id="rId8"/>
    <p:sldId id="261" r:id="rId9"/>
    <p:sldId id="262" r:id="rId10"/>
    <p:sldId id="263" r:id="rId11"/>
    <p:sldId id="264" r:id="rId12"/>
    <p:sldId id="267" r:id="rId1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8D7E4A8-10CB-4EE1-8112-BCE8A3911B73}" type="datetimeFigureOut">
              <a:rPr lang="es-MX" smtClean="0"/>
              <a:pPr/>
              <a:t>04/09/2012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D7235C5-BDEC-49F7-9C1B-8C85AF66C428}" type="slidenum">
              <a:rPr lang="es-MX" smtClean="0"/>
              <a:pPr/>
              <a:t>‹Nº›</a:t>
            </a:fld>
            <a:endParaRPr lang="es-MX"/>
          </a:p>
        </p:txBody>
      </p:sp>
    </p:spTree>
    <p:extLst>
      <p:ext uri="{BB962C8B-B14F-4D97-AF65-F5344CB8AC3E}">
        <p14:creationId xmlns:p14="http://schemas.microsoft.com/office/powerpoint/2010/main" val="2763781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8D7E4A8-10CB-4EE1-8112-BCE8A3911B73}" type="datetimeFigureOut">
              <a:rPr lang="es-MX" smtClean="0"/>
              <a:pPr/>
              <a:t>04/09/2012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D7235C5-BDEC-49F7-9C1B-8C85AF66C428}" type="slidenum">
              <a:rPr lang="es-MX" smtClean="0"/>
              <a:pPr/>
              <a:t>‹Nº›</a:t>
            </a:fld>
            <a:endParaRPr lang="es-MX"/>
          </a:p>
        </p:txBody>
      </p:sp>
    </p:spTree>
    <p:extLst>
      <p:ext uri="{BB962C8B-B14F-4D97-AF65-F5344CB8AC3E}">
        <p14:creationId xmlns:p14="http://schemas.microsoft.com/office/powerpoint/2010/main" val="1475774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8D7E4A8-10CB-4EE1-8112-BCE8A3911B73}" type="datetimeFigureOut">
              <a:rPr lang="es-MX" smtClean="0"/>
              <a:pPr/>
              <a:t>04/09/2012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D7235C5-BDEC-49F7-9C1B-8C85AF66C428}" type="slidenum">
              <a:rPr lang="es-MX" smtClean="0"/>
              <a:pPr/>
              <a:t>‹Nº›</a:t>
            </a:fld>
            <a:endParaRPr lang="es-MX"/>
          </a:p>
        </p:txBody>
      </p:sp>
    </p:spTree>
    <p:extLst>
      <p:ext uri="{BB962C8B-B14F-4D97-AF65-F5344CB8AC3E}">
        <p14:creationId xmlns:p14="http://schemas.microsoft.com/office/powerpoint/2010/main" val="854814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8D7E4A8-10CB-4EE1-8112-BCE8A3911B73}" type="datetimeFigureOut">
              <a:rPr lang="es-MX" smtClean="0"/>
              <a:pPr/>
              <a:t>04/09/2012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D7235C5-BDEC-49F7-9C1B-8C85AF66C428}" type="slidenum">
              <a:rPr lang="es-MX" smtClean="0"/>
              <a:pPr/>
              <a:t>‹Nº›</a:t>
            </a:fld>
            <a:endParaRPr lang="es-MX"/>
          </a:p>
        </p:txBody>
      </p:sp>
    </p:spTree>
    <p:extLst>
      <p:ext uri="{BB962C8B-B14F-4D97-AF65-F5344CB8AC3E}">
        <p14:creationId xmlns:p14="http://schemas.microsoft.com/office/powerpoint/2010/main" val="354332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8D7E4A8-10CB-4EE1-8112-BCE8A3911B73}" type="datetimeFigureOut">
              <a:rPr lang="es-MX" smtClean="0"/>
              <a:pPr/>
              <a:t>04/09/2012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D7235C5-BDEC-49F7-9C1B-8C85AF66C428}" type="slidenum">
              <a:rPr lang="es-MX" smtClean="0"/>
              <a:pPr/>
              <a:t>‹Nº›</a:t>
            </a:fld>
            <a:endParaRPr lang="es-MX"/>
          </a:p>
        </p:txBody>
      </p:sp>
    </p:spTree>
    <p:extLst>
      <p:ext uri="{BB962C8B-B14F-4D97-AF65-F5344CB8AC3E}">
        <p14:creationId xmlns:p14="http://schemas.microsoft.com/office/powerpoint/2010/main" val="805673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8D7E4A8-10CB-4EE1-8112-BCE8A3911B73}" type="datetimeFigureOut">
              <a:rPr lang="es-MX" smtClean="0"/>
              <a:pPr/>
              <a:t>04/09/2012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D7235C5-BDEC-49F7-9C1B-8C85AF66C428}" type="slidenum">
              <a:rPr lang="es-MX" smtClean="0"/>
              <a:pPr/>
              <a:t>‹Nº›</a:t>
            </a:fld>
            <a:endParaRPr lang="es-MX"/>
          </a:p>
        </p:txBody>
      </p:sp>
    </p:spTree>
    <p:extLst>
      <p:ext uri="{BB962C8B-B14F-4D97-AF65-F5344CB8AC3E}">
        <p14:creationId xmlns:p14="http://schemas.microsoft.com/office/powerpoint/2010/main" val="1099534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8D7E4A8-10CB-4EE1-8112-BCE8A3911B73}" type="datetimeFigureOut">
              <a:rPr lang="es-MX" smtClean="0"/>
              <a:pPr/>
              <a:t>04/09/2012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D7235C5-BDEC-49F7-9C1B-8C85AF66C428}" type="slidenum">
              <a:rPr lang="es-MX" smtClean="0"/>
              <a:pPr/>
              <a:t>‹Nº›</a:t>
            </a:fld>
            <a:endParaRPr lang="es-MX"/>
          </a:p>
        </p:txBody>
      </p:sp>
    </p:spTree>
    <p:extLst>
      <p:ext uri="{BB962C8B-B14F-4D97-AF65-F5344CB8AC3E}">
        <p14:creationId xmlns:p14="http://schemas.microsoft.com/office/powerpoint/2010/main" val="2693925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8D7E4A8-10CB-4EE1-8112-BCE8A3911B73}" type="datetimeFigureOut">
              <a:rPr lang="es-MX" smtClean="0"/>
              <a:pPr/>
              <a:t>04/09/2012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D7235C5-BDEC-49F7-9C1B-8C85AF66C428}" type="slidenum">
              <a:rPr lang="es-MX" smtClean="0"/>
              <a:pPr/>
              <a:t>‹Nº›</a:t>
            </a:fld>
            <a:endParaRPr lang="es-MX"/>
          </a:p>
        </p:txBody>
      </p:sp>
    </p:spTree>
    <p:extLst>
      <p:ext uri="{BB962C8B-B14F-4D97-AF65-F5344CB8AC3E}">
        <p14:creationId xmlns:p14="http://schemas.microsoft.com/office/powerpoint/2010/main" val="1692289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8D7E4A8-10CB-4EE1-8112-BCE8A3911B73}" type="datetimeFigureOut">
              <a:rPr lang="es-MX" smtClean="0"/>
              <a:pPr/>
              <a:t>04/09/2012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D7235C5-BDEC-49F7-9C1B-8C85AF66C428}" type="slidenum">
              <a:rPr lang="es-MX" smtClean="0"/>
              <a:pPr/>
              <a:t>‹Nº›</a:t>
            </a:fld>
            <a:endParaRPr lang="es-MX"/>
          </a:p>
        </p:txBody>
      </p:sp>
    </p:spTree>
    <p:extLst>
      <p:ext uri="{BB962C8B-B14F-4D97-AF65-F5344CB8AC3E}">
        <p14:creationId xmlns:p14="http://schemas.microsoft.com/office/powerpoint/2010/main" val="1861764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8D7E4A8-10CB-4EE1-8112-BCE8A3911B73}" type="datetimeFigureOut">
              <a:rPr lang="es-MX" smtClean="0"/>
              <a:pPr/>
              <a:t>04/09/2012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D7235C5-BDEC-49F7-9C1B-8C85AF66C428}" type="slidenum">
              <a:rPr lang="es-MX" smtClean="0"/>
              <a:pPr/>
              <a:t>‹Nº›</a:t>
            </a:fld>
            <a:endParaRPr lang="es-MX"/>
          </a:p>
        </p:txBody>
      </p:sp>
    </p:spTree>
    <p:extLst>
      <p:ext uri="{BB962C8B-B14F-4D97-AF65-F5344CB8AC3E}">
        <p14:creationId xmlns:p14="http://schemas.microsoft.com/office/powerpoint/2010/main" val="393049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8D7E4A8-10CB-4EE1-8112-BCE8A3911B73}" type="datetimeFigureOut">
              <a:rPr lang="es-MX" smtClean="0"/>
              <a:pPr/>
              <a:t>04/09/2012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D7235C5-BDEC-49F7-9C1B-8C85AF66C428}" type="slidenum">
              <a:rPr lang="es-MX" smtClean="0"/>
              <a:pPr/>
              <a:t>‹Nº›</a:t>
            </a:fld>
            <a:endParaRPr lang="es-MX"/>
          </a:p>
        </p:txBody>
      </p:sp>
    </p:spTree>
    <p:extLst>
      <p:ext uri="{BB962C8B-B14F-4D97-AF65-F5344CB8AC3E}">
        <p14:creationId xmlns:p14="http://schemas.microsoft.com/office/powerpoint/2010/main" val="161047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D7E4A8-10CB-4EE1-8112-BCE8A3911B73}" type="datetimeFigureOut">
              <a:rPr lang="es-MX" smtClean="0"/>
              <a:pPr/>
              <a:t>04/09/2012</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7235C5-BDEC-49F7-9C1B-8C85AF66C428}" type="slidenum">
              <a:rPr lang="es-MX" smtClean="0"/>
              <a:pPr/>
              <a:t>‹Nº›</a:t>
            </a:fld>
            <a:endParaRPr lang="es-MX"/>
          </a:p>
        </p:txBody>
      </p:sp>
    </p:spTree>
    <p:extLst>
      <p:ext uri="{BB962C8B-B14F-4D97-AF65-F5344CB8AC3E}">
        <p14:creationId xmlns:p14="http://schemas.microsoft.com/office/powerpoint/2010/main" val="798704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copepodo.files.wordpress.com/2007/10/huellaeco.jpg"/>
          <p:cNvPicPr>
            <a:picLocks noChangeAspect="1" noChangeArrowheads="1"/>
          </p:cNvPicPr>
          <p:nvPr/>
        </p:nvPicPr>
        <p:blipFill>
          <a:blip r:embed="rId2" cstate="print"/>
          <a:srcRect/>
          <a:stretch>
            <a:fillRect/>
          </a:stretch>
        </p:blipFill>
        <p:spPr bwMode="auto">
          <a:xfrm>
            <a:off x="2643174" y="0"/>
            <a:ext cx="6500826" cy="6858000"/>
          </a:xfrm>
          <a:prstGeom prst="rect">
            <a:avLst/>
          </a:prstGeom>
          <a:noFill/>
        </p:spPr>
      </p:pic>
      <p:sp>
        <p:nvSpPr>
          <p:cNvPr id="4" name="3 CuadroTexto"/>
          <p:cNvSpPr txBox="1"/>
          <p:nvPr/>
        </p:nvSpPr>
        <p:spPr>
          <a:xfrm>
            <a:off x="142844" y="428604"/>
            <a:ext cx="6143668" cy="707886"/>
          </a:xfrm>
          <a:prstGeom prst="rect">
            <a:avLst/>
          </a:prstGeom>
          <a:noFill/>
        </p:spPr>
        <p:txBody>
          <a:bodyPr wrap="square" rtlCol="0">
            <a:spAutoFit/>
          </a:bodyPr>
          <a:lstStyle/>
          <a:p>
            <a:pPr algn="ctr"/>
            <a:r>
              <a:rPr lang="es-MX" sz="4000" dirty="0" smtClean="0"/>
              <a:t>ECOLOGICAL FOOTPRINT</a:t>
            </a:r>
            <a:endParaRPr lang="es-MX" sz="4000" dirty="0"/>
          </a:p>
        </p:txBody>
      </p:sp>
      <p:sp>
        <p:nvSpPr>
          <p:cNvPr id="6" name="5 CuadroTexto"/>
          <p:cNvSpPr txBox="1"/>
          <p:nvPr/>
        </p:nvSpPr>
        <p:spPr>
          <a:xfrm>
            <a:off x="142844" y="6286520"/>
            <a:ext cx="4714908" cy="369332"/>
          </a:xfrm>
          <a:prstGeom prst="rect">
            <a:avLst/>
          </a:prstGeom>
          <a:noFill/>
        </p:spPr>
        <p:txBody>
          <a:bodyPr wrap="square" rtlCol="0">
            <a:spAutoFit/>
          </a:bodyPr>
          <a:lstStyle/>
          <a:p>
            <a:r>
              <a:rPr lang="es-MX" dirty="0" smtClean="0"/>
              <a:t>Por: M. en I. Mario González</a:t>
            </a:r>
            <a:endParaRPr lang="es-MX"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57232"/>
            <a:ext cx="8229600" cy="5643602"/>
          </a:xfrm>
        </p:spPr>
        <p:txBody>
          <a:bodyPr>
            <a:normAutofit fontScale="47500" lnSpcReduction="20000"/>
          </a:bodyPr>
          <a:lstStyle/>
          <a:p>
            <a:pPr algn="just">
              <a:lnSpc>
                <a:spcPct val="170000"/>
              </a:lnSpc>
            </a:pPr>
            <a:r>
              <a:rPr lang="es-MX" b="1" dirty="0" smtClean="0">
                <a:latin typeface="Arial" pitchFamily="34" charset="0"/>
                <a:cs typeface="Arial" pitchFamily="34" charset="0"/>
              </a:rPr>
              <a:t>La carga global </a:t>
            </a:r>
            <a:r>
              <a:rPr lang="es-MX" dirty="0" smtClean="0">
                <a:latin typeface="Arial" pitchFamily="34" charset="0"/>
                <a:cs typeface="Arial" pitchFamily="34" charset="0"/>
              </a:rPr>
              <a:t>a que sometemos al planeta está actualmente un 35% por encima de lo que la naturaleza nos puede dar.</a:t>
            </a:r>
          </a:p>
          <a:p>
            <a:pPr algn="just">
              <a:lnSpc>
                <a:spcPct val="170000"/>
              </a:lnSpc>
              <a:buNone/>
            </a:pPr>
            <a:r>
              <a:rPr lang="es-MX" dirty="0" smtClean="0">
                <a:latin typeface="Arial" pitchFamily="34" charset="0"/>
                <a:cs typeface="Arial" pitchFamily="34" charset="0"/>
              </a:rPr>
              <a:t> </a:t>
            </a:r>
          </a:p>
          <a:p>
            <a:pPr algn="just">
              <a:lnSpc>
                <a:spcPct val="170000"/>
              </a:lnSpc>
            </a:pPr>
            <a:r>
              <a:rPr lang="es-MX" dirty="0" smtClean="0">
                <a:latin typeface="Arial" pitchFamily="34" charset="0"/>
                <a:cs typeface="Arial" pitchFamily="34" charset="0"/>
              </a:rPr>
              <a:t>El </a:t>
            </a:r>
            <a:r>
              <a:rPr lang="es-MX" b="1" i="1" dirty="0" smtClean="0">
                <a:latin typeface="Arial" pitchFamily="34" charset="0"/>
                <a:cs typeface="Arial" pitchFamily="34" charset="0"/>
              </a:rPr>
              <a:t>análisis de la huella ecológ</a:t>
            </a:r>
            <a:r>
              <a:rPr lang="es-MX" i="1" dirty="0" smtClean="0">
                <a:latin typeface="Arial" pitchFamily="34" charset="0"/>
                <a:cs typeface="Arial" pitchFamily="34" charset="0"/>
              </a:rPr>
              <a:t>i</a:t>
            </a:r>
            <a:r>
              <a:rPr lang="es-MX" b="1" i="1" dirty="0" smtClean="0">
                <a:latin typeface="Arial" pitchFamily="34" charset="0"/>
                <a:cs typeface="Arial" pitchFamily="34" charset="0"/>
              </a:rPr>
              <a:t>ca </a:t>
            </a:r>
            <a:r>
              <a:rPr lang="es-MX" dirty="0" smtClean="0">
                <a:latin typeface="Arial" pitchFamily="34" charset="0"/>
                <a:cs typeface="Arial" pitchFamily="34" charset="0"/>
              </a:rPr>
              <a:t>y las unidades elegidas para cuantificarla ponen de manifiesto cuantitativamente las </a:t>
            </a:r>
            <a:r>
              <a:rPr lang="es-MX" i="1" dirty="0" smtClean="0">
                <a:latin typeface="Arial" pitchFamily="34" charset="0"/>
                <a:cs typeface="Arial" pitchFamily="34" charset="0"/>
              </a:rPr>
              <a:t>vinculaciones</a:t>
            </a:r>
            <a:r>
              <a:rPr lang="es-MX" dirty="0" smtClean="0">
                <a:latin typeface="Arial" pitchFamily="34" charset="0"/>
                <a:cs typeface="Arial" pitchFamily="34" charset="0"/>
              </a:rPr>
              <a:t> de los hábitos y formas de vida con los problemas medioambientales. </a:t>
            </a:r>
          </a:p>
          <a:p>
            <a:pPr algn="just">
              <a:lnSpc>
                <a:spcPct val="170000"/>
              </a:lnSpc>
            </a:pPr>
            <a:endParaRPr lang="es-MX" dirty="0">
              <a:latin typeface="Arial" pitchFamily="34" charset="0"/>
              <a:cs typeface="Arial" pitchFamily="34" charset="0"/>
            </a:endParaRPr>
          </a:p>
          <a:p>
            <a:pPr algn="just">
              <a:lnSpc>
                <a:spcPct val="170000"/>
              </a:lnSpc>
            </a:pPr>
            <a:r>
              <a:rPr lang="es-MX" dirty="0" smtClean="0">
                <a:latin typeface="Arial" pitchFamily="34" charset="0"/>
                <a:cs typeface="Arial" pitchFamily="34" charset="0"/>
              </a:rPr>
              <a:t>Al ser una hectárea aproximadamente el área de un campo de fútbol resulta sencillo visualizar la influencia de cada individuo, así como el impacto que la ciudad provoca fuera de sus límites administrativos. Se presentan de forma simple y reducida no sólo la cantidad de recursos consumidos o los desechos producidos, sino también la </a:t>
            </a:r>
            <a:r>
              <a:rPr lang="es-MX" i="1" dirty="0" smtClean="0">
                <a:latin typeface="Arial" pitchFamily="34" charset="0"/>
                <a:cs typeface="Arial" pitchFamily="34" charset="0"/>
              </a:rPr>
              <a:t>capacidad</a:t>
            </a:r>
            <a:r>
              <a:rPr lang="es-MX" dirty="0" smtClean="0">
                <a:latin typeface="Arial" pitchFamily="34" charset="0"/>
                <a:cs typeface="Arial" pitchFamily="34" charset="0"/>
              </a:rPr>
              <a:t> del medio de producirlos, de absorberlos o de regenerarlos.</a:t>
            </a:r>
          </a:p>
          <a:p>
            <a:endParaRPr lang="es-MX"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hypaclub.morelos.gob.mx/html4/images/stories/Yair/Experimenta/Biologia/Huellas/huella_ecologica.jpg"/>
          <p:cNvPicPr>
            <a:picLocks noChangeAspect="1" noChangeArrowheads="1"/>
          </p:cNvPicPr>
          <p:nvPr/>
        </p:nvPicPr>
        <p:blipFill>
          <a:blip r:embed="rId2" cstate="print"/>
          <a:srcRect/>
          <a:stretch>
            <a:fillRect/>
          </a:stretch>
        </p:blipFill>
        <p:spPr bwMode="auto">
          <a:xfrm>
            <a:off x="4071934" y="0"/>
            <a:ext cx="5072066" cy="6858000"/>
          </a:xfrm>
          <a:prstGeom prst="rect">
            <a:avLst/>
          </a:prstGeom>
          <a:noFill/>
        </p:spPr>
      </p:pic>
      <p:sp>
        <p:nvSpPr>
          <p:cNvPr id="3" name="2 Marcador de contenido"/>
          <p:cNvSpPr>
            <a:spLocks noGrp="1"/>
          </p:cNvSpPr>
          <p:nvPr>
            <p:ph idx="1"/>
          </p:nvPr>
        </p:nvSpPr>
        <p:spPr>
          <a:xfrm>
            <a:off x="457200" y="428604"/>
            <a:ext cx="8472518" cy="6143668"/>
          </a:xfrm>
        </p:spPr>
        <p:txBody>
          <a:bodyPr>
            <a:normAutofit fontScale="40000" lnSpcReduction="20000"/>
          </a:bodyPr>
          <a:lstStyle/>
          <a:p>
            <a:pPr algn="just">
              <a:lnSpc>
                <a:spcPct val="170000"/>
              </a:lnSpc>
            </a:pPr>
            <a:r>
              <a:rPr lang="es-MX" dirty="0" smtClean="0">
                <a:latin typeface="Arial" pitchFamily="34" charset="0"/>
                <a:cs typeface="Arial" pitchFamily="34" charset="0"/>
              </a:rPr>
              <a:t>Aunque este indicador integra múltiples impactos, hay que tener en cuenta que otros no quedan contabilizados: la contaminación del suelo, del agua, de la atmósfera (a excepción del CO2), la erosión, </a:t>
            </a:r>
            <a:r>
              <a:rPr lang="es-MX" dirty="0" err="1" smtClean="0">
                <a:latin typeface="Arial" pitchFamily="34" charset="0"/>
                <a:cs typeface="Arial" pitchFamily="34" charset="0"/>
              </a:rPr>
              <a:t>etc</a:t>
            </a:r>
            <a:r>
              <a:rPr lang="es-MX" dirty="0" smtClean="0">
                <a:latin typeface="Arial" pitchFamily="34" charset="0"/>
                <a:cs typeface="Arial" pitchFamily="34" charset="0"/>
              </a:rPr>
              <a:t>; además se asume que en la práctica la productividad del suelo agrícola, ganadero y forestal no disminuye con el tiempo. Es un instrumento complejo, que requiere estadísticas y datos muy concretos, no siempre disponibles, pero que pone de manifiesto un estado de sobreexplotación. </a:t>
            </a:r>
          </a:p>
          <a:p>
            <a:pPr algn="just">
              <a:lnSpc>
                <a:spcPct val="170000"/>
              </a:lnSpc>
            </a:pPr>
            <a:endParaRPr lang="es-MX" dirty="0" smtClean="0">
              <a:latin typeface="Arial" pitchFamily="34" charset="0"/>
              <a:cs typeface="Arial" pitchFamily="34" charset="0"/>
            </a:endParaRPr>
          </a:p>
          <a:p>
            <a:pPr algn="just">
              <a:lnSpc>
                <a:spcPct val="170000"/>
              </a:lnSpc>
            </a:pPr>
            <a:endParaRPr lang="es-MX" dirty="0">
              <a:latin typeface="Arial" pitchFamily="34" charset="0"/>
              <a:cs typeface="Arial" pitchFamily="34" charset="0"/>
            </a:endParaRPr>
          </a:p>
          <a:p>
            <a:pPr algn="just">
              <a:lnSpc>
                <a:spcPct val="170000"/>
              </a:lnSpc>
            </a:pPr>
            <a:r>
              <a:rPr lang="es-MX" dirty="0" smtClean="0">
                <a:latin typeface="Arial" pitchFamily="34" charset="0"/>
                <a:cs typeface="Arial" pitchFamily="34" charset="0"/>
              </a:rPr>
              <a:t>La medida de los flujos del capital es fundamental para la gestión económica global, lo mismo debería suceder con </a:t>
            </a:r>
            <a:r>
              <a:rPr lang="es-MX" i="1" dirty="0" smtClean="0">
                <a:latin typeface="Arial" pitchFamily="34" charset="0"/>
                <a:cs typeface="Arial" pitchFamily="34" charset="0"/>
              </a:rPr>
              <a:t>el </a:t>
            </a:r>
            <a:r>
              <a:rPr lang="es-MX" b="1" i="1" dirty="0" smtClean="0">
                <a:latin typeface="Arial" pitchFamily="34" charset="0"/>
                <a:cs typeface="Arial" pitchFamily="34" charset="0"/>
              </a:rPr>
              <a:t>capital natural</a:t>
            </a:r>
            <a:r>
              <a:rPr lang="es-MX" b="1" dirty="0" smtClean="0">
                <a:latin typeface="Arial" pitchFamily="34" charset="0"/>
                <a:cs typeface="Arial" pitchFamily="34" charset="0"/>
              </a:rPr>
              <a:t>; </a:t>
            </a:r>
            <a:r>
              <a:rPr lang="es-MX" dirty="0" smtClean="0">
                <a:latin typeface="Arial" pitchFamily="34" charset="0"/>
                <a:cs typeface="Arial" pitchFamily="34" charset="0"/>
              </a:rPr>
              <a:t>la huella ecológica supone un instrumento que pone de manifiesto estos flujos. La presión sobre los recursos de la Tierra seguirá creciendo conforme estas regiones vayan desarrollándose y consumiendo más. </a:t>
            </a:r>
          </a:p>
          <a:p>
            <a:pPr algn="just">
              <a:lnSpc>
                <a:spcPct val="170000"/>
              </a:lnSpc>
            </a:pPr>
            <a:endParaRPr lang="es-MX" dirty="0">
              <a:latin typeface="Arial" pitchFamily="34" charset="0"/>
              <a:cs typeface="Arial" pitchFamily="34" charset="0"/>
            </a:endParaRPr>
          </a:p>
          <a:p>
            <a:pPr algn="just">
              <a:lnSpc>
                <a:spcPct val="170000"/>
              </a:lnSpc>
            </a:pPr>
            <a:r>
              <a:rPr lang="es-MX" dirty="0" smtClean="0">
                <a:latin typeface="Arial" pitchFamily="34" charset="0"/>
                <a:cs typeface="Arial" pitchFamily="34" charset="0"/>
              </a:rPr>
              <a:t>Cabe preguntarse si sería deseable o posible generalizar nuestro sistema de consumo viendo que, si todo el mundo viviera como un norteamericano medio, necesitaríamos tres planetas. Para reducir nuestra huella ecológica sólo queda escoger un estilo de vida más frugal y austero, un tipo de actitud y un concepto de desarrollo muy diferentes a los que ofrece el crecimiento económico que nos ha llevado a esta </a:t>
            </a:r>
            <a:r>
              <a:rPr lang="es-MX" b="1" dirty="0" smtClean="0">
                <a:latin typeface="Arial" pitchFamily="34" charset="0"/>
                <a:cs typeface="Arial" pitchFamily="34" charset="0"/>
              </a:rPr>
              <a:t>insostenible situación.</a:t>
            </a:r>
          </a:p>
          <a:p>
            <a:endParaRPr lang="es-MX"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ntercambia.net/temas/wp-content/uploads/2010/03/hambru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7632848" cy="56166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706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RNB2ZLsHiBk/ThRm93ScfNI/AAAAAAAAAAU/Q8LAQIFFZwo/s320/14-05-08-ciencia-calentamiento-climatico-un-estudio-refuerza-las-conclusiones-de-la-onu.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737" b="69636" l="38841" r="64592">
                        <a14:backgroundMark x1="61875" y1="53896" x2="61875" y2="53896"/>
                        <a14:backgroundMark x1="43750" y1="66558" x2="43750" y2="66558"/>
                        <a14:backgroundMark x1="42188" y1="3247" x2="42188" y2="3247"/>
                        <a14:backgroundMark x1="61563" y1="3247" x2="61563" y2="3247"/>
                        <a14:backgroundMark x1="39063" y1="73701" x2="39063" y2="73701"/>
                      </a14:backgroundRemoval>
                    </a14:imgEffect>
                    <a14:imgEffect>
                      <a14:saturation sat="200000"/>
                    </a14:imgEffect>
                  </a14:imgLayer>
                </a14:imgProps>
              </a:ext>
              <a:ext uri="{28A0092B-C50C-407E-A947-70E740481C1C}">
                <a14:useLocalDpi xmlns:a14="http://schemas.microsoft.com/office/drawing/2010/main" val="0"/>
              </a:ext>
            </a:extLst>
          </a:blip>
          <a:srcRect l="35622" t="6117" r="32189" b="32328"/>
          <a:stretch/>
        </p:blipFill>
        <p:spPr bwMode="auto">
          <a:xfrm>
            <a:off x="2339752" y="260648"/>
            <a:ext cx="3888432"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391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303" y="404664"/>
            <a:ext cx="8229600" cy="5268931"/>
          </a:xfrm>
        </p:spPr>
        <p:txBody>
          <a:bodyPr>
            <a:normAutofit/>
          </a:bodyPr>
          <a:lstStyle/>
          <a:p>
            <a:pPr algn="just">
              <a:lnSpc>
                <a:spcPct val="150000"/>
              </a:lnSpc>
            </a:pPr>
            <a:r>
              <a:rPr lang="es-MX" sz="2400" dirty="0" smtClean="0">
                <a:latin typeface="Arial" pitchFamily="34" charset="0"/>
                <a:cs typeface="Arial" pitchFamily="34" charset="0"/>
              </a:rPr>
              <a:t>La </a:t>
            </a:r>
            <a:r>
              <a:rPr lang="es-MX" sz="2400" b="1" i="1" dirty="0" smtClean="0">
                <a:latin typeface="Arial" pitchFamily="34" charset="0"/>
                <a:cs typeface="Arial" pitchFamily="34" charset="0"/>
              </a:rPr>
              <a:t>huella ecológica </a:t>
            </a:r>
            <a:r>
              <a:rPr lang="es-MX" sz="2400" dirty="0" smtClean="0">
                <a:latin typeface="Arial" pitchFamily="34" charset="0"/>
                <a:cs typeface="Arial" pitchFamily="34" charset="0"/>
              </a:rPr>
              <a:t>es un </a:t>
            </a:r>
            <a:r>
              <a:rPr lang="es-MX" sz="2400" b="1" i="1" dirty="0" smtClean="0">
                <a:solidFill>
                  <a:schemeClr val="accent2">
                    <a:lumMod val="60000"/>
                    <a:lumOff val="40000"/>
                  </a:schemeClr>
                </a:solidFill>
                <a:latin typeface="Arial" pitchFamily="34" charset="0"/>
                <a:cs typeface="Arial" pitchFamily="34" charset="0"/>
              </a:rPr>
              <a:t>indicador ambiental </a:t>
            </a:r>
            <a:r>
              <a:rPr lang="es-MX" sz="2400" b="1" dirty="0" smtClean="0">
                <a:solidFill>
                  <a:schemeClr val="accent2">
                    <a:lumMod val="60000"/>
                    <a:lumOff val="40000"/>
                  </a:schemeClr>
                </a:solidFill>
                <a:latin typeface="Arial" pitchFamily="34" charset="0"/>
                <a:cs typeface="Arial" pitchFamily="34" charset="0"/>
              </a:rPr>
              <a:t>de carácter integrador del impacto que ejerce una cierta comunidad humana, país, región o ciudad sobre su entorno». </a:t>
            </a:r>
          </a:p>
        </p:txBody>
      </p:sp>
      <p:pic>
        <p:nvPicPr>
          <p:cNvPr id="2050" name="Picture 2" descr="http://3.bp.blogspot.com/_AaXJKhmEhsY/SMmvm_PMupI/AAAAAAAACWM/hdsGaXbMC60/s400/003.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35697" y="2708920"/>
            <a:ext cx="6408712" cy="37170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36004"/>
            <a:ext cx="3779912" cy="6858000"/>
          </a:xfrm>
        </p:spPr>
        <p:txBody>
          <a:bodyPr>
            <a:normAutofit fontScale="62500" lnSpcReduction="20000"/>
          </a:bodyPr>
          <a:lstStyle/>
          <a:p>
            <a:pPr algn="just">
              <a:lnSpc>
                <a:spcPct val="150000"/>
              </a:lnSpc>
            </a:pPr>
            <a:endParaRPr lang="es-MX" sz="2800" dirty="0" smtClean="0">
              <a:latin typeface="Arial" pitchFamily="34" charset="0"/>
              <a:cs typeface="Arial" pitchFamily="34" charset="0"/>
            </a:endParaRPr>
          </a:p>
          <a:p>
            <a:pPr algn="just">
              <a:lnSpc>
                <a:spcPct val="150000"/>
              </a:lnSpc>
            </a:pPr>
            <a:r>
              <a:rPr lang="es-MX" sz="2800" dirty="0" smtClean="0">
                <a:latin typeface="Arial" pitchFamily="34" charset="0"/>
                <a:cs typeface="Arial" pitchFamily="34" charset="0"/>
              </a:rPr>
              <a:t>Es el área de terreno necesario para producir los </a:t>
            </a:r>
            <a:r>
              <a:rPr lang="es-MX" sz="2800" i="1" dirty="0" smtClean="0">
                <a:latin typeface="Arial" pitchFamily="34" charset="0"/>
                <a:cs typeface="Arial" pitchFamily="34" charset="0"/>
              </a:rPr>
              <a:t>recursos</a:t>
            </a:r>
            <a:r>
              <a:rPr lang="es-MX" sz="2800" dirty="0" smtClean="0">
                <a:latin typeface="Arial" pitchFamily="34" charset="0"/>
                <a:cs typeface="Arial" pitchFamily="34" charset="0"/>
              </a:rPr>
              <a:t> consumidos y para asimilar los </a:t>
            </a:r>
            <a:r>
              <a:rPr lang="es-MX" sz="2800" i="1" dirty="0" smtClean="0">
                <a:latin typeface="Arial" pitchFamily="34" charset="0"/>
                <a:cs typeface="Arial" pitchFamily="34" charset="0"/>
              </a:rPr>
              <a:t>residuos</a:t>
            </a:r>
            <a:r>
              <a:rPr lang="es-MX" sz="2800" dirty="0" smtClean="0">
                <a:latin typeface="Arial" pitchFamily="34" charset="0"/>
                <a:cs typeface="Arial" pitchFamily="34" charset="0"/>
              </a:rPr>
              <a:t> generados por una población determinada con un modo de vida específico, donde quiera que se encuentre esa área. </a:t>
            </a:r>
          </a:p>
          <a:p>
            <a:pPr algn="just">
              <a:lnSpc>
                <a:spcPct val="150000"/>
              </a:lnSpc>
            </a:pPr>
            <a:endParaRPr lang="es-MX" sz="2800" dirty="0">
              <a:latin typeface="Arial" pitchFamily="34" charset="0"/>
              <a:cs typeface="Arial" pitchFamily="34" charset="0"/>
            </a:endParaRPr>
          </a:p>
          <a:p>
            <a:pPr algn="just">
              <a:lnSpc>
                <a:spcPct val="150000"/>
              </a:lnSpc>
            </a:pPr>
            <a:r>
              <a:rPr lang="es-MX" sz="2800" dirty="0" smtClean="0">
                <a:latin typeface="Arial" pitchFamily="34" charset="0"/>
                <a:cs typeface="Arial" pitchFamily="34" charset="0"/>
              </a:rPr>
              <a:t>Fue </a:t>
            </a:r>
            <a:r>
              <a:rPr lang="es-MX" sz="2800" dirty="0">
                <a:latin typeface="Arial" pitchFamily="34" charset="0"/>
                <a:cs typeface="Arial" pitchFamily="34" charset="0"/>
              </a:rPr>
              <a:t>definida en 1996 por </a:t>
            </a:r>
            <a:r>
              <a:rPr lang="es-MX" sz="2800" b="1" dirty="0">
                <a:latin typeface="Arial" pitchFamily="34" charset="0"/>
                <a:cs typeface="Arial" pitchFamily="34" charset="0"/>
              </a:rPr>
              <a:t>William </a:t>
            </a:r>
            <a:r>
              <a:rPr lang="es-MX" sz="2800" b="1" dirty="0" err="1">
                <a:latin typeface="Arial" pitchFamily="34" charset="0"/>
                <a:cs typeface="Arial" pitchFamily="34" charset="0"/>
              </a:rPr>
              <a:t>Rees</a:t>
            </a:r>
            <a:r>
              <a:rPr lang="es-MX" sz="2800" dirty="0">
                <a:latin typeface="Arial" pitchFamily="34" charset="0"/>
                <a:cs typeface="Arial" pitchFamily="34" charset="0"/>
              </a:rPr>
              <a:t> y </a:t>
            </a:r>
            <a:r>
              <a:rPr lang="es-MX" sz="2800" b="1" dirty="0" err="1">
                <a:latin typeface="Arial" pitchFamily="34" charset="0"/>
                <a:cs typeface="Arial" pitchFamily="34" charset="0"/>
              </a:rPr>
              <a:t>Mathis</a:t>
            </a:r>
            <a:r>
              <a:rPr lang="es-MX" sz="2800" b="1" dirty="0">
                <a:latin typeface="Arial" pitchFamily="34" charset="0"/>
                <a:cs typeface="Arial" pitchFamily="34" charset="0"/>
              </a:rPr>
              <a:t> </a:t>
            </a:r>
            <a:r>
              <a:rPr lang="es-MX" sz="2800" b="1" dirty="0" err="1">
                <a:latin typeface="Arial" pitchFamily="34" charset="0"/>
                <a:cs typeface="Arial" pitchFamily="34" charset="0"/>
              </a:rPr>
              <a:t>Wackernagel</a:t>
            </a:r>
            <a:r>
              <a:rPr lang="es-MX" sz="2800" dirty="0">
                <a:latin typeface="Arial" pitchFamily="34" charset="0"/>
                <a:cs typeface="Arial" pitchFamily="34" charset="0"/>
              </a:rPr>
              <a:t> en la </a:t>
            </a:r>
            <a:r>
              <a:rPr lang="es-MX" sz="2800" dirty="0" err="1">
                <a:latin typeface="Arial" pitchFamily="34" charset="0"/>
                <a:cs typeface="Arial" pitchFamily="34" charset="0"/>
              </a:rPr>
              <a:t>School</a:t>
            </a:r>
            <a:r>
              <a:rPr lang="es-MX" sz="2800" dirty="0">
                <a:latin typeface="Arial" pitchFamily="34" charset="0"/>
                <a:cs typeface="Arial" pitchFamily="34" charset="0"/>
              </a:rPr>
              <a:t> </a:t>
            </a:r>
            <a:r>
              <a:rPr lang="es-MX" sz="2800" dirty="0" err="1">
                <a:latin typeface="Arial" pitchFamily="34" charset="0"/>
                <a:cs typeface="Arial" pitchFamily="34" charset="0"/>
              </a:rPr>
              <a:t>for</a:t>
            </a:r>
            <a:r>
              <a:rPr lang="es-MX" sz="2800" dirty="0">
                <a:latin typeface="Arial" pitchFamily="34" charset="0"/>
                <a:cs typeface="Arial" pitchFamily="34" charset="0"/>
              </a:rPr>
              <a:t> </a:t>
            </a:r>
            <a:r>
              <a:rPr lang="es-MX" sz="2800" dirty="0" err="1">
                <a:latin typeface="Arial" pitchFamily="34" charset="0"/>
                <a:cs typeface="Arial" pitchFamily="34" charset="0"/>
              </a:rPr>
              <a:t>Community</a:t>
            </a:r>
            <a:r>
              <a:rPr lang="es-MX" sz="2800" dirty="0">
                <a:latin typeface="Arial" pitchFamily="34" charset="0"/>
                <a:cs typeface="Arial" pitchFamily="34" charset="0"/>
              </a:rPr>
              <a:t> &amp; Regional </a:t>
            </a:r>
            <a:r>
              <a:rPr lang="es-MX" sz="2800" dirty="0" err="1">
                <a:latin typeface="Arial" pitchFamily="34" charset="0"/>
                <a:cs typeface="Arial" pitchFamily="34" charset="0"/>
              </a:rPr>
              <a:t>Planning</a:t>
            </a:r>
            <a:r>
              <a:rPr lang="es-MX" sz="2800" dirty="0">
                <a:latin typeface="Arial" pitchFamily="34" charset="0"/>
                <a:cs typeface="Arial" pitchFamily="34" charset="0"/>
              </a:rPr>
              <a:t> (Escuela para la Planificación Comunitaria y Regional) de la Universidad de la Columbia Británica. </a:t>
            </a:r>
          </a:p>
          <a:p>
            <a:endParaRPr lang="es-MX" dirty="0"/>
          </a:p>
        </p:txBody>
      </p:sp>
      <p:pic>
        <p:nvPicPr>
          <p:cNvPr id="3074" name="Picture 2" descr="C:\Users\MOLDER-REVOLUTION\Documents\Documents\interlobos 2011\DSC013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476672"/>
            <a:ext cx="5292080" cy="5400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963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260648"/>
            <a:ext cx="8229600" cy="6480720"/>
          </a:xfrm>
        </p:spPr>
        <p:txBody>
          <a:bodyPr>
            <a:normAutofit fontScale="47500" lnSpcReduction="20000"/>
          </a:bodyPr>
          <a:lstStyle/>
          <a:p>
            <a:pPr algn="just">
              <a:lnSpc>
                <a:spcPct val="170000"/>
              </a:lnSpc>
            </a:pPr>
            <a:r>
              <a:rPr lang="es-MX" dirty="0" smtClean="0">
                <a:latin typeface="Arial" pitchFamily="34" charset="0"/>
                <a:cs typeface="Arial" pitchFamily="34" charset="0"/>
              </a:rPr>
              <a:t>La </a:t>
            </a:r>
            <a:r>
              <a:rPr lang="es-MX" i="1" dirty="0" smtClean="0">
                <a:latin typeface="Arial" pitchFamily="34" charset="0"/>
                <a:cs typeface="Arial" pitchFamily="34" charset="0"/>
              </a:rPr>
              <a:t>metodología de cálculo</a:t>
            </a:r>
            <a:r>
              <a:rPr lang="es-MX" dirty="0" smtClean="0">
                <a:latin typeface="Arial" pitchFamily="34" charset="0"/>
                <a:cs typeface="Arial" pitchFamily="34" charset="0"/>
              </a:rPr>
              <a:t> consiste en contabilizar el consumo de las diferentes categorías y transformarlo en la superficie biológica productiva apropiada a través de índices de productividad. Estas categorías son: </a:t>
            </a:r>
          </a:p>
          <a:p>
            <a:pPr algn="just">
              <a:lnSpc>
                <a:spcPct val="170000"/>
              </a:lnSpc>
            </a:pPr>
            <a:endParaRPr lang="es-MX" dirty="0">
              <a:latin typeface="Arial" pitchFamily="34" charset="0"/>
              <a:cs typeface="Arial" pitchFamily="34" charset="0"/>
            </a:endParaRPr>
          </a:p>
          <a:p>
            <a:pPr algn="just">
              <a:lnSpc>
                <a:spcPct val="170000"/>
              </a:lnSpc>
            </a:pPr>
            <a:endParaRPr lang="es-MX" dirty="0" smtClean="0">
              <a:latin typeface="Arial" pitchFamily="34" charset="0"/>
              <a:cs typeface="Arial" pitchFamily="34" charset="0"/>
            </a:endParaRPr>
          </a:p>
          <a:p>
            <a:pPr algn="just">
              <a:lnSpc>
                <a:spcPct val="170000"/>
              </a:lnSpc>
            </a:pPr>
            <a:endParaRPr lang="es-MX" dirty="0" smtClean="0">
              <a:latin typeface="Arial" pitchFamily="34" charset="0"/>
              <a:cs typeface="Arial" pitchFamily="34" charset="0"/>
            </a:endParaRPr>
          </a:p>
          <a:p>
            <a:pPr algn="just">
              <a:lnSpc>
                <a:spcPct val="170000"/>
              </a:lnSpc>
            </a:pPr>
            <a:r>
              <a:rPr lang="es-MX" b="1" dirty="0" smtClean="0">
                <a:latin typeface="Arial" pitchFamily="34" charset="0"/>
                <a:cs typeface="Arial" pitchFamily="34" charset="0"/>
              </a:rPr>
              <a:t>Cultivos:</a:t>
            </a:r>
            <a:r>
              <a:rPr lang="es-MX" dirty="0" smtClean="0">
                <a:latin typeface="Arial" pitchFamily="34" charset="0"/>
                <a:cs typeface="Arial" pitchFamily="34" charset="0"/>
              </a:rPr>
              <a:t> área para producir los vegetales que se consumen. Constituye la tierra más productiva ecológicamente, y genera la mayor producción neta de biomasa utilizable por las comunidades humanas. </a:t>
            </a:r>
          </a:p>
          <a:p>
            <a:pPr lvl="1" algn="just">
              <a:lnSpc>
                <a:spcPct val="170000"/>
              </a:lnSpc>
            </a:pPr>
            <a:r>
              <a:rPr lang="es-MX" b="1" dirty="0" smtClean="0">
                <a:solidFill>
                  <a:schemeClr val="tx1">
                    <a:lumMod val="95000"/>
                    <a:lumOff val="5000"/>
                  </a:schemeClr>
                </a:solidFill>
                <a:latin typeface="Arial" pitchFamily="34" charset="0"/>
                <a:cs typeface="Arial" pitchFamily="34" charset="0"/>
              </a:rPr>
              <a:t>Pastos: </a:t>
            </a:r>
            <a:r>
              <a:rPr lang="es-MX" dirty="0" smtClean="0">
                <a:solidFill>
                  <a:schemeClr val="tx1">
                    <a:lumMod val="95000"/>
                    <a:lumOff val="5000"/>
                  </a:schemeClr>
                </a:solidFill>
                <a:latin typeface="Arial" pitchFamily="34" charset="0"/>
                <a:cs typeface="Arial" pitchFamily="34" charset="0"/>
              </a:rPr>
              <a:t>área dedicada al pastoreo de ganado. </a:t>
            </a:r>
          </a:p>
          <a:p>
            <a:pPr lvl="1" algn="just">
              <a:lnSpc>
                <a:spcPct val="170000"/>
              </a:lnSpc>
            </a:pPr>
            <a:r>
              <a:rPr lang="es-MX" b="1" dirty="0" smtClean="0">
                <a:solidFill>
                  <a:schemeClr val="tx1">
                    <a:lumMod val="95000"/>
                    <a:lumOff val="5000"/>
                  </a:schemeClr>
                </a:solidFill>
                <a:latin typeface="Arial" pitchFamily="34" charset="0"/>
                <a:cs typeface="Arial" pitchFamily="34" charset="0"/>
              </a:rPr>
              <a:t>Bosques: </a:t>
            </a:r>
            <a:r>
              <a:rPr lang="es-MX" dirty="0" smtClean="0">
                <a:solidFill>
                  <a:schemeClr val="tx1">
                    <a:lumMod val="95000"/>
                    <a:lumOff val="5000"/>
                  </a:schemeClr>
                </a:solidFill>
                <a:latin typeface="Arial" pitchFamily="34" charset="0"/>
                <a:cs typeface="Arial" pitchFamily="34" charset="0"/>
              </a:rPr>
              <a:t>área en explotación para producir la madera y el papel. </a:t>
            </a:r>
          </a:p>
          <a:p>
            <a:pPr lvl="1" algn="just">
              <a:lnSpc>
                <a:spcPct val="170000"/>
              </a:lnSpc>
            </a:pPr>
            <a:r>
              <a:rPr lang="es-MX" b="1" dirty="0" smtClean="0">
                <a:solidFill>
                  <a:schemeClr val="tx1">
                    <a:lumMod val="95000"/>
                    <a:lumOff val="5000"/>
                  </a:schemeClr>
                </a:solidFill>
                <a:latin typeface="Arial" pitchFamily="34" charset="0"/>
                <a:cs typeface="Arial" pitchFamily="34" charset="0"/>
              </a:rPr>
              <a:t>Mar productivo: </a:t>
            </a:r>
            <a:r>
              <a:rPr lang="es-MX" dirty="0" smtClean="0">
                <a:solidFill>
                  <a:schemeClr val="tx1">
                    <a:lumMod val="95000"/>
                    <a:lumOff val="5000"/>
                  </a:schemeClr>
                </a:solidFill>
                <a:latin typeface="Arial" pitchFamily="34" charset="0"/>
                <a:cs typeface="Arial" pitchFamily="34" charset="0"/>
              </a:rPr>
              <a:t>área para producir pescado y marisco. </a:t>
            </a:r>
          </a:p>
          <a:p>
            <a:pPr lvl="1" algn="just">
              <a:lnSpc>
                <a:spcPct val="170000"/>
              </a:lnSpc>
            </a:pPr>
            <a:r>
              <a:rPr lang="es-MX" b="1" dirty="0" smtClean="0">
                <a:solidFill>
                  <a:schemeClr val="tx1">
                    <a:lumMod val="95000"/>
                    <a:lumOff val="5000"/>
                  </a:schemeClr>
                </a:solidFill>
                <a:latin typeface="Arial" pitchFamily="34" charset="0"/>
                <a:cs typeface="Arial" pitchFamily="34" charset="0"/>
              </a:rPr>
              <a:t>Terreno construido: </a:t>
            </a:r>
            <a:r>
              <a:rPr lang="es-MX" dirty="0" smtClean="0">
                <a:solidFill>
                  <a:schemeClr val="tx1">
                    <a:lumMod val="95000"/>
                    <a:lumOff val="5000"/>
                  </a:schemeClr>
                </a:solidFill>
                <a:latin typeface="Arial" pitchFamily="34" charset="0"/>
                <a:cs typeface="Arial" pitchFamily="34" charset="0"/>
              </a:rPr>
              <a:t>áreas urbanizadas u ocupadas por infraestructuras. </a:t>
            </a:r>
          </a:p>
          <a:p>
            <a:pPr lvl="1" algn="just">
              <a:lnSpc>
                <a:spcPct val="170000"/>
              </a:lnSpc>
            </a:pPr>
            <a:r>
              <a:rPr lang="es-MX" b="1" dirty="0" smtClean="0">
                <a:solidFill>
                  <a:schemeClr val="tx1">
                    <a:lumMod val="95000"/>
                    <a:lumOff val="5000"/>
                  </a:schemeClr>
                </a:solidFill>
                <a:latin typeface="Arial" pitchFamily="34" charset="0"/>
                <a:cs typeface="Arial" pitchFamily="34" charset="0"/>
              </a:rPr>
              <a:t>Área de absorción de CO2: </a:t>
            </a:r>
            <a:r>
              <a:rPr lang="es-MX" dirty="0" smtClean="0">
                <a:solidFill>
                  <a:schemeClr val="tx1">
                    <a:lumMod val="95000"/>
                    <a:lumOff val="5000"/>
                  </a:schemeClr>
                </a:solidFill>
                <a:latin typeface="Arial" pitchFamily="34" charset="0"/>
                <a:cs typeface="Arial" pitchFamily="34" charset="0"/>
              </a:rPr>
              <a:t>superficie de bosque necesaria para la absorción de la emisión de CO2 debida al consumo de combustibles fósiles para la producción de energía. Se contabilizan consumos en la producción de bienes, gastos en vivienda y transportes, entre otros. </a:t>
            </a:r>
          </a:p>
          <a:p>
            <a:pPr algn="just"/>
            <a:endParaRPr lang="es-MX"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amueluribepei.files.wordpress.com/2008/02/footprint1.jpg"/>
          <p:cNvPicPr>
            <a:picLocks noChangeAspect="1" noChangeArrowheads="1"/>
          </p:cNvPicPr>
          <p:nvPr/>
        </p:nvPicPr>
        <p:blipFill>
          <a:blip r:embed="rId2" cstate="print"/>
          <a:srcRect/>
          <a:stretch>
            <a:fillRect/>
          </a:stretch>
        </p:blipFill>
        <p:spPr bwMode="auto">
          <a:xfrm>
            <a:off x="5929322" y="0"/>
            <a:ext cx="3214678" cy="6858000"/>
          </a:xfrm>
          <a:prstGeom prst="rect">
            <a:avLst/>
          </a:prstGeom>
          <a:noFill/>
        </p:spPr>
      </p:pic>
      <p:sp>
        <p:nvSpPr>
          <p:cNvPr id="3" name="2 Marcador de contenido"/>
          <p:cNvSpPr>
            <a:spLocks noGrp="1"/>
          </p:cNvSpPr>
          <p:nvPr>
            <p:ph idx="1"/>
          </p:nvPr>
        </p:nvSpPr>
        <p:spPr>
          <a:xfrm>
            <a:off x="428596" y="142852"/>
            <a:ext cx="8229600" cy="6215082"/>
          </a:xfrm>
        </p:spPr>
        <p:txBody>
          <a:bodyPr>
            <a:normAutofit fontScale="32500" lnSpcReduction="20000"/>
          </a:bodyPr>
          <a:lstStyle/>
          <a:p>
            <a:r>
              <a:rPr lang="es-MX" sz="6200" b="1" dirty="0" smtClean="0"/>
              <a:t>Conceptos básicos: </a:t>
            </a:r>
          </a:p>
          <a:p>
            <a:pPr>
              <a:buNone/>
            </a:pPr>
            <a:endParaRPr lang="es-MX" sz="6200" b="1" dirty="0" smtClean="0"/>
          </a:p>
          <a:p>
            <a:r>
              <a:rPr lang="es-MX" sz="6200" b="1" dirty="0" smtClean="0"/>
              <a:t>Huella individual </a:t>
            </a:r>
            <a:r>
              <a:rPr lang="es-MX" sz="6200" dirty="0" smtClean="0"/>
              <a:t>para cada recurso (6 categorías ecológicas: cultivos, pastos, bosque, mar, superficie construida y áreas de absorción de CO2).</a:t>
            </a:r>
            <a:br>
              <a:rPr lang="es-MX" sz="6200" dirty="0" smtClean="0"/>
            </a:br>
            <a:endParaRPr lang="es-MX" sz="6200" dirty="0" smtClean="0"/>
          </a:p>
          <a:p>
            <a:pPr algn="ctr">
              <a:buNone/>
            </a:pPr>
            <a:r>
              <a:rPr lang="es-MX" sz="6200" b="1" dirty="0" err="1" smtClean="0"/>
              <a:t>aa</a:t>
            </a:r>
            <a:r>
              <a:rPr lang="es-MX" sz="6200" b="1" dirty="0" smtClean="0"/>
              <a:t>=c/p</a:t>
            </a:r>
          </a:p>
          <a:p>
            <a:pPr>
              <a:buNone/>
            </a:pPr>
            <a:r>
              <a:rPr lang="es-MX" sz="6200" dirty="0" smtClean="0"/>
              <a:t/>
            </a:r>
            <a:br>
              <a:rPr lang="es-MX" sz="6200" dirty="0" smtClean="0"/>
            </a:br>
            <a:r>
              <a:rPr lang="es-MX" sz="6200" dirty="0" err="1" smtClean="0"/>
              <a:t>aa</a:t>
            </a:r>
            <a:r>
              <a:rPr lang="es-MX" sz="6200" dirty="0" smtClean="0"/>
              <a:t>=área apropiada per cápita para la producción de cada artículo de consumo.</a:t>
            </a:r>
            <a:br>
              <a:rPr lang="es-MX" sz="6200" dirty="0" smtClean="0"/>
            </a:br>
            <a:r>
              <a:rPr lang="es-MX" sz="6200" dirty="0" smtClean="0"/>
              <a:t>c=consumo medio anual de ese artículo (kg/</a:t>
            </a:r>
            <a:r>
              <a:rPr lang="es-MX" sz="6200" dirty="0" err="1" smtClean="0"/>
              <a:t>cap</a:t>
            </a:r>
            <a:r>
              <a:rPr lang="es-MX" sz="6200" dirty="0" smtClean="0"/>
              <a:t>).</a:t>
            </a:r>
            <a:br>
              <a:rPr lang="es-MX" sz="6200" dirty="0" smtClean="0"/>
            </a:br>
            <a:r>
              <a:rPr lang="es-MX" sz="6200" dirty="0" smtClean="0"/>
              <a:t>p=su productividad media o rendimiento (kg/Ha). </a:t>
            </a:r>
          </a:p>
          <a:p>
            <a:pPr algn="ctr"/>
            <a:endParaRPr lang="es-MX" sz="6200" dirty="0" smtClean="0"/>
          </a:p>
          <a:p>
            <a:r>
              <a:rPr lang="es-MX" sz="6200" b="1" dirty="0" smtClean="0"/>
              <a:t>Huella ecológica per cápita </a:t>
            </a:r>
            <a:r>
              <a:rPr lang="es-MX" sz="6200" dirty="0" smtClean="0"/>
              <a:t>(sumatorio de huellas individuales).</a:t>
            </a:r>
            <a:br>
              <a:rPr lang="es-MX" sz="6200" dirty="0" smtClean="0"/>
            </a:br>
            <a:endParaRPr lang="es-MX" sz="6200" dirty="0" smtClean="0"/>
          </a:p>
          <a:p>
            <a:pPr algn="ctr">
              <a:buNone/>
            </a:pPr>
            <a:r>
              <a:rPr lang="es-MX" sz="6200" b="1" dirty="0" err="1" smtClean="0"/>
              <a:t>ef</a:t>
            </a:r>
            <a:r>
              <a:rPr lang="es-MX" sz="6200" b="1" dirty="0" smtClean="0"/>
              <a:t>=</a:t>
            </a:r>
            <a:r>
              <a:rPr lang="es-MX" sz="6200" b="1" dirty="0" err="1" smtClean="0"/>
              <a:t>aa</a:t>
            </a:r>
            <a:r>
              <a:rPr lang="es-MX" sz="6200" dirty="0" smtClean="0"/>
              <a:t> </a:t>
            </a:r>
          </a:p>
          <a:p>
            <a:r>
              <a:rPr lang="es-MX" sz="6200" b="1" dirty="0" smtClean="0"/>
              <a:t>Huella global </a:t>
            </a:r>
            <a:r>
              <a:rPr lang="es-MX" sz="6200" dirty="0" smtClean="0"/>
              <a:t>(de un país).</a:t>
            </a:r>
            <a:br>
              <a:rPr lang="es-MX" sz="6200" dirty="0" smtClean="0"/>
            </a:br>
            <a:endParaRPr lang="es-MX" sz="6200" dirty="0" smtClean="0"/>
          </a:p>
          <a:p>
            <a:r>
              <a:rPr lang="es-MX" sz="6200" dirty="0" smtClean="0"/>
              <a:t>HG=(</a:t>
            </a:r>
            <a:r>
              <a:rPr lang="es-MX" sz="6200" dirty="0" err="1" smtClean="0"/>
              <a:t>producción+importación</a:t>
            </a:r>
            <a:r>
              <a:rPr lang="es-MX" sz="6200" dirty="0" smtClean="0"/>
              <a:t>-exportación)/productividad media mundial </a:t>
            </a:r>
          </a:p>
          <a:p>
            <a:endParaRPr lang="es-MX" sz="6200" dirty="0" smtClean="0"/>
          </a:p>
          <a:p>
            <a:r>
              <a:rPr lang="es-MX" sz="6200" b="1" dirty="0" smtClean="0"/>
              <a:t>Huella local</a:t>
            </a:r>
            <a:r>
              <a:rPr lang="es-MX" sz="6200" dirty="0" smtClean="0"/>
              <a:t>.</a:t>
            </a:r>
            <a:br>
              <a:rPr lang="es-MX" sz="6200" dirty="0" smtClean="0"/>
            </a:br>
            <a:endParaRPr lang="es-MX" sz="6200" dirty="0" smtClean="0"/>
          </a:p>
          <a:p>
            <a:r>
              <a:rPr lang="es-MX" sz="6200" dirty="0" smtClean="0"/>
              <a:t>HL=HG*factor de rendimiento </a:t>
            </a:r>
          </a:p>
          <a:p>
            <a:endParaRPr lang="es-MX"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285728"/>
            <a:ext cx="8229600" cy="6215106"/>
          </a:xfrm>
        </p:spPr>
        <p:txBody>
          <a:bodyPr>
            <a:normAutofit fontScale="47500" lnSpcReduction="20000"/>
          </a:bodyPr>
          <a:lstStyle/>
          <a:p>
            <a:pPr algn="just"/>
            <a:r>
              <a:rPr lang="es-MX" b="1" dirty="0" smtClean="0"/>
              <a:t>Déficit ecológico</a:t>
            </a:r>
          </a:p>
          <a:p>
            <a:pPr algn="just"/>
            <a:endParaRPr lang="es-MX" b="1" dirty="0" smtClean="0"/>
          </a:p>
          <a:p>
            <a:pPr algn="just"/>
            <a:r>
              <a:rPr lang="es-MX" dirty="0" smtClean="0"/>
              <a:t>El </a:t>
            </a:r>
            <a:r>
              <a:rPr lang="es-MX" b="1" dirty="0" smtClean="0"/>
              <a:t>déficit ecológico </a:t>
            </a:r>
            <a:r>
              <a:rPr lang="es-MX" dirty="0" smtClean="0"/>
              <a:t>es la diferencia entre el área disponible (capacidad de carga) y el área consumida (huella ecológica) en un lugar determinado. Pone de manifiesto la </a:t>
            </a:r>
            <a:r>
              <a:rPr lang="es-MX" i="1" dirty="0" smtClean="0"/>
              <a:t>sobreexplotación</a:t>
            </a:r>
            <a:r>
              <a:rPr lang="es-MX" dirty="0" smtClean="0"/>
              <a:t> del capital natural y la incapacidad de regeneración tanto a nivel global como local. </a:t>
            </a:r>
          </a:p>
          <a:p>
            <a:pPr algn="just"/>
            <a:endParaRPr lang="es-MX" dirty="0" smtClean="0"/>
          </a:p>
          <a:p>
            <a:pPr algn="just"/>
            <a:r>
              <a:rPr lang="es-MX" b="1" dirty="0" smtClean="0"/>
              <a:t>La </a:t>
            </a:r>
            <a:r>
              <a:rPr lang="es-MX" b="1" i="1" dirty="0" smtClean="0"/>
              <a:t>capacidad de carga</a:t>
            </a:r>
            <a:r>
              <a:rPr lang="es-MX" b="1" dirty="0" smtClean="0"/>
              <a:t> </a:t>
            </a:r>
            <a:r>
              <a:rPr lang="es-MX" dirty="0" smtClean="0"/>
              <a:t>es la capacidad local disponible, teniendo en cuenta la productividad del terreno y una reserva del 12% para conservación de la biodiversidad</a:t>
            </a:r>
            <a:r>
              <a:rPr lang="es-MX" dirty="0" smtClean="0">
                <a:hlinkClick r:id=""/>
              </a:rPr>
              <a:t>[1]</a:t>
            </a:r>
            <a:r>
              <a:rPr lang="es-MX" dirty="0" smtClean="0"/>
              <a:t>. Supone la máxima explotación a que puede ser sometido un terreno sin dañar de manera permanente su productividad. A continuación estimamos la capacidad de carga del planeta teniendo en cuenta que existen 11.300 millones de hectáreas de terreno productivo y espacio marino, y que la población mundial es de 6.100 millones de personas. Repartiendo entre cada ser humano tocamos a: </a:t>
            </a:r>
          </a:p>
          <a:p>
            <a:pPr algn="ctr"/>
            <a:r>
              <a:rPr lang="es-MX" dirty="0" smtClean="0"/>
              <a:t>0,25 Ha de cultivo. </a:t>
            </a:r>
          </a:p>
          <a:p>
            <a:pPr algn="ctr"/>
            <a:r>
              <a:rPr lang="es-MX" dirty="0" smtClean="0"/>
              <a:t>0,6 Ha de pastos. </a:t>
            </a:r>
          </a:p>
          <a:p>
            <a:pPr algn="ctr"/>
            <a:r>
              <a:rPr lang="es-MX" dirty="0" smtClean="0"/>
              <a:t>0,6 Ha de bosque. </a:t>
            </a:r>
          </a:p>
          <a:p>
            <a:pPr algn="ctr"/>
            <a:r>
              <a:rPr lang="es-MX" dirty="0" smtClean="0"/>
              <a:t>0,5 Ha de mar. </a:t>
            </a:r>
          </a:p>
          <a:p>
            <a:pPr algn="ctr"/>
            <a:r>
              <a:rPr lang="es-MX" dirty="0" smtClean="0"/>
              <a:t>0,03 Ha </a:t>
            </a:r>
            <a:r>
              <a:rPr lang="es-MX" dirty="0" err="1" smtClean="0"/>
              <a:t>construídas</a:t>
            </a:r>
            <a:r>
              <a:rPr lang="es-MX" dirty="0" smtClean="0"/>
              <a:t>. </a:t>
            </a:r>
          </a:p>
          <a:p>
            <a:pPr algn="just"/>
            <a:r>
              <a:rPr lang="es-MX" dirty="0" smtClean="0"/>
              <a:t>El resultado sería 2.00 Ha/habitante y año, restando el 12% de biodiversidad, resulta un 1.75 Ha/habitante. La huella ecológica media global</a:t>
            </a:r>
            <a:r>
              <a:rPr lang="es-MX" dirty="0" smtClean="0">
                <a:hlinkClick r:id=""/>
              </a:rPr>
              <a:t>[2]</a:t>
            </a:r>
            <a:r>
              <a:rPr lang="es-MX" dirty="0" smtClean="0"/>
              <a:t> es de 2,8 Ha/</a:t>
            </a:r>
            <a:r>
              <a:rPr lang="es-MX" dirty="0" err="1" smtClean="0"/>
              <a:t>habitate</a:t>
            </a:r>
            <a:r>
              <a:rPr lang="es-MX" dirty="0" smtClean="0"/>
              <a:t>, lo que la sitúa 2/3 por encima de la capacidad de carga. </a:t>
            </a:r>
          </a:p>
          <a:p>
            <a:pPr algn="just"/>
            <a:endParaRPr lang="es-MX" dirty="0" smtClean="0"/>
          </a:p>
          <a:p>
            <a:pPr algn="ctr"/>
            <a:r>
              <a:rPr lang="es-MX" dirty="0" smtClean="0"/>
              <a:t>0,8 Ha de cultivo. </a:t>
            </a:r>
          </a:p>
          <a:p>
            <a:pPr algn="ctr"/>
            <a:r>
              <a:rPr lang="es-MX" dirty="0" smtClean="0"/>
              <a:t>1,5 Ha de pastos. </a:t>
            </a:r>
          </a:p>
          <a:p>
            <a:pPr algn="ctr"/>
            <a:r>
              <a:rPr lang="es-MX" dirty="0" smtClean="0"/>
              <a:t>0,5 Ha de bosque. </a:t>
            </a:r>
          </a:p>
          <a:p>
            <a:pPr algn="ctr"/>
            <a:r>
              <a:rPr lang="es-MX" dirty="0" smtClean="0"/>
              <a:t>0,2 Ha de mar. </a:t>
            </a:r>
          </a:p>
          <a:p>
            <a:pPr algn="ctr"/>
            <a:r>
              <a:rPr lang="es-MX" dirty="0" smtClean="0"/>
              <a:t>0,1 Ha </a:t>
            </a:r>
            <a:r>
              <a:rPr lang="es-MX" dirty="0" err="1" smtClean="0"/>
              <a:t>construídas</a:t>
            </a:r>
            <a:r>
              <a:rPr lang="es-MX" dirty="0" smtClean="0"/>
              <a:t>. </a:t>
            </a:r>
          </a:p>
          <a:p>
            <a:pPr algn="ctr"/>
            <a:r>
              <a:rPr lang="es-MX" dirty="0" smtClean="0"/>
              <a:t>1,7 Ha absorción CO2. </a:t>
            </a:r>
            <a:endParaRPr lang="es-MX"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71406" y="1071556"/>
          <a:ext cx="9072595" cy="5706313"/>
        </p:xfrm>
        <a:graphic>
          <a:graphicData uri="http://schemas.openxmlformats.org/drawingml/2006/table">
            <a:tbl>
              <a:tblPr>
                <a:tableStyleId>{08FB837D-C827-4EFA-A057-4D05807E0F7C}</a:tableStyleId>
              </a:tblPr>
              <a:tblGrid>
                <a:gridCol w="1991547"/>
                <a:gridCol w="1770262"/>
                <a:gridCol w="1770262"/>
                <a:gridCol w="1770262"/>
                <a:gridCol w="1770262"/>
              </a:tblGrid>
              <a:tr h="536334">
                <a:tc>
                  <a:txBody>
                    <a:bodyPr/>
                    <a:lstStyle/>
                    <a:p>
                      <a:pPr algn="l"/>
                      <a:r>
                        <a:rPr lang="es-MX" sz="1200" cap="small" dirty="0"/>
                        <a:t>País</a:t>
                      </a:r>
                      <a:endParaRPr lang="es-MX" sz="1200" dirty="0"/>
                    </a:p>
                  </a:txBody>
                  <a:tcPr marL="8654" marR="8654" marT="8654" marB="8654" anchor="ctr"/>
                </a:tc>
                <a:tc>
                  <a:txBody>
                    <a:bodyPr/>
                    <a:lstStyle/>
                    <a:p>
                      <a:pPr algn="l"/>
                      <a:r>
                        <a:rPr lang="es-MX" sz="1200" cap="small"/>
                        <a:t>Población(millones de personas)</a:t>
                      </a:r>
                      <a:endParaRPr lang="es-MX" sz="1200"/>
                    </a:p>
                  </a:txBody>
                  <a:tcPr marL="8654" marR="8654" marT="8654" marB="8654" anchor="ctr"/>
                </a:tc>
                <a:tc>
                  <a:txBody>
                    <a:bodyPr/>
                    <a:lstStyle/>
                    <a:p>
                      <a:pPr algn="l"/>
                      <a:r>
                        <a:rPr lang="es-MX" sz="1200" cap="small"/>
                        <a:t>Huella ecológica</a:t>
                      </a:r>
                      <a:endParaRPr lang="es-MX" sz="1200"/>
                    </a:p>
                  </a:txBody>
                  <a:tcPr marL="8654" marR="8654" marT="8654" marB="8654" anchor="ctr"/>
                </a:tc>
                <a:tc>
                  <a:txBody>
                    <a:bodyPr/>
                    <a:lstStyle/>
                    <a:p>
                      <a:pPr algn="l"/>
                      <a:r>
                        <a:rPr lang="es-MX" sz="1200" cap="small"/>
                        <a:t>Capacidad de carga</a:t>
                      </a:r>
                      <a:endParaRPr lang="es-MX" sz="1200"/>
                    </a:p>
                  </a:txBody>
                  <a:tcPr marL="8654" marR="8654" marT="8654" marB="8654" anchor="ctr"/>
                </a:tc>
                <a:tc>
                  <a:txBody>
                    <a:bodyPr/>
                    <a:lstStyle/>
                    <a:p>
                      <a:pPr algn="l"/>
                      <a:r>
                        <a:rPr lang="es-MX" sz="1200" cap="small"/>
                        <a:t>Déficit</a:t>
                      </a:r>
                      <a:endParaRPr lang="es-MX" sz="1200"/>
                    </a:p>
                  </a:txBody>
                  <a:tcPr marL="8654" marR="8654" marT="8654" marB="8654" anchor="ctr"/>
                </a:tc>
              </a:tr>
              <a:tr h="365467">
                <a:tc>
                  <a:txBody>
                    <a:bodyPr/>
                    <a:lstStyle/>
                    <a:p>
                      <a:pPr algn="l"/>
                      <a:r>
                        <a:rPr lang="es-MX" sz="1200"/>
                        <a:t>Estados Unidos</a:t>
                      </a:r>
                    </a:p>
                  </a:txBody>
                  <a:tcPr marL="8654" marR="8654" marT="8654" marB="8654" anchor="ctr"/>
                </a:tc>
                <a:tc>
                  <a:txBody>
                    <a:bodyPr/>
                    <a:lstStyle/>
                    <a:p>
                      <a:pPr algn="l"/>
                      <a:r>
                        <a:rPr lang="es-MX" sz="1200"/>
                        <a:t>271,6</a:t>
                      </a:r>
                    </a:p>
                  </a:txBody>
                  <a:tcPr marL="8654" marR="8654" marT="8654" marB="8654" anchor="ctr"/>
                </a:tc>
                <a:tc>
                  <a:txBody>
                    <a:bodyPr/>
                    <a:lstStyle/>
                    <a:p>
                      <a:pPr algn="l"/>
                      <a:r>
                        <a:rPr lang="es-MX" sz="1200"/>
                        <a:t>12,5</a:t>
                      </a:r>
                    </a:p>
                  </a:txBody>
                  <a:tcPr marL="8654" marR="8654" marT="8654" marB="8654" anchor="ctr"/>
                </a:tc>
                <a:tc>
                  <a:txBody>
                    <a:bodyPr/>
                    <a:lstStyle/>
                    <a:p>
                      <a:pPr algn="l"/>
                      <a:r>
                        <a:rPr lang="es-MX" sz="1200" dirty="0"/>
                        <a:t>5,5</a:t>
                      </a:r>
                    </a:p>
                  </a:txBody>
                  <a:tcPr marL="8654" marR="8654" marT="8654" marB="8654" anchor="ctr"/>
                </a:tc>
                <a:tc>
                  <a:txBody>
                    <a:bodyPr/>
                    <a:lstStyle/>
                    <a:p>
                      <a:pPr algn="l"/>
                      <a:r>
                        <a:rPr lang="es-MX" sz="1200"/>
                        <a:t>7,0</a:t>
                      </a:r>
                    </a:p>
                  </a:txBody>
                  <a:tcPr marL="8654" marR="8654" marT="8654" marB="8654" anchor="ctr"/>
                </a:tc>
              </a:tr>
              <a:tr h="194598">
                <a:tc>
                  <a:txBody>
                    <a:bodyPr/>
                    <a:lstStyle/>
                    <a:p>
                      <a:pPr algn="l"/>
                      <a:r>
                        <a:rPr lang="es-MX" sz="1200"/>
                        <a:t>Dinamarca</a:t>
                      </a:r>
                    </a:p>
                  </a:txBody>
                  <a:tcPr marL="8654" marR="8654" marT="8654" marB="8654" anchor="ctr"/>
                </a:tc>
                <a:tc>
                  <a:txBody>
                    <a:bodyPr/>
                    <a:lstStyle/>
                    <a:p>
                      <a:pPr algn="l"/>
                      <a:r>
                        <a:rPr lang="es-MX" sz="1200"/>
                        <a:t>5,2</a:t>
                      </a:r>
                    </a:p>
                  </a:txBody>
                  <a:tcPr marL="8654" marR="8654" marT="8654" marB="8654" anchor="ctr"/>
                </a:tc>
                <a:tc>
                  <a:txBody>
                    <a:bodyPr/>
                    <a:lstStyle/>
                    <a:p>
                      <a:pPr algn="l"/>
                      <a:r>
                        <a:rPr lang="es-MX" sz="1200"/>
                        <a:t>10,3</a:t>
                      </a:r>
                    </a:p>
                  </a:txBody>
                  <a:tcPr marL="8654" marR="8654" marT="8654" marB="8654" anchor="ctr"/>
                </a:tc>
                <a:tc>
                  <a:txBody>
                    <a:bodyPr/>
                    <a:lstStyle/>
                    <a:p>
                      <a:pPr algn="l"/>
                      <a:r>
                        <a:rPr lang="es-MX" sz="1200"/>
                        <a:t>5,6</a:t>
                      </a:r>
                    </a:p>
                  </a:txBody>
                  <a:tcPr marL="8654" marR="8654" marT="8654" marB="8654" anchor="ctr"/>
                </a:tc>
                <a:tc>
                  <a:txBody>
                    <a:bodyPr/>
                    <a:lstStyle/>
                    <a:p>
                      <a:pPr algn="l"/>
                      <a:r>
                        <a:rPr lang="es-MX" sz="1200"/>
                        <a:t>4,7</a:t>
                      </a:r>
                    </a:p>
                  </a:txBody>
                  <a:tcPr marL="8654" marR="8654" marT="8654" marB="8654" anchor="ctr"/>
                </a:tc>
              </a:tr>
              <a:tr h="194598">
                <a:tc>
                  <a:txBody>
                    <a:bodyPr/>
                    <a:lstStyle/>
                    <a:p>
                      <a:pPr algn="l"/>
                      <a:r>
                        <a:rPr lang="es-MX" sz="1200"/>
                        <a:t>Noruega</a:t>
                      </a:r>
                    </a:p>
                  </a:txBody>
                  <a:tcPr marL="8654" marR="8654" marT="8654" marB="8654" anchor="ctr"/>
                </a:tc>
                <a:tc>
                  <a:txBody>
                    <a:bodyPr/>
                    <a:lstStyle/>
                    <a:p>
                      <a:pPr algn="l"/>
                      <a:r>
                        <a:rPr lang="es-MX" sz="1200"/>
                        <a:t>4,3</a:t>
                      </a:r>
                    </a:p>
                  </a:txBody>
                  <a:tcPr marL="8654" marR="8654" marT="8654" marB="8654" anchor="ctr"/>
                </a:tc>
                <a:tc>
                  <a:txBody>
                    <a:bodyPr/>
                    <a:lstStyle/>
                    <a:p>
                      <a:pPr algn="l"/>
                      <a:r>
                        <a:rPr lang="es-MX" sz="1200"/>
                        <a:t>9,2</a:t>
                      </a:r>
                    </a:p>
                  </a:txBody>
                  <a:tcPr marL="8654" marR="8654" marT="8654" marB="8654" anchor="ctr"/>
                </a:tc>
                <a:tc>
                  <a:txBody>
                    <a:bodyPr/>
                    <a:lstStyle/>
                    <a:p>
                      <a:pPr algn="l"/>
                      <a:r>
                        <a:rPr lang="es-MX" sz="1200"/>
                        <a:t>5,9</a:t>
                      </a:r>
                    </a:p>
                  </a:txBody>
                  <a:tcPr marL="8654" marR="8654" marT="8654" marB="8654" anchor="ctr"/>
                </a:tc>
                <a:tc>
                  <a:txBody>
                    <a:bodyPr/>
                    <a:lstStyle/>
                    <a:p>
                      <a:pPr algn="l"/>
                      <a:r>
                        <a:rPr lang="es-MX" sz="1200"/>
                        <a:t>3,3</a:t>
                      </a:r>
                    </a:p>
                  </a:txBody>
                  <a:tcPr marL="8654" marR="8654" marT="8654" marB="8654" anchor="ctr"/>
                </a:tc>
              </a:tr>
              <a:tr h="194598">
                <a:tc>
                  <a:txBody>
                    <a:bodyPr/>
                    <a:lstStyle/>
                    <a:p>
                      <a:pPr algn="l"/>
                      <a:r>
                        <a:rPr lang="es-MX" sz="1200"/>
                        <a:t>Australia</a:t>
                      </a:r>
                    </a:p>
                  </a:txBody>
                  <a:tcPr marL="8654" marR="8654" marT="8654" marB="8654" anchor="ctr"/>
                </a:tc>
                <a:tc>
                  <a:txBody>
                    <a:bodyPr/>
                    <a:lstStyle/>
                    <a:p>
                      <a:pPr algn="l"/>
                      <a:r>
                        <a:rPr lang="es-MX" sz="1200"/>
                        <a:t>18,2</a:t>
                      </a:r>
                    </a:p>
                  </a:txBody>
                  <a:tcPr marL="8654" marR="8654" marT="8654" marB="8654" anchor="ctr"/>
                </a:tc>
                <a:tc>
                  <a:txBody>
                    <a:bodyPr/>
                    <a:lstStyle/>
                    <a:p>
                      <a:pPr algn="l"/>
                      <a:r>
                        <a:rPr lang="es-MX" sz="1200"/>
                        <a:t>8,9</a:t>
                      </a:r>
                    </a:p>
                  </a:txBody>
                  <a:tcPr marL="8654" marR="8654" marT="8654" marB="8654" anchor="ctr"/>
                </a:tc>
                <a:tc>
                  <a:txBody>
                    <a:bodyPr/>
                    <a:lstStyle/>
                    <a:p>
                      <a:pPr algn="l"/>
                      <a:r>
                        <a:rPr lang="es-MX" sz="1200"/>
                        <a:t>9,4</a:t>
                      </a:r>
                    </a:p>
                  </a:txBody>
                  <a:tcPr marL="8654" marR="8654" marT="8654" marB="8654" anchor="ctr"/>
                </a:tc>
                <a:tc>
                  <a:txBody>
                    <a:bodyPr/>
                    <a:lstStyle/>
                    <a:p>
                      <a:pPr algn="l"/>
                      <a:r>
                        <a:rPr lang="es-MX" sz="1200"/>
                        <a:t>-0,5</a:t>
                      </a:r>
                    </a:p>
                  </a:txBody>
                  <a:tcPr marL="8654" marR="8654" marT="8654" marB="8654" anchor="ctr"/>
                </a:tc>
              </a:tr>
              <a:tr h="194598">
                <a:tc>
                  <a:txBody>
                    <a:bodyPr/>
                    <a:lstStyle/>
                    <a:p>
                      <a:pPr algn="l"/>
                      <a:r>
                        <a:rPr lang="es-MX" sz="1200"/>
                        <a:t>Canadá</a:t>
                      </a:r>
                    </a:p>
                  </a:txBody>
                  <a:tcPr marL="8654" marR="8654" marT="8654" marB="8654" anchor="ctr"/>
                </a:tc>
                <a:tc>
                  <a:txBody>
                    <a:bodyPr/>
                    <a:lstStyle/>
                    <a:p>
                      <a:pPr algn="l"/>
                      <a:r>
                        <a:rPr lang="es-MX" sz="1200"/>
                        <a:t>29,9</a:t>
                      </a:r>
                    </a:p>
                  </a:txBody>
                  <a:tcPr marL="8654" marR="8654" marT="8654" marB="8654" anchor="ctr"/>
                </a:tc>
                <a:tc>
                  <a:txBody>
                    <a:bodyPr/>
                    <a:lstStyle/>
                    <a:p>
                      <a:pPr algn="l"/>
                      <a:r>
                        <a:rPr lang="es-MX" sz="1200"/>
                        <a:t>8,7</a:t>
                      </a:r>
                    </a:p>
                  </a:txBody>
                  <a:tcPr marL="8654" marR="8654" marT="8654" marB="8654" anchor="ctr"/>
                </a:tc>
                <a:tc>
                  <a:txBody>
                    <a:bodyPr/>
                    <a:lstStyle/>
                    <a:p>
                      <a:pPr algn="l"/>
                      <a:r>
                        <a:rPr lang="es-MX" sz="1200"/>
                        <a:t>11,0</a:t>
                      </a:r>
                    </a:p>
                  </a:txBody>
                  <a:tcPr marL="8654" marR="8654" marT="8654" marB="8654" anchor="ctr"/>
                </a:tc>
                <a:tc>
                  <a:txBody>
                    <a:bodyPr/>
                    <a:lstStyle/>
                    <a:p>
                      <a:pPr algn="l"/>
                      <a:r>
                        <a:rPr lang="es-MX" sz="1200"/>
                        <a:t>-2,3</a:t>
                      </a:r>
                    </a:p>
                  </a:txBody>
                  <a:tcPr marL="8654" marR="8654" marT="8654" marB="8654" anchor="ctr"/>
                </a:tc>
              </a:tr>
              <a:tr h="194598">
                <a:tc>
                  <a:txBody>
                    <a:bodyPr/>
                    <a:lstStyle/>
                    <a:p>
                      <a:pPr algn="l"/>
                      <a:r>
                        <a:rPr lang="es-MX" sz="1200"/>
                        <a:t>Suecia</a:t>
                      </a:r>
                    </a:p>
                  </a:txBody>
                  <a:tcPr marL="8654" marR="8654" marT="8654" marB="8654" anchor="ctr"/>
                </a:tc>
                <a:tc>
                  <a:txBody>
                    <a:bodyPr/>
                    <a:lstStyle/>
                    <a:p>
                      <a:pPr algn="l"/>
                      <a:r>
                        <a:rPr lang="es-MX" sz="1200"/>
                        <a:t>8,8</a:t>
                      </a:r>
                    </a:p>
                  </a:txBody>
                  <a:tcPr marL="8654" marR="8654" marT="8654" marB="8654" anchor="ctr"/>
                </a:tc>
                <a:tc>
                  <a:txBody>
                    <a:bodyPr/>
                    <a:lstStyle/>
                    <a:p>
                      <a:pPr algn="l"/>
                      <a:r>
                        <a:rPr lang="es-MX" sz="1200"/>
                        <a:t>8,2</a:t>
                      </a:r>
                    </a:p>
                  </a:txBody>
                  <a:tcPr marL="8654" marR="8654" marT="8654" marB="8654" anchor="ctr"/>
                </a:tc>
                <a:tc>
                  <a:txBody>
                    <a:bodyPr/>
                    <a:lstStyle/>
                    <a:p>
                      <a:pPr algn="l"/>
                      <a:r>
                        <a:rPr lang="es-MX" sz="1200"/>
                        <a:t>7,9</a:t>
                      </a:r>
                    </a:p>
                  </a:txBody>
                  <a:tcPr marL="8654" marR="8654" marT="8654" marB="8654" anchor="ctr"/>
                </a:tc>
                <a:tc>
                  <a:txBody>
                    <a:bodyPr/>
                    <a:lstStyle/>
                    <a:p>
                      <a:pPr algn="l"/>
                      <a:r>
                        <a:rPr lang="es-MX" sz="1200"/>
                        <a:t>0,3</a:t>
                      </a:r>
                    </a:p>
                  </a:txBody>
                  <a:tcPr marL="8654" marR="8654" marT="8654" marB="8654" anchor="ctr"/>
                </a:tc>
              </a:tr>
              <a:tr h="194598">
                <a:tc>
                  <a:txBody>
                    <a:bodyPr/>
                    <a:lstStyle/>
                    <a:p>
                      <a:pPr algn="l"/>
                      <a:r>
                        <a:rPr lang="es-MX" sz="1200"/>
                        <a:t>Finlandia</a:t>
                      </a:r>
                    </a:p>
                  </a:txBody>
                  <a:tcPr marL="8654" marR="8654" marT="8654" marB="8654" anchor="ctr"/>
                </a:tc>
                <a:tc>
                  <a:txBody>
                    <a:bodyPr/>
                    <a:lstStyle/>
                    <a:p>
                      <a:pPr algn="l"/>
                      <a:r>
                        <a:rPr lang="es-MX" sz="1200"/>
                        <a:t>5,1</a:t>
                      </a:r>
                    </a:p>
                  </a:txBody>
                  <a:tcPr marL="8654" marR="8654" marT="8654" marB="8654" anchor="ctr"/>
                </a:tc>
                <a:tc>
                  <a:txBody>
                    <a:bodyPr/>
                    <a:lstStyle/>
                    <a:p>
                      <a:pPr algn="l"/>
                      <a:r>
                        <a:rPr lang="es-MX" sz="1200"/>
                        <a:t>8,2</a:t>
                      </a:r>
                    </a:p>
                  </a:txBody>
                  <a:tcPr marL="8654" marR="8654" marT="8654" marB="8654" anchor="ctr"/>
                </a:tc>
                <a:tc>
                  <a:txBody>
                    <a:bodyPr/>
                    <a:lstStyle/>
                    <a:p>
                      <a:pPr algn="l"/>
                      <a:r>
                        <a:rPr lang="es-MX" sz="1200"/>
                        <a:t>9,6</a:t>
                      </a:r>
                    </a:p>
                  </a:txBody>
                  <a:tcPr marL="8654" marR="8654" marT="8654" marB="8654" anchor="ctr"/>
                </a:tc>
                <a:tc>
                  <a:txBody>
                    <a:bodyPr/>
                    <a:lstStyle/>
                    <a:p>
                      <a:pPr algn="l"/>
                      <a:r>
                        <a:rPr lang="es-MX" sz="1200"/>
                        <a:t>-1,4</a:t>
                      </a:r>
                    </a:p>
                  </a:txBody>
                  <a:tcPr marL="8654" marR="8654" marT="8654" marB="8654" anchor="ctr"/>
                </a:tc>
              </a:tr>
              <a:tr h="194598">
                <a:tc>
                  <a:txBody>
                    <a:bodyPr/>
                    <a:lstStyle/>
                    <a:p>
                      <a:pPr algn="l"/>
                      <a:r>
                        <a:rPr lang="es-MX" sz="1200"/>
                        <a:t>Francia</a:t>
                      </a:r>
                    </a:p>
                  </a:txBody>
                  <a:tcPr marL="8654" marR="8654" marT="8654" marB="8654" anchor="ctr"/>
                </a:tc>
                <a:tc>
                  <a:txBody>
                    <a:bodyPr/>
                    <a:lstStyle/>
                    <a:p>
                      <a:pPr algn="l"/>
                      <a:r>
                        <a:rPr lang="es-MX" sz="1200"/>
                        <a:t>58,5</a:t>
                      </a:r>
                    </a:p>
                  </a:txBody>
                  <a:tcPr marL="8654" marR="8654" marT="8654" marB="8654" anchor="ctr"/>
                </a:tc>
                <a:tc>
                  <a:txBody>
                    <a:bodyPr/>
                    <a:lstStyle/>
                    <a:p>
                      <a:pPr algn="l"/>
                      <a:r>
                        <a:rPr lang="es-MX" sz="1200"/>
                        <a:t>7,3</a:t>
                      </a:r>
                    </a:p>
                  </a:txBody>
                  <a:tcPr marL="8654" marR="8654" marT="8654" marB="8654" anchor="ctr"/>
                </a:tc>
                <a:tc>
                  <a:txBody>
                    <a:bodyPr/>
                    <a:lstStyle/>
                    <a:p>
                      <a:pPr algn="l"/>
                      <a:r>
                        <a:rPr lang="es-MX" sz="1200"/>
                        <a:t>4,1</a:t>
                      </a:r>
                    </a:p>
                  </a:txBody>
                  <a:tcPr marL="8654" marR="8654" marT="8654" marB="8654" anchor="ctr"/>
                </a:tc>
                <a:tc>
                  <a:txBody>
                    <a:bodyPr/>
                    <a:lstStyle/>
                    <a:p>
                      <a:pPr algn="l"/>
                      <a:r>
                        <a:rPr lang="es-MX" sz="1200"/>
                        <a:t>3,2</a:t>
                      </a:r>
                    </a:p>
                  </a:txBody>
                  <a:tcPr marL="8654" marR="8654" marT="8654" marB="8654" anchor="ctr"/>
                </a:tc>
              </a:tr>
              <a:tr h="194598">
                <a:tc>
                  <a:txBody>
                    <a:bodyPr/>
                    <a:lstStyle/>
                    <a:p>
                      <a:pPr algn="l"/>
                      <a:r>
                        <a:rPr lang="es-MX" sz="1200"/>
                        <a:t>Inglaterra</a:t>
                      </a:r>
                    </a:p>
                  </a:txBody>
                  <a:tcPr marL="8654" marR="8654" marT="8654" marB="8654" anchor="ctr"/>
                </a:tc>
                <a:tc>
                  <a:txBody>
                    <a:bodyPr/>
                    <a:lstStyle/>
                    <a:p>
                      <a:pPr algn="l"/>
                      <a:r>
                        <a:rPr lang="es-MX" sz="1200"/>
                        <a:t>58,4</a:t>
                      </a:r>
                    </a:p>
                  </a:txBody>
                  <a:tcPr marL="8654" marR="8654" marT="8654" marB="8654" anchor="ctr"/>
                </a:tc>
                <a:tc>
                  <a:txBody>
                    <a:bodyPr/>
                    <a:lstStyle/>
                    <a:p>
                      <a:pPr algn="l"/>
                      <a:r>
                        <a:rPr lang="es-MX" sz="1200"/>
                        <a:t>6,3</a:t>
                      </a:r>
                    </a:p>
                  </a:txBody>
                  <a:tcPr marL="8654" marR="8654" marT="8654" marB="8654" anchor="ctr"/>
                </a:tc>
                <a:tc>
                  <a:txBody>
                    <a:bodyPr/>
                    <a:lstStyle/>
                    <a:p>
                      <a:pPr algn="l"/>
                      <a:r>
                        <a:rPr lang="es-MX" sz="1200"/>
                        <a:t>1,7</a:t>
                      </a:r>
                    </a:p>
                  </a:txBody>
                  <a:tcPr marL="8654" marR="8654" marT="8654" marB="8654" anchor="ctr"/>
                </a:tc>
                <a:tc>
                  <a:txBody>
                    <a:bodyPr/>
                    <a:lstStyle/>
                    <a:p>
                      <a:pPr algn="l"/>
                      <a:r>
                        <a:rPr lang="es-MX" sz="1200"/>
                        <a:t>4,6</a:t>
                      </a:r>
                    </a:p>
                  </a:txBody>
                  <a:tcPr marL="8654" marR="8654" marT="8654" marB="8654" anchor="ctr"/>
                </a:tc>
              </a:tr>
              <a:tr h="194598">
                <a:tc>
                  <a:txBody>
                    <a:bodyPr/>
                    <a:lstStyle/>
                    <a:p>
                      <a:pPr algn="l"/>
                      <a:r>
                        <a:rPr lang="es-MX" sz="1200"/>
                        <a:t>Holanda</a:t>
                      </a:r>
                    </a:p>
                  </a:txBody>
                  <a:tcPr marL="8654" marR="8654" marT="8654" marB="8654" anchor="ctr"/>
                </a:tc>
                <a:tc>
                  <a:txBody>
                    <a:bodyPr/>
                    <a:lstStyle/>
                    <a:p>
                      <a:pPr algn="l"/>
                      <a:r>
                        <a:rPr lang="es-MX" sz="1200"/>
                        <a:t>15,7</a:t>
                      </a:r>
                    </a:p>
                  </a:txBody>
                  <a:tcPr marL="8654" marR="8654" marT="8654" marB="8654" anchor="ctr"/>
                </a:tc>
                <a:tc>
                  <a:txBody>
                    <a:bodyPr/>
                    <a:lstStyle/>
                    <a:p>
                      <a:pPr algn="l"/>
                      <a:r>
                        <a:rPr lang="es-MX" sz="1200"/>
                        <a:t>6,3</a:t>
                      </a:r>
                    </a:p>
                  </a:txBody>
                  <a:tcPr marL="8654" marR="8654" marT="8654" marB="8654" anchor="ctr"/>
                </a:tc>
                <a:tc>
                  <a:txBody>
                    <a:bodyPr/>
                    <a:lstStyle/>
                    <a:p>
                      <a:pPr algn="l"/>
                      <a:r>
                        <a:rPr lang="es-MX" sz="1200"/>
                        <a:t>2,2</a:t>
                      </a:r>
                    </a:p>
                  </a:txBody>
                  <a:tcPr marL="8654" marR="8654" marT="8654" marB="8654" anchor="ctr"/>
                </a:tc>
                <a:tc>
                  <a:txBody>
                    <a:bodyPr/>
                    <a:lstStyle/>
                    <a:p>
                      <a:pPr algn="l"/>
                      <a:r>
                        <a:rPr lang="es-MX" sz="1200"/>
                        <a:t>4,1</a:t>
                      </a:r>
                    </a:p>
                  </a:txBody>
                  <a:tcPr marL="8654" marR="8654" marT="8654" marB="8654" anchor="ctr"/>
                </a:tc>
              </a:tr>
              <a:tr h="194598">
                <a:tc>
                  <a:txBody>
                    <a:bodyPr/>
                    <a:lstStyle/>
                    <a:p>
                      <a:pPr algn="l"/>
                      <a:r>
                        <a:rPr lang="es-MX" sz="1200"/>
                        <a:t>Alemania</a:t>
                      </a:r>
                    </a:p>
                  </a:txBody>
                  <a:tcPr marL="8654" marR="8654" marT="8654" marB="8654" anchor="ctr"/>
                </a:tc>
                <a:tc>
                  <a:txBody>
                    <a:bodyPr/>
                    <a:lstStyle/>
                    <a:p>
                      <a:pPr algn="l"/>
                      <a:r>
                        <a:rPr lang="es-MX" sz="1200"/>
                        <a:t>82,2</a:t>
                      </a:r>
                    </a:p>
                  </a:txBody>
                  <a:tcPr marL="8654" marR="8654" marT="8654" marB="8654" anchor="ctr"/>
                </a:tc>
                <a:tc>
                  <a:txBody>
                    <a:bodyPr/>
                    <a:lstStyle/>
                    <a:p>
                      <a:pPr algn="l"/>
                      <a:r>
                        <a:rPr lang="es-MX" sz="1200"/>
                        <a:t>6,0</a:t>
                      </a:r>
                    </a:p>
                  </a:txBody>
                  <a:tcPr marL="8654" marR="8654" marT="8654" marB="8654" anchor="ctr"/>
                </a:tc>
                <a:tc>
                  <a:txBody>
                    <a:bodyPr/>
                    <a:lstStyle/>
                    <a:p>
                      <a:pPr algn="l"/>
                      <a:r>
                        <a:rPr lang="es-MX" sz="1200"/>
                        <a:t>2,4</a:t>
                      </a:r>
                    </a:p>
                  </a:txBody>
                  <a:tcPr marL="8654" marR="8654" marT="8654" marB="8654" anchor="ctr"/>
                </a:tc>
                <a:tc>
                  <a:txBody>
                    <a:bodyPr/>
                    <a:lstStyle/>
                    <a:p>
                      <a:pPr algn="l"/>
                      <a:r>
                        <a:rPr lang="es-MX" sz="1200"/>
                        <a:t>3,6</a:t>
                      </a:r>
                    </a:p>
                  </a:txBody>
                  <a:tcPr marL="8654" marR="8654" marT="8654" marB="8654" anchor="ctr"/>
                </a:tc>
              </a:tr>
              <a:tr h="194598">
                <a:tc>
                  <a:txBody>
                    <a:bodyPr/>
                    <a:lstStyle/>
                    <a:p>
                      <a:pPr algn="l"/>
                      <a:r>
                        <a:rPr lang="es-MX" sz="1200"/>
                        <a:t>Austria</a:t>
                      </a:r>
                    </a:p>
                  </a:txBody>
                  <a:tcPr marL="8654" marR="8654" marT="8654" marB="8654" anchor="ctr"/>
                </a:tc>
                <a:tc>
                  <a:txBody>
                    <a:bodyPr/>
                    <a:lstStyle/>
                    <a:p>
                      <a:pPr algn="l"/>
                      <a:r>
                        <a:rPr lang="es-MX" sz="1200"/>
                        <a:t>8,2</a:t>
                      </a:r>
                    </a:p>
                  </a:txBody>
                  <a:tcPr marL="8654" marR="8654" marT="8654" marB="8654" anchor="ctr"/>
                </a:tc>
                <a:tc>
                  <a:txBody>
                    <a:bodyPr/>
                    <a:lstStyle/>
                    <a:p>
                      <a:pPr algn="l"/>
                      <a:r>
                        <a:rPr lang="es-MX" sz="1200"/>
                        <a:t>5,9</a:t>
                      </a:r>
                    </a:p>
                  </a:txBody>
                  <a:tcPr marL="8654" marR="8654" marT="8654" marB="8654" anchor="ctr"/>
                </a:tc>
                <a:tc>
                  <a:txBody>
                    <a:bodyPr/>
                    <a:lstStyle/>
                    <a:p>
                      <a:pPr algn="l"/>
                      <a:r>
                        <a:rPr lang="es-MX" sz="1200"/>
                        <a:t>4,0</a:t>
                      </a:r>
                    </a:p>
                  </a:txBody>
                  <a:tcPr marL="8654" marR="8654" marT="8654" marB="8654" anchor="ctr"/>
                </a:tc>
                <a:tc>
                  <a:txBody>
                    <a:bodyPr/>
                    <a:lstStyle/>
                    <a:p>
                      <a:pPr algn="l"/>
                      <a:r>
                        <a:rPr lang="es-MX" sz="1200"/>
                        <a:t>1,9</a:t>
                      </a:r>
                    </a:p>
                  </a:txBody>
                  <a:tcPr marL="8654" marR="8654" marT="8654" marB="8654" anchor="ctr"/>
                </a:tc>
              </a:tr>
              <a:tr h="194598">
                <a:tc>
                  <a:txBody>
                    <a:bodyPr/>
                    <a:lstStyle/>
                    <a:p>
                      <a:pPr algn="l"/>
                      <a:r>
                        <a:rPr lang="es-MX" sz="1200"/>
                        <a:t>Japón</a:t>
                      </a:r>
                    </a:p>
                  </a:txBody>
                  <a:tcPr marL="8654" marR="8654" marT="8654" marB="8654" anchor="ctr"/>
                </a:tc>
                <a:tc>
                  <a:txBody>
                    <a:bodyPr/>
                    <a:lstStyle/>
                    <a:p>
                      <a:pPr algn="l"/>
                      <a:r>
                        <a:rPr lang="es-MX" sz="1200"/>
                        <a:t>125,6</a:t>
                      </a:r>
                    </a:p>
                  </a:txBody>
                  <a:tcPr marL="8654" marR="8654" marT="8654" marB="8654" anchor="ctr"/>
                </a:tc>
                <a:tc>
                  <a:txBody>
                    <a:bodyPr/>
                    <a:lstStyle/>
                    <a:p>
                      <a:pPr algn="l"/>
                      <a:r>
                        <a:rPr lang="es-MX" sz="1200"/>
                        <a:t>5,6</a:t>
                      </a:r>
                    </a:p>
                  </a:txBody>
                  <a:tcPr marL="8654" marR="8654" marT="8654" marB="8654" anchor="ctr"/>
                </a:tc>
                <a:tc>
                  <a:txBody>
                    <a:bodyPr/>
                    <a:lstStyle/>
                    <a:p>
                      <a:pPr algn="l"/>
                      <a:r>
                        <a:rPr lang="es-MX" sz="1200"/>
                        <a:t>0,8</a:t>
                      </a:r>
                    </a:p>
                  </a:txBody>
                  <a:tcPr marL="8654" marR="8654" marT="8654" marB="8654" anchor="ctr"/>
                </a:tc>
                <a:tc>
                  <a:txBody>
                    <a:bodyPr/>
                    <a:lstStyle/>
                    <a:p>
                      <a:pPr algn="l"/>
                      <a:r>
                        <a:rPr lang="es-MX" sz="1200"/>
                        <a:t>4,8</a:t>
                      </a:r>
                    </a:p>
                  </a:txBody>
                  <a:tcPr marL="8654" marR="8654" marT="8654" marB="8654" anchor="ctr"/>
                </a:tc>
              </a:tr>
              <a:tr h="194598">
                <a:tc>
                  <a:txBody>
                    <a:bodyPr/>
                    <a:lstStyle/>
                    <a:p>
                      <a:pPr algn="l"/>
                      <a:r>
                        <a:rPr lang="es-MX" sz="1200"/>
                        <a:t>Italia</a:t>
                      </a:r>
                    </a:p>
                  </a:txBody>
                  <a:tcPr marL="8654" marR="8654" marT="8654" marB="8654" anchor="ctr"/>
                </a:tc>
                <a:tc>
                  <a:txBody>
                    <a:bodyPr/>
                    <a:lstStyle/>
                    <a:p>
                      <a:pPr algn="l"/>
                      <a:r>
                        <a:rPr lang="es-MX" sz="1200"/>
                        <a:t>57,2</a:t>
                      </a:r>
                    </a:p>
                  </a:txBody>
                  <a:tcPr marL="8654" marR="8654" marT="8654" marB="8654" anchor="ctr"/>
                </a:tc>
                <a:tc>
                  <a:txBody>
                    <a:bodyPr/>
                    <a:lstStyle/>
                    <a:p>
                      <a:pPr algn="l"/>
                      <a:r>
                        <a:rPr lang="es-MX" sz="1200"/>
                        <a:t>5,6</a:t>
                      </a:r>
                    </a:p>
                  </a:txBody>
                  <a:tcPr marL="8654" marR="8654" marT="8654" marB="8654" anchor="ctr"/>
                </a:tc>
                <a:tc>
                  <a:txBody>
                    <a:bodyPr/>
                    <a:lstStyle/>
                    <a:p>
                      <a:pPr algn="l"/>
                      <a:r>
                        <a:rPr lang="es-MX" sz="1200"/>
                        <a:t>0,8</a:t>
                      </a:r>
                    </a:p>
                  </a:txBody>
                  <a:tcPr marL="8654" marR="8654" marT="8654" marB="8654" anchor="ctr"/>
                </a:tc>
                <a:tc>
                  <a:txBody>
                    <a:bodyPr/>
                    <a:lstStyle/>
                    <a:p>
                      <a:pPr algn="l"/>
                      <a:r>
                        <a:rPr lang="es-MX" sz="1200"/>
                        <a:t>4,8</a:t>
                      </a:r>
                    </a:p>
                  </a:txBody>
                  <a:tcPr marL="8654" marR="8654" marT="8654" marB="8654" anchor="ctr"/>
                </a:tc>
              </a:tr>
              <a:tr h="194598">
                <a:tc>
                  <a:txBody>
                    <a:bodyPr/>
                    <a:lstStyle/>
                    <a:p>
                      <a:pPr algn="l"/>
                      <a:r>
                        <a:rPr lang="es-MX" sz="1200"/>
                        <a:t>España</a:t>
                      </a:r>
                    </a:p>
                  </a:txBody>
                  <a:tcPr marL="8654" marR="8654" marT="8654" marB="8654" anchor="ctr"/>
                </a:tc>
                <a:tc>
                  <a:txBody>
                    <a:bodyPr/>
                    <a:lstStyle/>
                    <a:p>
                      <a:pPr algn="l"/>
                      <a:r>
                        <a:rPr lang="es-MX" sz="1200"/>
                        <a:t>39,7</a:t>
                      </a:r>
                    </a:p>
                  </a:txBody>
                  <a:tcPr marL="8654" marR="8654" marT="8654" marB="8654" anchor="ctr"/>
                </a:tc>
                <a:tc>
                  <a:txBody>
                    <a:bodyPr/>
                    <a:lstStyle/>
                    <a:p>
                      <a:pPr algn="l"/>
                      <a:r>
                        <a:rPr lang="es-MX" sz="1200"/>
                        <a:t>5,5</a:t>
                      </a:r>
                    </a:p>
                  </a:txBody>
                  <a:tcPr marL="8654" marR="8654" marT="8654" marB="8654" anchor="ctr"/>
                </a:tc>
                <a:tc>
                  <a:txBody>
                    <a:bodyPr/>
                    <a:lstStyle/>
                    <a:p>
                      <a:pPr algn="l"/>
                      <a:r>
                        <a:rPr lang="es-MX" sz="1200"/>
                        <a:t>2,3</a:t>
                      </a:r>
                    </a:p>
                  </a:txBody>
                  <a:tcPr marL="8654" marR="8654" marT="8654" marB="8654" anchor="ctr"/>
                </a:tc>
                <a:tc>
                  <a:txBody>
                    <a:bodyPr/>
                    <a:lstStyle/>
                    <a:p>
                      <a:pPr algn="l"/>
                      <a:r>
                        <a:rPr lang="es-MX" sz="1200"/>
                        <a:t>3,2</a:t>
                      </a:r>
                    </a:p>
                  </a:txBody>
                  <a:tcPr marL="8654" marR="8654" marT="8654" marB="8654" anchor="ctr"/>
                </a:tc>
              </a:tr>
              <a:tr h="194598">
                <a:tc>
                  <a:txBody>
                    <a:bodyPr/>
                    <a:lstStyle/>
                    <a:p>
                      <a:pPr algn="l"/>
                      <a:r>
                        <a:rPr lang="es-MX" sz="1200"/>
                        <a:t>Rusia</a:t>
                      </a:r>
                    </a:p>
                  </a:txBody>
                  <a:tcPr marL="8654" marR="8654" marT="8654" marB="8654" anchor="ctr"/>
                </a:tc>
                <a:tc>
                  <a:txBody>
                    <a:bodyPr/>
                    <a:lstStyle/>
                    <a:p>
                      <a:pPr algn="l"/>
                      <a:r>
                        <a:rPr lang="es-MX" sz="1200"/>
                        <a:t>147,7</a:t>
                      </a:r>
                    </a:p>
                  </a:txBody>
                  <a:tcPr marL="8654" marR="8654" marT="8654" marB="8654" anchor="ctr"/>
                </a:tc>
                <a:tc>
                  <a:txBody>
                    <a:bodyPr/>
                    <a:lstStyle/>
                    <a:p>
                      <a:pPr algn="l"/>
                      <a:r>
                        <a:rPr lang="es-MX" sz="1200"/>
                        <a:t>5,2</a:t>
                      </a:r>
                    </a:p>
                  </a:txBody>
                  <a:tcPr marL="8654" marR="8654" marT="8654" marB="8654" anchor="ctr"/>
                </a:tc>
                <a:tc>
                  <a:txBody>
                    <a:bodyPr/>
                    <a:lstStyle/>
                    <a:p>
                      <a:pPr algn="l"/>
                      <a:r>
                        <a:rPr lang="es-MX" sz="1200"/>
                        <a:t>4,4</a:t>
                      </a:r>
                    </a:p>
                  </a:txBody>
                  <a:tcPr marL="8654" marR="8654" marT="8654" marB="8654" anchor="ctr"/>
                </a:tc>
                <a:tc>
                  <a:txBody>
                    <a:bodyPr/>
                    <a:lstStyle/>
                    <a:p>
                      <a:pPr algn="l"/>
                      <a:r>
                        <a:rPr lang="es-MX" sz="1200"/>
                        <a:t>0,8</a:t>
                      </a:r>
                    </a:p>
                  </a:txBody>
                  <a:tcPr marL="8654" marR="8654" marT="8654" marB="8654" anchor="ctr"/>
                </a:tc>
              </a:tr>
              <a:tr h="194598">
                <a:tc>
                  <a:txBody>
                    <a:bodyPr/>
                    <a:lstStyle/>
                    <a:p>
                      <a:pPr algn="l"/>
                      <a:r>
                        <a:rPr lang="es-MX" sz="1200"/>
                        <a:t>Chile</a:t>
                      </a:r>
                    </a:p>
                  </a:txBody>
                  <a:tcPr marL="8654" marR="8654" marT="8654" marB="8654" anchor="ctr"/>
                </a:tc>
                <a:tc>
                  <a:txBody>
                    <a:bodyPr/>
                    <a:lstStyle/>
                    <a:p>
                      <a:pPr algn="l"/>
                      <a:r>
                        <a:rPr lang="es-MX" sz="1200"/>
                        <a:t>14,6</a:t>
                      </a:r>
                    </a:p>
                  </a:txBody>
                  <a:tcPr marL="8654" marR="8654" marT="8654" marB="8654" anchor="ctr"/>
                </a:tc>
                <a:tc>
                  <a:txBody>
                    <a:bodyPr/>
                    <a:lstStyle/>
                    <a:p>
                      <a:pPr algn="l"/>
                      <a:r>
                        <a:rPr lang="es-MX" sz="1200"/>
                        <a:t>3,6</a:t>
                      </a:r>
                    </a:p>
                  </a:txBody>
                  <a:tcPr marL="8654" marR="8654" marT="8654" marB="8654" anchor="ctr"/>
                </a:tc>
                <a:tc>
                  <a:txBody>
                    <a:bodyPr/>
                    <a:lstStyle/>
                    <a:p>
                      <a:pPr algn="l"/>
                      <a:r>
                        <a:rPr lang="es-MX" sz="1200"/>
                        <a:t>2,0</a:t>
                      </a:r>
                    </a:p>
                  </a:txBody>
                  <a:tcPr marL="8654" marR="8654" marT="8654" marB="8654" anchor="ctr"/>
                </a:tc>
                <a:tc>
                  <a:txBody>
                    <a:bodyPr/>
                    <a:lstStyle/>
                    <a:p>
                      <a:pPr algn="l"/>
                      <a:r>
                        <a:rPr lang="es-MX" sz="1200"/>
                        <a:t>1,6</a:t>
                      </a:r>
                    </a:p>
                  </a:txBody>
                  <a:tcPr marL="8654" marR="8654" marT="8654" marB="8654" anchor="ctr"/>
                </a:tc>
              </a:tr>
              <a:tr h="194598">
                <a:tc>
                  <a:txBody>
                    <a:bodyPr/>
                    <a:lstStyle/>
                    <a:p>
                      <a:pPr algn="l"/>
                      <a:r>
                        <a:rPr lang="es-MX" sz="1200" b="1"/>
                        <a:t>México</a:t>
                      </a:r>
                    </a:p>
                  </a:txBody>
                  <a:tcPr marL="8654" marR="8654" marT="8654" marB="8654" anchor="ctr"/>
                </a:tc>
                <a:tc>
                  <a:txBody>
                    <a:bodyPr/>
                    <a:lstStyle/>
                    <a:p>
                      <a:pPr algn="l"/>
                      <a:r>
                        <a:rPr lang="es-MX" sz="1200" b="1"/>
                        <a:t>94,3</a:t>
                      </a:r>
                    </a:p>
                  </a:txBody>
                  <a:tcPr marL="8654" marR="8654" marT="8654" marB="8654" anchor="ctr"/>
                </a:tc>
                <a:tc>
                  <a:txBody>
                    <a:bodyPr/>
                    <a:lstStyle/>
                    <a:p>
                      <a:pPr algn="l"/>
                      <a:r>
                        <a:rPr lang="es-MX" sz="1200" b="1"/>
                        <a:t>3,1</a:t>
                      </a:r>
                    </a:p>
                  </a:txBody>
                  <a:tcPr marL="8654" marR="8654" marT="8654" marB="8654" anchor="ctr"/>
                </a:tc>
                <a:tc>
                  <a:txBody>
                    <a:bodyPr/>
                    <a:lstStyle/>
                    <a:p>
                      <a:pPr algn="l"/>
                      <a:r>
                        <a:rPr lang="es-MX" sz="1200" b="1"/>
                        <a:t>1,6</a:t>
                      </a:r>
                    </a:p>
                  </a:txBody>
                  <a:tcPr marL="8654" marR="8654" marT="8654" marB="8654" anchor="ctr"/>
                </a:tc>
                <a:tc>
                  <a:txBody>
                    <a:bodyPr/>
                    <a:lstStyle/>
                    <a:p>
                      <a:pPr algn="l"/>
                      <a:r>
                        <a:rPr lang="es-MX" sz="1200" b="1" dirty="0"/>
                        <a:t>1,5</a:t>
                      </a:r>
                    </a:p>
                  </a:txBody>
                  <a:tcPr marL="8654" marR="8654" marT="8654" marB="8654" anchor="ctr"/>
                </a:tc>
              </a:tr>
              <a:tr h="194598">
                <a:tc>
                  <a:txBody>
                    <a:bodyPr/>
                    <a:lstStyle/>
                    <a:p>
                      <a:pPr algn="l"/>
                      <a:r>
                        <a:rPr lang="es-MX" sz="1200"/>
                        <a:t>Tailandia</a:t>
                      </a:r>
                    </a:p>
                  </a:txBody>
                  <a:tcPr marL="8654" marR="8654" marT="8654" marB="8654" anchor="ctr"/>
                </a:tc>
                <a:tc>
                  <a:txBody>
                    <a:bodyPr/>
                    <a:lstStyle/>
                    <a:p>
                      <a:pPr algn="l"/>
                      <a:r>
                        <a:rPr lang="es-MX" sz="1200"/>
                        <a:t>59,2</a:t>
                      </a:r>
                    </a:p>
                  </a:txBody>
                  <a:tcPr marL="8654" marR="8654" marT="8654" marB="8654" anchor="ctr"/>
                </a:tc>
                <a:tc>
                  <a:txBody>
                    <a:bodyPr/>
                    <a:lstStyle/>
                    <a:p>
                      <a:pPr algn="l"/>
                      <a:r>
                        <a:rPr lang="es-MX" sz="1200"/>
                        <a:t>2,6</a:t>
                      </a:r>
                    </a:p>
                  </a:txBody>
                  <a:tcPr marL="8654" marR="8654" marT="8654" marB="8654" anchor="ctr"/>
                </a:tc>
                <a:tc>
                  <a:txBody>
                    <a:bodyPr/>
                    <a:lstStyle/>
                    <a:p>
                      <a:pPr algn="l"/>
                      <a:r>
                        <a:rPr lang="es-MX" sz="1200"/>
                        <a:t>1,3</a:t>
                      </a:r>
                    </a:p>
                  </a:txBody>
                  <a:tcPr marL="8654" marR="8654" marT="8654" marB="8654" anchor="ctr"/>
                </a:tc>
                <a:tc>
                  <a:txBody>
                    <a:bodyPr/>
                    <a:lstStyle/>
                    <a:p>
                      <a:pPr algn="l"/>
                      <a:r>
                        <a:rPr lang="es-MX" sz="1200"/>
                        <a:t>1,3</a:t>
                      </a:r>
                    </a:p>
                  </a:txBody>
                  <a:tcPr marL="8654" marR="8654" marT="8654" marB="8654" anchor="ctr"/>
                </a:tc>
              </a:tr>
              <a:tr h="194598">
                <a:tc>
                  <a:txBody>
                    <a:bodyPr/>
                    <a:lstStyle/>
                    <a:p>
                      <a:pPr algn="l"/>
                      <a:r>
                        <a:rPr lang="es-MX" sz="1200"/>
                        <a:t>Brasil</a:t>
                      </a:r>
                    </a:p>
                  </a:txBody>
                  <a:tcPr marL="8654" marR="8654" marT="8654" marB="8654" anchor="ctr"/>
                </a:tc>
                <a:tc>
                  <a:txBody>
                    <a:bodyPr/>
                    <a:lstStyle/>
                    <a:p>
                      <a:pPr algn="l"/>
                      <a:r>
                        <a:rPr lang="es-MX" sz="1200"/>
                        <a:t>163,1</a:t>
                      </a:r>
                    </a:p>
                  </a:txBody>
                  <a:tcPr marL="8654" marR="8654" marT="8654" marB="8654" anchor="ctr"/>
                </a:tc>
                <a:tc>
                  <a:txBody>
                    <a:bodyPr/>
                    <a:lstStyle/>
                    <a:p>
                      <a:pPr algn="l"/>
                      <a:r>
                        <a:rPr lang="es-MX" sz="1200"/>
                        <a:t>2,2</a:t>
                      </a:r>
                    </a:p>
                  </a:txBody>
                  <a:tcPr marL="8654" marR="8654" marT="8654" marB="8654" anchor="ctr"/>
                </a:tc>
                <a:tc>
                  <a:txBody>
                    <a:bodyPr/>
                    <a:lstStyle/>
                    <a:p>
                      <a:pPr algn="l"/>
                      <a:r>
                        <a:rPr lang="es-MX" sz="1200"/>
                        <a:t>10,9</a:t>
                      </a:r>
                    </a:p>
                  </a:txBody>
                  <a:tcPr marL="8654" marR="8654" marT="8654" marB="8654" anchor="ctr"/>
                </a:tc>
                <a:tc>
                  <a:txBody>
                    <a:bodyPr/>
                    <a:lstStyle/>
                    <a:p>
                      <a:pPr algn="l"/>
                      <a:r>
                        <a:rPr lang="es-MX" sz="1200"/>
                        <a:t>-8,7</a:t>
                      </a:r>
                    </a:p>
                  </a:txBody>
                  <a:tcPr marL="8654" marR="8654" marT="8654" marB="8654" anchor="ctr"/>
                </a:tc>
              </a:tr>
              <a:tr h="194598">
                <a:tc>
                  <a:txBody>
                    <a:bodyPr/>
                    <a:lstStyle/>
                    <a:p>
                      <a:pPr algn="l"/>
                      <a:r>
                        <a:rPr lang="es-MX" sz="1200"/>
                        <a:t>China</a:t>
                      </a:r>
                    </a:p>
                  </a:txBody>
                  <a:tcPr marL="8654" marR="8654" marT="8654" marB="8654" anchor="ctr"/>
                </a:tc>
                <a:tc>
                  <a:txBody>
                    <a:bodyPr/>
                    <a:lstStyle/>
                    <a:p>
                      <a:pPr algn="l"/>
                      <a:r>
                        <a:rPr lang="es-MX" sz="1200"/>
                        <a:t>1243,7</a:t>
                      </a:r>
                    </a:p>
                  </a:txBody>
                  <a:tcPr marL="8654" marR="8654" marT="8654" marB="8654" anchor="ctr"/>
                </a:tc>
                <a:tc>
                  <a:txBody>
                    <a:bodyPr/>
                    <a:lstStyle/>
                    <a:p>
                      <a:pPr algn="l"/>
                      <a:r>
                        <a:rPr lang="es-MX" sz="1200"/>
                        <a:t>1,8</a:t>
                      </a:r>
                    </a:p>
                  </a:txBody>
                  <a:tcPr marL="8654" marR="8654" marT="8654" marB="8654" anchor="ctr"/>
                </a:tc>
                <a:tc>
                  <a:txBody>
                    <a:bodyPr/>
                    <a:lstStyle/>
                    <a:p>
                      <a:pPr algn="l"/>
                      <a:r>
                        <a:rPr lang="es-MX" sz="1200"/>
                        <a:t>0.8</a:t>
                      </a:r>
                    </a:p>
                  </a:txBody>
                  <a:tcPr marL="8654" marR="8654" marT="8654" marB="8654" anchor="ctr"/>
                </a:tc>
                <a:tc>
                  <a:txBody>
                    <a:bodyPr/>
                    <a:lstStyle/>
                    <a:p>
                      <a:pPr algn="l"/>
                      <a:r>
                        <a:rPr lang="es-MX" sz="1200"/>
                        <a:t>1,0</a:t>
                      </a:r>
                    </a:p>
                  </a:txBody>
                  <a:tcPr marL="8654" marR="8654" marT="8654" marB="8654" anchor="ctr"/>
                </a:tc>
              </a:tr>
              <a:tr h="194598">
                <a:tc>
                  <a:txBody>
                    <a:bodyPr/>
                    <a:lstStyle/>
                    <a:p>
                      <a:pPr algn="l"/>
                      <a:r>
                        <a:rPr lang="es-MX" sz="1200"/>
                        <a:t>Egipto</a:t>
                      </a:r>
                    </a:p>
                  </a:txBody>
                  <a:tcPr marL="8654" marR="8654" marT="8654" marB="8654" anchor="ctr"/>
                </a:tc>
                <a:tc>
                  <a:txBody>
                    <a:bodyPr/>
                    <a:lstStyle/>
                    <a:p>
                      <a:pPr algn="l"/>
                      <a:r>
                        <a:rPr lang="es-MX" sz="1200"/>
                        <a:t>64,4</a:t>
                      </a:r>
                    </a:p>
                  </a:txBody>
                  <a:tcPr marL="8654" marR="8654" marT="8654" marB="8654" anchor="ctr"/>
                </a:tc>
                <a:tc>
                  <a:txBody>
                    <a:bodyPr/>
                    <a:lstStyle/>
                    <a:p>
                      <a:pPr algn="l"/>
                      <a:r>
                        <a:rPr lang="es-MX" sz="1200"/>
                        <a:t>1,8</a:t>
                      </a:r>
                    </a:p>
                  </a:txBody>
                  <a:tcPr marL="8654" marR="8654" marT="8654" marB="8654" anchor="ctr"/>
                </a:tc>
                <a:tc>
                  <a:txBody>
                    <a:bodyPr/>
                    <a:lstStyle/>
                    <a:p>
                      <a:pPr algn="l"/>
                      <a:r>
                        <a:rPr lang="es-MX" sz="1200"/>
                        <a:t>0,7</a:t>
                      </a:r>
                    </a:p>
                  </a:txBody>
                  <a:tcPr marL="8654" marR="8654" marT="8654" marB="8654" anchor="ctr"/>
                </a:tc>
                <a:tc>
                  <a:txBody>
                    <a:bodyPr/>
                    <a:lstStyle/>
                    <a:p>
                      <a:pPr algn="l"/>
                      <a:r>
                        <a:rPr lang="es-MX" sz="1200"/>
                        <a:t>1,1</a:t>
                      </a:r>
                    </a:p>
                  </a:txBody>
                  <a:tcPr marL="8654" marR="8654" marT="8654" marB="8654" anchor="ctr"/>
                </a:tc>
              </a:tr>
              <a:tr h="194598">
                <a:tc>
                  <a:txBody>
                    <a:bodyPr/>
                    <a:lstStyle/>
                    <a:p>
                      <a:pPr algn="l"/>
                      <a:r>
                        <a:rPr lang="es-MX" sz="1200"/>
                        <a:t>India</a:t>
                      </a:r>
                    </a:p>
                  </a:txBody>
                  <a:tcPr marL="8654" marR="8654" marT="8654" marB="8654" anchor="ctr"/>
                </a:tc>
                <a:tc>
                  <a:txBody>
                    <a:bodyPr/>
                    <a:lstStyle/>
                    <a:p>
                      <a:pPr algn="l"/>
                      <a:r>
                        <a:rPr lang="es-MX" sz="1200"/>
                        <a:t>960,2</a:t>
                      </a:r>
                    </a:p>
                  </a:txBody>
                  <a:tcPr marL="8654" marR="8654" marT="8654" marB="8654" anchor="ctr"/>
                </a:tc>
                <a:tc>
                  <a:txBody>
                    <a:bodyPr/>
                    <a:lstStyle/>
                    <a:p>
                      <a:pPr algn="l"/>
                      <a:r>
                        <a:rPr lang="es-MX" sz="1200"/>
                        <a:t>0,7</a:t>
                      </a:r>
                    </a:p>
                  </a:txBody>
                  <a:tcPr marL="8654" marR="8654" marT="8654" marB="8654" anchor="ctr"/>
                </a:tc>
                <a:tc>
                  <a:txBody>
                    <a:bodyPr/>
                    <a:lstStyle/>
                    <a:p>
                      <a:pPr algn="l"/>
                      <a:r>
                        <a:rPr lang="es-MX" sz="1200"/>
                        <a:t>0,7</a:t>
                      </a:r>
                    </a:p>
                  </a:txBody>
                  <a:tcPr marL="8654" marR="8654" marT="8654" marB="8654" anchor="ctr"/>
                </a:tc>
                <a:tc>
                  <a:txBody>
                    <a:bodyPr/>
                    <a:lstStyle/>
                    <a:p>
                      <a:pPr algn="l"/>
                      <a:r>
                        <a:rPr lang="es-MX" sz="1200"/>
                        <a:t>0,0</a:t>
                      </a:r>
                    </a:p>
                  </a:txBody>
                  <a:tcPr marL="8654" marR="8654" marT="8654" marB="8654" anchor="ctr"/>
                </a:tc>
              </a:tr>
              <a:tr h="194598">
                <a:tc>
                  <a:txBody>
                    <a:bodyPr/>
                    <a:lstStyle/>
                    <a:p>
                      <a:pPr algn="l"/>
                      <a:r>
                        <a:rPr lang="es-MX" sz="1200"/>
                        <a:t>Paquistán</a:t>
                      </a:r>
                    </a:p>
                  </a:txBody>
                  <a:tcPr marL="8654" marR="8654" marT="8654" marB="8654" anchor="ctr"/>
                </a:tc>
                <a:tc>
                  <a:txBody>
                    <a:bodyPr/>
                    <a:lstStyle/>
                    <a:p>
                      <a:pPr algn="l"/>
                      <a:r>
                        <a:rPr lang="es-MX" sz="1200"/>
                        <a:t>143,8</a:t>
                      </a:r>
                    </a:p>
                  </a:txBody>
                  <a:tcPr marL="8654" marR="8654" marT="8654" marB="8654" anchor="ctr"/>
                </a:tc>
                <a:tc>
                  <a:txBody>
                    <a:bodyPr/>
                    <a:lstStyle/>
                    <a:p>
                      <a:pPr algn="l"/>
                      <a:r>
                        <a:rPr lang="es-MX" sz="1200"/>
                        <a:t>1,1</a:t>
                      </a:r>
                    </a:p>
                  </a:txBody>
                  <a:tcPr marL="8654" marR="8654" marT="8654" marB="8654" anchor="ctr"/>
                </a:tc>
                <a:tc>
                  <a:txBody>
                    <a:bodyPr/>
                    <a:lstStyle/>
                    <a:p>
                      <a:pPr algn="l"/>
                      <a:r>
                        <a:rPr lang="es-MX" sz="1200"/>
                        <a:t>0,7</a:t>
                      </a:r>
                    </a:p>
                  </a:txBody>
                  <a:tcPr marL="8654" marR="8654" marT="8654" marB="8654" anchor="ctr"/>
                </a:tc>
                <a:tc>
                  <a:txBody>
                    <a:bodyPr/>
                    <a:lstStyle/>
                    <a:p>
                      <a:pPr algn="l"/>
                      <a:r>
                        <a:rPr lang="es-MX" sz="1200"/>
                        <a:t>0,4</a:t>
                      </a:r>
                    </a:p>
                  </a:txBody>
                  <a:tcPr marL="8654" marR="8654" marT="8654" marB="8654" anchor="ctr"/>
                </a:tc>
              </a:tr>
              <a:tr h="194598">
                <a:tc>
                  <a:txBody>
                    <a:bodyPr/>
                    <a:lstStyle/>
                    <a:p>
                      <a:pPr algn="l"/>
                      <a:r>
                        <a:rPr lang="es-MX" sz="1200"/>
                        <a:t>Bangladesh</a:t>
                      </a:r>
                    </a:p>
                  </a:txBody>
                  <a:tcPr marL="8654" marR="8654" marT="8654" marB="8654" anchor="ctr"/>
                </a:tc>
                <a:tc>
                  <a:txBody>
                    <a:bodyPr/>
                    <a:lstStyle/>
                    <a:p>
                      <a:pPr algn="l"/>
                      <a:r>
                        <a:rPr lang="es-MX" sz="1200"/>
                        <a:t>122,0</a:t>
                      </a:r>
                    </a:p>
                  </a:txBody>
                  <a:tcPr marL="8654" marR="8654" marT="8654" marB="8654" anchor="ctr"/>
                </a:tc>
                <a:tc>
                  <a:txBody>
                    <a:bodyPr/>
                    <a:lstStyle/>
                    <a:p>
                      <a:pPr algn="l"/>
                      <a:r>
                        <a:rPr lang="es-MX" sz="1200"/>
                        <a:t>0,6</a:t>
                      </a:r>
                    </a:p>
                  </a:txBody>
                  <a:tcPr marL="8654" marR="8654" marT="8654" marB="8654" anchor="ctr"/>
                </a:tc>
                <a:tc>
                  <a:txBody>
                    <a:bodyPr/>
                    <a:lstStyle/>
                    <a:p>
                      <a:pPr algn="l"/>
                      <a:r>
                        <a:rPr lang="es-MX" sz="1200"/>
                        <a:t>0,3</a:t>
                      </a:r>
                    </a:p>
                  </a:txBody>
                  <a:tcPr marL="8654" marR="8654" marT="8654" marB="8654" anchor="ctr"/>
                </a:tc>
                <a:tc>
                  <a:txBody>
                    <a:bodyPr/>
                    <a:lstStyle/>
                    <a:p>
                      <a:pPr algn="l"/>
                      <a:r>
                        <a:rPr lang="es-MX" sz="1200" dirty="0"/>
                        <a:t>0,3</a:t>
                      </a:r>
                    </a:p>
                  </a:txBody>
                  <a:tcPr marL="8654" marR="8654" marT="8654" marB="8654" anchor="ctr"/>
                </a:tc>
              </a:tr>
            </a:tbl>
          </a:graphicData>
        </a:graphic>
      </p:graphicFrame>
      <p:sp>
        <p:nvSpPr>
          <p:cNvPr id="1025" name="Rectangle 1"/>
          <p:cNvSpPr>
            <a:spLocks noChangeArrowheads="1"/>
          </p:cNvSpPr>
          <p:nvPr/>
        </p:nvSpPr>
        <p:spPr bwMode="auto">
          <a:xfrm>
            <a:off x="428596" y="0"/>
            <a:ext cx="814390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charset="0"/>
                <a:cs typeface="Arial" charset="0"/>
              </a:rPr>
              <a:t>Cuadro 1: Huellas Ecológicas en diversos países del mundo, 1997. Hectáreas de terreno por habitante y año</a:t>
            </a:r>
            <a:r>
              <a:rPr kumimoji="0" lang="es-MX" sz="1400" b="0" i="0" u="none" strike="noStrike" cap="none" normalizeH="0" baseline="0" dirty="0" smtClean="0">
                <a:ln>
                  <a:noFill/>
                </a:ln>
                <a:solidFill>
                  <a:schemeClr val="tx1"/>
                </a:solidFill>
                <a:effectLst/>
                <a:latin typeface="Arial" charset="0"/>
                <a:cs typeface="Arial"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Arial" charset="0"/>
                <a:cs typeface="Arial" charset="0"/>
              </a:rPr>
              <a:t>Datos del informe «La Huella Ecológica: sustentabilidad, del concepto a hechos concretos» de la organización </a:t>
            </a:r>
            <a:r>
              <a:rPr kumimoji="0" lang="es-MX" sz="1400" b="0" i="0" u="none" strike="noStrike" cap="none" normalizeH="0" baseline="0" dirty="0" err="1" smtClean="0">
                <a:ln>
                  <a:noFill/>
                </a:ln>
                <a:solidFill>
                  <a:schemeClr val="tx1"/>
                </a:solidFill>
                <a:effectLst/>
                <a:latin typeface="Arial" charset="0"/>
                <a:cs typeface="Arial" charset="0"/>
              </a:rPr>
              <a:t>Redefining</a:t>
            </a:r>
            <a:r>
              <a:rPr kumimoji="0" lang="es-MX" sz="1400" b="0" i="0" u="none" strike="noStrike" cap="none" normalizeH="0" baseline="0" dirty="0" smtClean="0">
                <a:ln>
                  <a:noFill/>
                </a:ln>
                <a:solidFill>
                  <a:schemeClr val="tx1"/>
                </a:solidFill>
                <a:effectLst/>
                <a:latin typeface="Arial" charset="0"/>
                <a:cs typeface="Arial" charset="0"/>
              </a:rPr>
              <a:t> </a:t>
            </a:r>
            <a:r>
              <a:rPr kumimoji="0" lang="es-MX" sz="1400" b="0" i="0" u="none" strike="noStrike" cap="none" normalizeH="0" baseline="0" dirty="0" err="1" smtClean="0">
                <a:ln>
                  <a:noFill/>
                </a:ln>
                <a:solidFill>
                  <a:schemeClr val="tx1"/>
                </a:solidFill>
                <a:effectLst/>
                <a:latin typeface="Arial" charset="0"/>
                <a:cs typeface="Arial" charset="0"/>
              </a:rPr>
              <a:t>Progress</a:t>
            </a:r>
            <a:r>
              <a:rPr kumimoji="0" lang="es-MX" sz="14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2.bp.blogspot.com/_AaXJKhmEhsY/SP9dK9rVv9I/AAAAAAAADok/reIdYXVp8zI/s400/Huella+ecol%C3%B3gica.bmp"/>
          <p:cNvPicPr>
            <a:picLocks noChangeAspect="1" noChangeArrowheads="1"/>
          </p:cNvPicPr>
          <p:nvPr/>
        </p:nvPicPr>
        <p:blipFill>
          <a:blip r:embed="rId2" cstate="print"/>
          <a:srcRect/>
          <a:stretch>
            <a:fillRect/>
          </a:stretch>
        </p:blipFill>
        <p:spPr bwMode="auto">
          <a:xfrm>
            <a:off x="5072066" y="0"/>
            <a:ext cx="4071934" cy="6858000"/>
          </a:xfrm>
          <a:prstGeom prst="rect">
            <a:avLst/>
          </a:prstGeom>
          <a:noFill/>
        </p:spPr>
      </p:pic>
      <p:sp>
        <p:nvSpPr>
          <p:cNvPr id="3" name="2 Marcador de contenido"/>
          <p:cNvSpPr>
            <a:spLocks noGrp="1"/>
          </p:cNvSpPr>
          <p:nvPr>
            <p:ph idx="1"/>
          </p:nvPr>
        </p:nvSpPr>
        <p:spPr>
          <a:xfrm>
            <a:off x="0" y="357166"/>
            <a:ext cx="4972056" cy="6357982"/>
          </a:xfrm>
        </p:spPr>
        <p:txBody>
          <a:bodyPr>
            <a:normAutofit fontScale="85000" lnSpcReduction="20000"/>
          </a:bodyPr>
          <a:lstStyle/>
          <a:p>
            <a:pPr algn="just"/>
            <a:r>
              <a:rPr lang="es-MX" dirty="0" smtClean="0"/>
              <a:t>La </a:t>
            </a:r>
            <a:r>
              <a:rPr lang="es-MX" i="1" dirty="0" smtClean="0"/>
              <a:t>situación actual</a:t>
            </a:r>
            <a:r>
              <a:rPr lang="es-MX" dirty="0" smtClean="0"/>
              <a:t> no es más alentadora, según el Informe Planeta Vivo 2004 elaborado por WWF/</a:t>
            </a:r>
            <a:r>
              <a:rPr lang="es-MX" dirty="0" err="1" smtClean="0"/>
              <a:t>Adena</a:t>
            </a:r>
            <a:r>
              <a:rPr lang="es-MX" dirty="0" smtClean="0"/>
              <a:t>, la huella global es de 2,2 hectáreas por persona y año, siendo la capacidad de carga 1,8; se consume un 20% más de lo que la Tierra puede producir; y las poblaciones de especies vertebradas terrestres, marinas y de agua dulce han disminuido una media del 40% entre 1970 y 2000. Uno de los datos más significativos es que el consumo de energías fósiles ha aumentado un 700% de 1961 a 2001. </a:t>
            </a:r>
            <a:endParaRPr lang="es-MX"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TotalTime>
  <Words>1117</Words>
  <Application>Microsoft Office PowerPoint</Application>
  <PresentationFormat>Presentación en pantalla (4:3)</PresentationFormat>
  <Paragraphs>192</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MOLDER-7</dc:creator>
  <cp:lastModifiedBy>MOLDER</cp:lastModifiedBy>
  <cp:revision>12</cp:revision>
  <dcterms:created xsi:type="dcterms:W3CDTF">2010-02-01T21:25:37Z</dcterms:created>
  <dcterms:modified xsi:type="dcterms:W3CDTF">2012-09-04T18:13:03Z</dcterms:modified>
</cp:coreProperties>
</file>