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7" r:id="rId7"/>
    <p:sldId id="283" r:id="rId8"/>
    <p:sldId id="284" r:id="rId9"/>
    <p:sldId id="278" r:id="rId10"/>
    <p:sldId id="286" r:id="rId11"/>
    <p:sldId id="287" r:id="rId12"/>
    <p:sldId id="275" r:id="rId13"/>
    <p:sldId id="276" r:id="rId14"/>
    <p:sldId id="288" r:id="rId15"/>
    <p:sldId id="290" r:id="rId16"/>
    <p:sldId id="292" r:id="rId17"/>
    <p:sldId id="291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6" r:id="rId26"/>
    <p:sldId id="265" r:id="rId27"/>
    <p:sldId id="267" r:id="rId28"/>
    <p:sldId id="264" r:id="rId29"/>
    <p:sldId id="269" r:id="rId30"/>
    <p:sldId id="268" r:id="rId31"/>
    <p:sldId id="270" r:id="rId32"/>
    <p:sldId id="293" r:id="rId33"/>
    <p:sldId id="294" r:id="rId34"/>
    <p:sldId id="295" r:id="rId35"/>
    <p:sldId id="296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C528-79BF-4AFF-A275-8D55925A4003}" type="datetimeFigureOut">
              <a:rPr lang="es-ES" smtClean="0"/>
              <a:pPr/>
              <a:t>12/04/2013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D8E83-5092-4239-B939-01529F853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Prolog</a:t>
            </a:r>
            <a:r>
              <a:rPr lang="es-ES_tradnl" dirty="0" smtClean="0"/>
              <a:t> aprendiendo…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Comparación de términos en PROLOG.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X&lt;Y /*X es menor que Y*/</a:t>
            </a:r>
          </a:p>
          <a:p>
            <a:pPr>
              <a:buNone/>
            </a:pPr>
            <a:r>
              <a:rPr lang="es-ES" dirty="0" smtClean="0"/>
              <a:t>X&gt;Y /*X es mayor que Y*/</a:t>
            </a:r>
          </a:p>
          <a:p>
            <a:pPr>
              <a:buNone/>
            </a:pPr>
            <a:r>
              <a:rPr lang="es-ES" dirty="0" smtClean="0"/>
              <a:t>X=&lt;Y /*X es menor o igual que Y*/</a:t>
            </a:r>
          </a:p>
          <a:p>
            <a:pPr>
              <a:buNone/>
            </a:pPr>
            <a:r>
              <a:rPr lang="es-ES" dirty="0" smtClean="0"/>
              <a:t>X&gt;=Y /*X es mayor o igual que Y*/</a:t>
            </a:r>
          </a:p>
          <a:p>
            <a:pPr>
              <a:buNone/>
            </a:pPr>
            <a:r>
              <a:rPr lang="es-ES" dirty="0" smtClean="0"/>
              <a:t>X=Y /*X es igual que Y*/</a:t>
            </a:r>
          </a:p>
          <a:p>
            <a:pPr>
              <a:buNone/>
            </a:pPr>
            <a:r>
              <a:rPr lang="es-ES" dirty="0" smtClean="0"/>
              <a:t>X\=Y /X es distinto que Y*/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Comparación de expresiones en </a:t>
            </a:r>
            <a:br>
              <a:rPr lang="es-ES" dirty="0" smtClean="0"/>
            </a:br>
            <a:r>
              <a:rPr lang="es-ES" dirty="0" smtClean="0"/>
              <a:t>PROLOG.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500" dirty="0" smtClean="0"/>
              <a:t>X==Y /*la expresión X es igual que la expresión Y*/</a:t>
            </a:r>
          </a:p>
          <a:p>
            <a:pPr>
              <a:buNone/>
            </a:pPr>
            <a:r>
              <a:rPr lang="es-ES" sz="2500" dirty="0" smtClean="0"/>
              <a:t>X\==Y /*la expresión X es distinta que la expresión Y*/</a:t>
            </a:r>
          </a:p>
          <a:p>
            <a:pPr>
              <a:buNone/>
            </a:pPr>
            <a:r>
              <a:rPr lang="es-ES" sz="2500" dirty="0" smtClean="0"/>
              <a:t>X@&lt;Y /*la expresión X es menor que la expresión Y*/</a:t>
            </a:r>
          </a:p>
          <a:p>
            <a:pPr>
              <a:buNone/>
            </a:pPr>
            <a:r>
              <a:rPr lang="es-ES" sz="2500" dirty="0" smtClean="0"/>
              <a:t>X@&gt;Y /*la expresión X es mayor que la expresión Y*/</a:t>
            </a:r>
          </a:p>
          <a:p>
            <a:pPr>
              <a:buNone/>
            </a:pPr>
            <a:r>
              <a:rPr lang="es-ES" sz="2500" dirty="0" smtClean="0"/>
              <a:t>X@=&lt;Y /*la expresión X es menor o igual que la expresión Y*/</a:t>
            </a:r>
          </a:p>
          <a:p>
            <a:pPr>
              <a:buNone/>
            </a:pPr>
            <a:r>
              <a:rPr lang="es-ES" sz="2500" dirty="0" smtClean="0"/>
              <a:t>X@&gt;=Y /*la expresión X es mayor o igual que la expresión Y*/</a:t>
            </a:r>
            <a:endParaRPr lang="es-ES" sz="2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62894"/>
            <a:ext cx="7992887" cy="4728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632848" cy="50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suma(X,Y,Z) :- Z </a:t>
            </a:r>
            <a:r>
              <a:rPr lang="es-ES" dirty="0" err="1" smtClean="0"/>
              <a:t>is</a:t>
            </a:r>
            <a:r>
              <a:rPr lang="es-ES" dirty="0" smtClean="0"/>
              <a:t> X+Y.</a:t>
            </a:r>
          </a:p>
          <a:p>
            <a:pPr>
              <a:buNone/>
            </a:pPr>
            <a:endParaRPr lang="es-ES_tradnl" dirty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/>
          </a:p>
          <a:p>
            <a:pPr>
              <a:buNone/>
            </a:pPr>
            <a:r>
              <a:rPr lang="es-ES_tradnl" dirty="0" smtClean="0"/>
              <a:t>Preguntas:</a:t>
            </a:r>
          </a:p>
          <a:p>
            <a:pPr algn="r">
              <a:buNone/>
            </a:pPr>
            <a:r>
              <a:rPr lang="es-ES_tradnl" dirty="0" smtClean="0"/>
              <a:t>suma(2,3,Z).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500" dirty="0" smtClean="0"/>
              <a:t>Construcción de expresiones aritméticas en PROLOG</a:t>
            </a:r>
            <a:endParaRPr lang="es-ES" sz="3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1400" dirty="0" smtClean="0"/>
              <a:t>X+Y /*suma*/</a:t>
            </a:r>
          </a:p>
          <a:p>
            <a:pPr>
              <a:buNone/>
            </a:pPr>
            <a:r>
              <a:rPr lang="es-ES" sz="1400" dirty="0" smtClean="0"/>
              <a:t>X­Y /*resta*/</a:t>
            </a:r>
          </a:p>
          <a:p>
            <a:pPr>
              <a:buNone/>
            </a:pPr>
            <a:r>
              <a:rPr lang="es-ES" sz="1400" dirty="0" smtClean="0"/>
              <a:t>X*Y /*multiplicación*/</a:t>
            </a:r>
          </a:p>
          <a:p>
            <a:pPr>
              <a:buNone/>
            </a:pPr>
            <a:r>
              <a:rPr lang="es-ES" sz="1400" dirty="0" smtClean="0"/>
              <a:t>X/Y  ó X </a:t>
            </a:r>
            <a:r>
              <a:rPr lang="es-ES" sz="1400" dirty="0" err="1" smtClean="0"/>
              <a:t>div</a:t>
            </a:r>
            <a:r>
              <a:rPr lang="es-ES" sz="1400" dirty="0" smtClean="0"/>
              <a:t> Y /*división real y entera*/</a:t>
            </a:r>
          </a:p>
          <a:p>
            <a:pPr>
              <a:buNone/>
            </a:pPr>
            <a:r>
              <a:rPr lang="es-ES" sz="1400" dirty="0" smtClean="0"/>
              <a:t>X </a:t>
            </a:r>
            <a:r>
              <a:rPr lang="es-ES" sz="1400" dirty="0" err="1" smtClean="0"/>
              <a:t>mod</a:t>
            </a:r>
            <a:r>
              <a:rPr lang="es-ES" sz="1400" dirty="0" smtClean="0"/>
              <a:t> Y /*resto de la división de X entre Y*/</a:t>
            </a:r>
          </a:p>
          <a:p>
            <a:pPr>
              <a:buNone/>
            </a:pPr>
            <a:r>
              <a:rPr lang="es-ES" sz="1400" dirty="0" smtClean="0"/>
              <a:t>X^Y /*X elevado a Y*/</a:t>
            </a:r>
          </a:p>
          <a:p>
            <a:pPr>
              <a:buNone/>
            </a:pPr>
            <a:r>
              <a:rPr lang="es-ES" sz="1400" dirty="0" smtClean="0"/>
              <a:t>­X /*negación*/</a:t>
            </a:r>
          </a:p>
          <a:p>
            <a:pPr>
              <a:buNone/>
            </a:pPr>
            <a:r>
              <a:rPr lang="es-ES" sz="1400" dirty="0" err="1" smtClean="0"/>
              <a:t>abs</a:t>
            </a:r>
            <a:r>
              <a:rPr lang="es-ES" sz="1400" dirty="0" smtClean="0"/>
              <a:t>(X) /*valor absoluto de X*/</a:t>
            </a:r>
          </a:p>
          <a:p>
            <a:pPr>
              <a:buNone/>
            </a:pPr>
            <a:r>
              <a:rPr lang="es-ES" sz="1400" dirty="0" err="1" smtClean="0"/>
              <a:t>acos</a:t>
            </a:r>
            <a:r>
              <a:rPr lang="es-ES" sz="1400" dirty="0" smtClean="0"/>
              <a:t>(X) /*arco coseno de X*/</a:t>
            </a:r>
          </a:p>
          <a:p>
            <a:pPr>
              <a:buNone/>
            </a:pPr>
            <a:r>
              <a:rPr lang="es-ES" sz="1400" dirty="0" smtClean="0"/>
              <a:t>asen(X) /*arco seno de X*/</a:t>
            </a:r>
          </a:p>
          <a:p>
            <a:pPr>
              <a:buNone/>
            </a:pPr>
            <a:r>
              <a:rPr lang="es-ES" sz="1400" dirty="0" smtClean="0"/>
              <a:t>atan(X) /*arco tangente de X*/</a:t>
            </a:r>
          </a:p>
          <a:p>
            <a:pPr>
              <a:buNone/>
            </a:pPr>
            <a:r>
              <a:rPr lang="es-ES" sz="1400" dirty="0" err="1" smtClean="0"/>
              <a:t>cos</a:t>
            </a:r>
            <a:r>
              <a:rPr lang="es-ES" sz="1400" dirty="0" smtClean="0"/>
              <a:t>(X) /*coseno de X*/</a:t>
            </a:r>
          </a:p>
          <a:p>
            <a:pPr>
              <a:buNone/>
            </a:pPr>
            <a:r>
              <a:rPr lang="es-ES" sz="1400" dirty="0" err="1" smtClean="0"/>
              <a:t>exp</a:t>
            </a:r>
            <a:r>
              <a:rPr lang="es-ES" sz="1400" dirty="0" smtClean="0"/>
              <a:t>(X) /*exponencial de X; [</a:t>
            </a:r>
            <a:r>
              <a:rPr lang="es-ES" sz="1400" dirty="0" err="1" smtClean="0"/>
              <a:t>eX</a:t>
            </a:r>
            <a:endParaRPr lang="es-ES" sz="1400" dirty="0" smtClean="0"/>
          </a:p>
          <a:p>
            <a:pPr>
              <a:buNone/>
            </a:pPr>
            <a:r>
              <a:rPr lang="es-ES" sz="1400" dirty="0" smtClean="0"/>
              <a:t>]*/</a:t>
            </a:r>
          </a:p>
          <a:p>
            <a:pPr>
              <a:buNone/>
            </a:pPr>
            <a:r>
              <a:rPr lang="es-ES" sz="1400" dirty="0" err="1" smtClean="0"/>
              <a:t>ln</a:t>
            </a:r>
            <a:r>
              <a:rPr lang="es-ES" sz="1400" dirty="0" smtClean="0"/>
              <a:t>(X) /*logaritmo neperiano de X*/</a:t>
            </a:r>
          </a:p>
          <a:p>
            <a:pPr>
              <a:buNone/>
            </a:pPr>
            <a:r>
              <a:rPr lang="es-ES" sz="1400" dirty="0" smtClean="0"/>
              <a:t>log(X) /*logaritmo en base 2 de X*/</a:t>
            </a:r>
          </a:p>
          <a:p>
            <a:pPr>
              <a:buNone/>
            </a:pPr>
            <a:r>
              <a:rPr lang="es-ES" sz="1400" dirty="0" smtClean="0"/>
              <a:t>sin(X) /*seno de X*/</a:t>
            </a:r>
          </a:p>
          <a:p>
            <a:pPr>
              <a:buNone/>
            </a:pPr>
            <a:r>
              <a:rPr lang="es-ES" sz="1400" dirty="0" err="1" smtClean="0"/>
              <a:t>sqrt</a:t>
            </a:r>
            <a:r>
              <a:rPr lang="es-ES" sz="1400" dirty="0" smtClean="0"/>
              <a:t>(X) /*raíz cuadrada de X*/</a:t>
            </a:r>
          </a:p>
          <a:p>
            <a:pPr>
              <a:buNone/>
            </a:pPr>
            <a:r>
              <a:rPr lang="es-ES" sz="1400" dirty="0" smtClean="0"/>
              <a:t>tan(X) /*tangente de X*/</a:t>
            </a:r>
          </a:p>
          <a:p>
            <a:pPr>
              <a:buNone/>
            </a:pPr>
            <a:r>
              <a:rPr lang="es-ES" sz="1400" dirty="0" smtClean="0"/>
              <a:t>round(X,N) /*redondeo del real X con N decimales*/</a:t>
            </a:r>
            <a:endParaRPr lang="es-E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err="1" smtClean="0"/>
              <a:t>arcotan</a:t>
            </a:r>
            <a:r>
              <a:rPr lang="es-ES" dirty="0" smtClean="0"/>
              <a:t>(X,Z) :- Z </a:t>
            </a:r>
            <a:r>
              <a:rPr lang="es-ES" dirty="0" err="1" smtClean="0"/>
              <a:t>is</a:t>
            </a:r>
            <a:r>
              <a:rPr lang="es-ES" dirty="0" smtClean="0"/>
              <a:t> atan(X).</a:t>
            </a:r>
          </a:p>
          <a:p>
            <a:pPr>
              <a:buNone/>
            </a:pPr>
            <a:endParaRPr lang="es-ES_tradnl" dirty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/>
          </a:p>
          <a:p>
            <a:pPr>
              <a:buNone/>
            </a:pPr>
            <a:r>
              <a:rPr lang="es-ES_tradnl" dirty="0" smtClean="0"/>
              <a:t>Pregunta:</a:t>
            </a:r>
          </a:p>
          <a:p>
            <a:pPr algn="r">
              <a:buNone/>
            </a:pPr>
            <a:r>
              <a:rPr lang="es-ES_tradnl" dirty="0" err="1" smtClean="0"/>
              <a:t>arcotan</a:t>
            </a:r>
            <a:r>
              <a:rPr lang="es-ES_tradnl" dirty="0" smtClean="0"/>
              <a:t>(10,Z).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X </a:t>
            </a:r>
            <a:r>
              <a:rPr lang="es-ES" dirty="0" err="1" smtClean="0"/>
              <a:t>is</a:t>
            </a:r>
            <a:r>
              <a:rPr lang="es-ES" dirty="0" smtClean="0"/>
              <a:t> 3*5+3/2. /*PROLOG contestaría X=9*/</a:t>
            </a:r>
          </a:p>
          <a:p>
            <a:pPr>
              <a:buNone/>
            </a:pPr>
            <a:endParaRPr lang="es-ES_tradnl" dirty="0"/>
          </a:p>
          <a:p>
            <a:pPr>
              <a:buNone/>
            </a:pPr>
            <a:r>
              <a:rPr lang="es-ES_tradnl" dirty="0" smtClean="0"/>
              <a:t>Pregunta:</a:t>
            </a:r>
          </a:p>
          <a:p>
            <a:pPr>
              <a:buNone/>
            </a:pPr>
            <a:endParaRPr lang="es-ES_tradnl" dirty="0"/>
          </a:p>
          <a:p>
            <a:pPr>
              <a:buNone/>
            </a:pPr>
            <a:r>
              <a:rPr lang="es-ES" dirty="0" smtClean="0"/>
              <a:t>X </a:t>
            </a:r>
            <a:r>
              <a:rPr lang="es-ES" dirty="0" err="1" smtClean="0"/>
              <a:t>is</a:t>
            </a:r>
            <a:r>
              <a:rPr lang="es-ES" dirty="0" smtClean="0"/>
              <a:t> 3*5+3/2.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Determinar si lo que se recibe es una lista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dirty="0" smtClean="0"/>
              <a:t>lista([]):-!.</a:t>
            </a:r>
          </a:p>
          <a:p>
            <a:pPr>
              <a:buNone/>
            </a:pPr>
            <a:r>
              <a:rPr lang="es-ES_tradnl" dirty="0" smtClean="0"/>
              <a:t>lista([_X|Y]):-lista(Y).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Pregunta:</a:t>
            </a:r>
          </a:p>
          <a:p>
            <a:pPr algn="r">
              <a:buNone/>
            </a:pPr>
            <a:r>
              <a:rPr lang="es-ES" dirty="0" smtClean="0"/>
              <a:t>?- lista([1,2]).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Devuelve la longitud de la lista que se le pasa por argumento.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err="1"/>
              <a:t>long</a:t>
            </a:r>
            <a:r>
              <a:rPr lang="es-ES" dirty="0"/>
              <a:t>([],0):-!.</a:t>
            </a:r>
          </a:p>
          <a:p>
            <a:pPr>
              <a:buNone/>
            </a:pPr>
            <a:r>
              <a:rPr lang="en-US" dirty="0"/>
              <a:t>long([_X|Y],S):-long(Y,T), S is T+1.</a:t>
            </a:r>
            <a:endParaRPr lang="es-ES_tradnl" dirty="0" smtClean="0"/>
          </a:p>
          <a:p>
            <a:pPr>
              <a:buNone/>
            </a:pPr>
            <a:endParaRPr lang="es-ES_tradnl" dirty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Pregunta:</a:t>
            </a:r>
          </a:p>
          <a:p>
            <a:pPr algn="r">
              <a:buNone/>
            </a:pPr>
            <a:r>
              <a:rPr lang="es-ES" dirty="0" smtClean="0"/>
              <a:t>?- </a:t>
            </a:r>
            <a:r>
              <a:rPr lang="es-ES" dirty="0" err="1"/>
              <a:t>long</a:t>
            </a:r>
            <a:r>
              <a:rPr lang="es-ES" dirty="0"/>
              <a:t>([1,3,7,4],X).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de una lista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Una lista en </a:t>
            </a:r>
            <a:r>
              <a:rPr lang="es-ES" dirty="0" err="1" smtClean="0"/>
              <a:t>Prolog</a:t>
            </a:r>
            <a:r>
              <a:rPr lang="es-ES" dirty="0" smtClean="0"/>
              <a:t> (como en casi cualquier lenguaje que use listas) se divide en dos partes: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Cabeza. Es el primer elemento de la lista. Puede ser un ´</a:t>
            </a:r>
            <a:r>
              <a:rPr lang="es-ES" dirty="0" err="1" smtClean="0"/>
              <a:t>atomo</a:t>
            </a:r>
            <a:r>
              <a:rPr lang="es-ES" dirty="0" smtClean="0"/>
              <a:t> o una lista, pero a </a:t>
            </a:r>
            <a:r>
              <a:rPr lang="es-ES" dirty="0" err="1" smtClean="0"/>
              <a:t>ﬁn</a:t>
            </a:r>
            <a:r>
              <a:rPr lang="es-ES" dirty="0" smtClean="0"/>
              <a:t> de cuentas es el primer elemento de la lista original.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Cola. Es el resto de los elementos de una lista, es de nuevo una lista.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Maximo</a:t>
            </a:r>
            <a:r>
              <a:rPr lang="es-ES" dirty="0"/>
              <a:t> elemento de una lista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err="1"/>
              <a:t>maximo</a:t>
            </a:r>
            <a:r>
              <a:rPr lang="es-ES" dirty="0"/>
              <a:t>([X],X).</a:t>
            </a:r>
          </a:p>
          <a:p>
            <a:pPr>
              <a:buNone/>
            </a:pPr>
            <a:r>
              <a:rPr lang="es-ES" dirty="0" err="1"/>
              <a:t>maximo</a:t>
            </a:r>
            <a:r>
              <a:rPr lang="es-ES" dirty="0"/>
              <a:t>([</a:t>
            </a:r>
            <a:r>
              <a:rPr lang="es-ES" dirty="0" err="1"/>
              <a:t>X|Xs</a:t>
            </a:r>
            <a:r>
              <a:rPr lang="es-ES" dirty="0"/>
              <a:t>],X):- </a:t>
            </a:r>
            <a:r>
              <a:rPr lang="es-ES" dirty="0" err="1"/>
              <a:t>maximo</a:t>
            </a:r>
            <a:r>
              <a:rPr lang="es-ES" dirty="0"/>
              <a:t>(</a:t>
            </a:r>
            <a:r>
              <a:rPr lang="es-ES" dirty="0" err="1"/>
              <a:t>Xs,Y</a:t>
            </a:r>
            <a:r>
              <a:rPr lang="es-ES" dirty="0"/>
              <a:t>), X &gt;=Y.</a:t>
            </a:r>
          </a:p>
          <a:p>
            <a:pPr>
              <a:buNone/>
            </a:pPr>
            <a:r>
              <a:rPr lang="pt-BR" dirty="0" err="1"/>
              <a:t>maximo</a:t>
            </a:r>
            <a:r>
              <a:rPr lang="pt-BR" dirty="0"/>
              <a:t>([</a:t>
            </a:r>
            <a:r>
              <a:rPr lang="pt-BR" dirty="0" err="1"/>
              <a:t>X|Xs</a:t>
            </a:r>
            <a:r>
              <a:rPr lang="pt-BR" dirty="0"/>
              <a:t>],N):- </a:t>
            </a:r>
            <a:r>
              <a:rPr lang="pt-BR" dirty="0" err="1"/>
              <a:t>maximo</a:t>
            </a:r>
            <a:r>
              <a:rPr lang="pt-BR" dirty="0"/>
              <a:t>(</a:t>
            </a:r>
            <a:r>
              <a:rPr lang="pt-BR" dirty="0" err="1"/>
              <a:t>Xs</a:t>
            </a:r>
            <a:r>
              <a:rPr lang="pt-BR" dirty="0"/>
              <a:t>,N), N &gt; X.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Pregunta:</a:t>
            </a:r>
          </a:p>
          <a:p>
            <a:pPr algn="r">
              <a:buNone/>
            </a:pPr>
            <a:r>
              <a:rPr lang="es-ES" dirty="0" smtClean="0"/>
              <a:t>?- </a:t>
            </a:r>
            <a:r>
              <a:rPr lang="es-ES" dirty="0" err="1"/>
              <a:t>maximo</a:t>
            </a:r>
            <a:r>
              <a:rPr lang="es-ES" dirty="0"/>
              <a:t>([1,5,3,-2],X).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Mínimo elemento de una lista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err="1" smtClean="0"/>
              <a:t>minimo</a:t>
            </a:r>
            <a:r>
              <a:rPr lang="pt-BR" dirty="0" smtClean="0"/>
              <a:t>([X],X).</a:t>
            </a:r>
          </a:p>
          <a:p>
            <a:pPr>
              <a:buNone/>
            </a:pPr>
            <a:r>
              <a:rPr lang="pt-BR" dirty="0" err="1" smtClean="0"/>
              <a:t>minimo</a:t>
            </a:r>
            <a:r>
              <a:rPr lang="pt-BR" dirty="0" smtClean="0"/>
              <a:t>([</a:t>
            </a:r>
            <a:r>
              <a:rPr lang="pt-BR" dirty="0" err="1" smtClean="0"/>
              <a:t>X|Xs</a:t>
            </a:r>
            <a:r>
              <a:rPr lang="pt-BR" dirty="0" smtClean="0"/>
              <a:t>],X):- </a:t>
            </a:r>
            <a:r>
              <a:rPr lang="pt-BR" dirty="0" err="1" smtClean="0"/>
              <a:t>minimo</a:t>
            </a:r>
            <a:r>
              <a:rPr lang="pt-BR" dirty="0" smtClean="0"/>
              <a:t>(</a:t>
            </a:r>
            <a:r>
              <a:rPr lang="pt-BR" dirty="0" err="1" smtClean="0"/>
              <a:t>Xs</a:t>
            </a:r>
            <a:r>
              <a:rPr lang="pt-BR" dirty="0" smtClean="0"/>
              <a:t>,Y), X =&lt; Y.</a:t>
            </a:r>
          </a:p>
          <a:p>
            <a:pPr>
              <a:buNone/>
            </a:pPr>
            <a:r>
              <a:rPr lang="pt-BR" dirty="0" err="1" smtClean="0"/>
              <a:t>minimo</a:t>
            </a:r>
            <a:r>
              <a:rPr lang="pt-BR" dirty="0" smtClean="0"/>
              <a:t>([</a:t>
            </a:r>
            <a:r>
              <a:rPr lang="pt-BR" dirty="0" err="1" smtClean="0"/>
              <a:t>X|Xs</a:t>
            </a:r>
            <a:r>
              <a:rPr lang="pt-BR" dirty="0" smtClean="0"/>
              <a:t>],N):- </a:t>
            </a:r>
            <a:r>
              <a:rPr lang="pt-BR" dirty="0" err="1" smtClean="0"/>
              <a:t>minimo</a:t>
            </a:r>
            <a:r>
              <a:rPr lang="pt-BR" dirty="0" smtClean="0"/>
              <a:t>(</a:t>
            </a:r>
            <a:r>
              <a:rPr lang="pt-BR" dirty="0" err="1" smtClean="0"/>
              <a:t>Xs</a:t>
            </a:r>
            <a:r>
              <a:rPr lang="pt-BR" dirty="0" smtClean="0"/>
              <a:t>,N), N &lt; X.</a:t>
            </a:r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Preguntas:</a:t>
            </a:r>
          </a:p>
          <a:p>
            <a:pPr algn="r">
              <a:buNone/>
            </a:pPr>
            <a:r>
              <a:rPr lang="es-ES" dirty="0" err="1"/>
              <a:t>minimo</a:t>
            </a:r>
            <a:r>
              <a:rPr lang="es-ES" dirty="0"/>
              <a:t>([1,5,3,-2],X).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Determina si una lista es estrictamente creciente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/>
              <a:t>crece([_X]).</a:t>
            </a:r>
          </a:p>
          <a:p>
            <a:pPr>
              <a:buNone/>
            </a:pPr>
            <a:r>
              <a:rPr lang="es-ES" dirty="0"/>
              <a:t>crece([X,Y|Z]):-X&lt;</a:t>
            </a:r>
            <a:r>
              <a:rPr lang="es-ES" dirty="0" err="1"/>
              <a:t>Y,crece</a:t>
            </a:r>
            <a:r>
              <a:rPr lang="es-ES" dirty="0"/>
              <a:t>([Y|Z</a:t>
            </a:r>
            <a:r>
              <a:rPr lang="es-ES" dirty="0" smtClean="0"/>
              <a:t>]).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Preguntas:</a:t>
            </a:r>
          </a:p>
          <a:p>
            <a:pPr algn="r">
              <a:buNone/>
            </a:pPr>
            <a:r>
              <a:rPr lang="es-ES" dirty="0"/>
              <a:t>crece([1,2,3</a:t>
            </a:r>
            <a:r>
              <a:rPr lang="es-ES" dirty="0" smtClean="0"/>
              <a:t>]).</a:t>
            </a:r>
          </a:p>
          <a:p>
            <a:pPr algn="r">
              <a:buNone/>
            </a:pPr>
            <a:r>
              <a:rPr lang="es-ES" dirty="0"/>
              <a:t>crece([2,2,3]).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Determina si una lista es estrictamente decreciente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/>
              <a:t>decrece([_X]).</a:t>
            </a:r>
          </a:p>
          <a:p>
            <a:pPr>
              <a:buNone/>
            </a:pPr>
            <a:r>
              <a:rPr lang="es-ES" dirty="0"/>
              <a:t>decrece([X,Y|Z]):-X&gt;</a:t>
            </a:r>
            <a:r>
              <a:rPr lang="es-ES" dirty="0" err="1"/>
              <a:t>Y,decrece</a:t>
            </a:r>
            <a:r>
              <a:rPr lang="es-ES" dirty="0"/>
              <a:t>([Y|Z]).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Preguntas:</a:t>
            </a:r>
          </a:p>
          <a:p>
            <a:pPr algn="r">
              <a:buNone/>
            </a:pPr>
            <a:r>
              <a:rPr lang="es-ES" dirty="0"/>
              <a:t>decrece([3,2,1</a:t>
            </a:r>
            <a:r>
              <a:rPr lang="es-ES" dirty="0" smtClean="0"/>
              <a:t>]).</a:t>
            </a:r>
          </a:p>
          <a:p>
            <a:pPr algn="r">
              <a:buNone/>
            </a:pPr>
            <a:r>
              <a:rPr lang="es-ES" dirty="0"/>
              <a:t>decrece([3,2,2]).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Determina si dos listas son iguales en todos los niveles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2000" dirty="0" smtClean="0"/>
              <a:t>lista([]):-!.</a:t>
            </a:r>
          </a:p>
          <a:p>
            <a:pPr>
              <a:buNone/>
            </a:pPr>
            <a:r>
              <a:rPr lang="es-ES_tradnl" sz="2000" dirty="0" smtClean="0"/>
              <a:t>lista([_X|Y]):-lista(Y).</a:t>
            </a:r>
          </a:p>
          <a:p>
            <a:pPr>
              <a:buNone/>
            </a:pPr>
            <a:r>
              <a:rPr lang="es-ES" sz="2000" dirty="0" err="1" smtClean="0"/>
              <a:t>listaIgual</a:t>
            </a:r>
            <a:r>
              <a:rPr lang="es-ES" sz="2000" dirty="0"/>
              <a:t>([],[]):-!.</a:t>
            </a:r>
          </a:p>
          <a:p>
            <a:pPr>
              <a:buNone/>
            </a:pPr>
            <a:r>
              <a:rPr lang="es-ES" sz="2000" dirty="0" err="1"/>
              <a:t>listaIgual</a:t>
            </a:r>
            <a:r>
              <a:rPr lang="es-ES" sz="2000" dirty="0"/>
              <a:t>([X|M],[X|R]):-</a:t>
            </a:r>
            <a:r>
              <a:rPr lang="es-ES" sz="2000" dirty="0" err="1"/>
              <a:t>listaIgual</a:t>
            </a:r>
            <a:r>
              <a:rPr lang="es-ES" sz="2000" dirty="0"/>
              <a:t>(M,R).</a:t>
            </a:r>
          </a:p>
          <a:p>
            <a:pPr>
              <a:buNone/>
            </a:pPr>
            <a:r>
              <a:rPr lang="pt-BR" sz="2000" dirty="0" err="1"/>
              <a:t>listaIgual</a:t>
            </a:r>
            <a:r>
              <a:rPr lang="pt-BR" sz="2000" dirty="0"/>
              <a:t>([</a:t>
            </a:r>
            <a:r>
              <a:rPr lang="pt-BR" sz="2000" dirty="0" err="1"/>
              <a:t>X|M</a:t>
            </a:r>
            <a:r>
              <a:rPr lang="pt-BR" sz="2000" dirty="0"/>
              <a:t>],[</a:t>
            </a:r>
            <a:r>
              <a:rPr lang="pt-BR" sz="2000" dirty="0" err="1"/>
              <a:t>T|R</a:t>
            </a:r>
            <a:r>
              <a:rPr lang="pt-BR" sz="2000" dirty="0"/>
              <a:t>]):-lista(X),lista(T),</a:t>
            </a:r>
            <a:r>
              <a:rPr lang="pt-BR" sz="2000" dirty="0" err="1"/>
              <a:t>listaIgual</a:t>
            </a:r>
            <a:r>
              <a:rPr lang="pt-BR" sz="2000" dirty="0"/>
              <a:t>(X,T),</a:t>
            </a:r>
            <a:r>
              <a:rPr lang="pt-BR" sz="2000" dirty="0" err="1"/>
              <a:t>listaIgual</a:t>
            </a:r>
            <a:r>
              <a:rPr lang="pt-BR" sz="2000" dirty="0"/>
              <a:t>(M,R).</a:t>
            </a:r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Preguntas:</a:t>
            </a:r>
          </a:p>
          <a:p>
            <a:pPr algn="r">
              <a:buNone/>
            </a:pPr>
            <a:r>
              <a:rPr lang="pt-BR" dirty="0" err="1"/>
              <a:t>listaIgual</a:t>
            </a:r>
            <a:r>
              <a:rPr lang="pt-BR" dirty="0"/>
              <a:t>([1,2,[5,2],3],[[1,2,[5,2],3],9]).</a:t>
            </a:r>
            <a:endParaRPr lang="es-ES_tradnl" dirty="0" smtClean="0"/>
          </a:p>
          <a:p>
            <a:pPr algn="r">
              <a:buNone/>
            </a:pPr>
            <a:r>
              <a:rPr lang="pt-BR" dirty="0" err="1"/>
              <a:t>listaIgual</a:t>
            </a:r>
            <a:r>
              <a:rPr lang="pt-BR" dirty="0"/>
              <a:t>([1,2,[5,2],3],[1,2,[5,2],3]).</a:t>
            </a: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concatenar dos listas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/>
              <a:t>concatenar([],L,L):-!.</a:t>
            </a:r>
          </a:p>
          <a:p>
            <a:pPr algn="just">
              <a:buNone/>
            </a:pPr>
            <a:r>
              <a:rPr lang="es-ES" dirty="0"/>
              <a:t>concatenar([X|M],L,[X|Y]):-concatenar(M,L,Y</a:t>
            </a:r>
            <a:r>
              <a:rPr lang="es-ES" dirty="0" smtClean="0"/>
              <a:t>).</a:t>
            </a:r>
          </a:p>
          <a:p>
            <a:pPr algn="just">
              <a:buNone/>
            </a:pPr>
            <a:endParaRPr lang="es-ES_tradnl" dirty="0"/>
          </a:p>
          <a:p>
            <a:pPr algn="just">
              <a:buNone/>
            </a:pPr>
            <a:endParaRPr lang="es-ES_tradnl" dirty="0" smtClean="0"/>
          </a:p>
          <a:p>
            <a:pPr algn="just">
              <a:buNone/>
            </a:pPr>
            <a:r>
              <a:rPr lang="es-ES_tradnl" dirty="0" smtClean="0"/>
              <a:t>Preguntas:</a:t>
            </a:r>
          </a:p>
          <a:p>
            <a:pPr algn="r">
              <a:buNone/>
            </a:pPr>
            <a:r>
              <a:rPr lang="es-ES" dirty="0"/>
              <a:t>concatenar([1,2],[3,4],X).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Invierte la lista en el primer nivel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800" dirty="0" smtClean="0"/>
              <a:t>concatenar([],L,L):-!.</a:t>
            </a:r>
          </a:p>
          <a:p>
            <a:pPr algn="just">
              <a:buNone/>
            </a:pPr>
            <a:r>
              <a:rPr lang="es-ES" sz="2800" dirty="0" smtClean="0"/>
              <a:t>concatenar([X|M],L,[X|Y]):-concatenar(M,L,Y).</a:t>
            </a:r>
          </a:p>
          <a:p>
            <a:pPr algn="just">
              <a:buNone/>
            </a:pPr>
            <a:r>
              <a:rPr lang="es-ES" sz="2800" dirty="0" smtClean="0"/>
              <a:t>invertir([],[]):-!.</a:t>
            </a:r>
          </a:p>
          <a:p>
            <a:pPr algn="just">
              <a:buNone/>
            </a:pPr>
            <a:r>
              <a:rPr lang="es-ES" sz="2800" dirty="0" smtClean="0"/>
              <a:t>invertir([X],[X]):-!.</a:t>
            </a:r>
          </a:p>
          <a:p>
            <a:pPr algn="just">
              <a:buNone/>
            </a:pPr>
            <a:r>
              <a:rPr lang="es-ES" sz="2800" dirty="0" smtClean="0"/>
              <a:t>invertir([X|M],L):-invertir(M,S),concatenar(S,[X],L).</a:t>
            </a:r>
            <a:endParaRPr lang="pt-BR" sz="2800" dirty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err="1" smtClean="0"/>
              <a:t>Preguntas</a:t>
            </a:r>
            <a:r>
              <a:rPr lang="pt-BR" sz="2800" dirty="0" smtClean="0"/>
              <a:t>:</a:t>
            </a:r>
          </a:p>
          <a:p>
            <a:pPr algn="r">
              <a:buNone/>
            </a:pPr>
            <a:r>
              <a:rPr lang="es-ES" sz="2800" dirty="0"/>
              <a:t>invertir([3,2,[1,6],7,4],X).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capicua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 se refiere a cualquier número simétrico que, por ello, se lee igual de izquierda a derecha que de derecha a izquierda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 </a:t>
            </a:r>
            <a:r>
              <a:rPr lang="es-ES" dirty="0"/>
              <a:t>Ejemplos: 716.617, 96.700.769.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Determina si una lista es </a:t>
            </a:r>
            <a:r>
              <a:rPr lang="es-ES" dirty="0" err="1"/>
              <a:t>capicua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sz="1700" dirty="0" smtClean="0"/>
              <a:t>concatenar([],L,L):-!.</a:t>
            </a:r>
          </a:p>
          <a:p>
            <a:pPr>
              <a:buNone/>
            </a:pPr>
            <a:r>
              <a:rPr lang="es-ES" sz="1700" dirty="0" smtClean="0"/>
              <a:t>concatenar([X|M],L,[X|Y]):-concatenar(M,L,Y).</a:t>
            </a:r>
          </a:p>
          <a:p>
            <a:pPr>
              <a:buNone/>
            </a:pPr>
            <a:r>
              <a:rPr lang="es-ES" sz="1700" dirty="0" smtClean="0"/>
              <a:t>invertir([],[]):-!.</a:t>
            </a:r>
          </a:p>
          <a:p>
            <a:pPr>
              <a:buNone/>
            </a:pPr>
            <a:r>
              <a:rPr lang="es-ES" sz="1700" dirty="0" smtClean="0"/>
              <a:t>invertir([X],[X]):-!.</a:t>
            </a:r>
          </a:p>
          <a:p>
            <a:pPr>
              <a:buNone/>
            </a:pPr>
            <a:r>
              <a:rPr lang="es-ES" sz="1700" dirty="0" smtClean="0"/>
              <a:t>invertir([X|M],L):-invertir(M,S),concatenar(S,[X],L).</a:t>
            </a:r>
          </a:p>
          <a:p>
            <a:pPr>
              <a:buNone/>
            </a:pPr>
            <a:r>
              <a:rPr lang="es-ES" sz="1700" dirty="0" smtClean="0"/>
              <a:t>lista([]):-!.</a:t>
            </a:r>
          </a:p>
          <a:p>
            <a:pPr>
              <a:buNone/>
            </a:pPr>
            <a:r>
              <a:rPr lang="es-ES" sz="1700" dirty="0" smtClean="0"/>
              <a:t>lista([_X|Y]):-lista(Y).</a:t>
            </a:r>
          </a:p>
          <a:p>
            <a:pPr>
              <a:buNone/>
            </a:pPr>
            <a:r>
              <a:rPr lang="es-ES" sz="1700" dirty="0" err="1" smtClean="0"/>
              <a:t>listaIgual</a:t>
            </a:r>
            <a:r>
              <a:rPr lang="es-ES" sz="1700" dirty="0" smtClean="0"/>
              <a:t>([],[]):-!.</a:t>
            </a:r>
          </a:p>
          <a:p>
            <a:pPr>
              <a:buNone/>
            </a:pPr>
            <a:r>
              <a:rPr lang="es-ES" sz="1700" dirty="0" err="1" smtClean="0"/>
              <a:t>listaIgual</a:t>
            </a:r>
            <a:r>
              <a:rPr lang="es-ES" sz="1700" dirty="0" smtClean="0"/>
              <a:t>([X|M],[X|R]):-</a:t>
            </a:r>
            <a:r>
              <a:rPr lang="es-ES" sz="1700" dirty="0" err="1" smtClean="0"/>
              <a:t>listaIgual</a:t>
            </a:r>
            <a:r>
              <a:rPr lang="es-ES" sz="1700" dirty="0" smtClean="0"/>
              <a:t>(M,R).</a:t>
            </a:r>
          </a:p>
          <a:p>
            <a:pPr>
              <a:buNone/>
            </a:pPr>
            <a:r>
              <a:rPr lang="es-ES" sz="1700" dirty="0" err="1" smtClean="0"/>
              <a:t>listaIgual</a:t>
            </a:r>
            <a:r>
              <a:rPr lang="es-ES" sz="1700" dirty="0" smtClean="0"/>
              <a:t>([X|M],[T|R]):-lista(X),lista(T),</a:t>
            </a:r>
            <a:r>
              <a:rPr lang="es-ES" sz="1700" dirty="0" err="1" smtClean="0"/>
              <a:t>listaIgual</a:t>
            </a:r>
            <a:r>
              <a:rPr lang="es-ES" sz="1700" dirty="0" smtClean="0"/>
              <a:t>(X,T),</a:t>
            </a:r>
            <a:r>
              <a:rPr lang="es-ES" sz="1700" dirty="0" err="1" smtClean="0"/>
              <a:t>listaIgual</a:t>
            </a:r>
            <a:r>
              <a:rPr lang="es-ES" sz="1700" dirty="0" smtClean="0"/>
              <a:t>(M,R).</a:t>
            </a:r>
          </a:p>
          <a:p>
            <a:pPr>
              <a:buNone/>
            </a:pPr>
            <a:r>
              <a:rPr lang="es-ES" sz="1700" dirty="0" err="1" smtClean="0"/>
              <a:t>capicua</a:t>
            </a:r>
            <a:r>
              <a:rPr lang="es-ES" sz="1700" dirty="0" smtClean="0"/>
              <a:t>([]):-!.</a:t>
            </a:r>
          </a:p>
          <a:p>
            <a:pPr>
              <a:buNone/>
            </a:pPr>
            <a:r>
              <a:rPr lang="es-ES" sz="1700" dirty="0" err="1" smtClean="0"/>
              <a:t>capicua</a:t>
            </a:r>
            <a:r>
              <a:rPr lang="es-ES" sz="1700" dirty="0" smtClean="0"/>
              <a:t>(L):-invertir(L,R),</a:t>
            </a:r>
            <a:r>
              <a:rPr lang="es-ES" sz="1700" dirty="0" err="1" smtClean="0"/>
              <a:t>listaIgual</a:t>
            </a:r>
            <a:r>
              <a:rPr lang="es-ES" sz="1700" dirty="0" smtClean="0"/>
              <a:t>(L,R).</a:t>
            </a:r>
          </a:p>
          <a:p>
            <a:pPr>
              <a:buNone/>
            </a:pPr>
            <a:endParaRPr lang="es-ES_tradnl" sz="1700" dirty="0"/>
          </a:p>
          <a:p>
            <a:pPr>
              <a:buNone/>
            </a:pPr>
            <a:r>
              <a:rPr lang="es-ES_tradnl" sz="1700" dirty="0" smtClean="0"/>
              <a:t>Preguntas:</a:t>
            </a:r>
          </a:p>
          <a:p>
            <a:pPr>
              <a:buNone/>
            </a:pPr>
            <a:endParaRPr lang="es-ES_tradnl" sz="1700" dirty="0"/>
          </a:p>
          <a:p>
            <a:pPr algn="r">
              <a:buNone/>
            </a:pPr>
            <a:r>
              <a:rPr lang="es-ES" sz="1700" dirty="0" err="1" smtClean="0"/>
              <a:t>capicua</a:t>
            </a:r>
            <a:r>
              <a:rPr lang="es-ES" sz="1700" dirty="0" smtClean="0"/>
              <a:t>([</a:t>
            </a:r>
            <a:r>
              <a:rPr lang="es-ES" sz="1700" dirty="0" err="1" smtClean="0"/>
              <a:t>n,e,u,q,u,e,n</a:t>
            </a:r>
            <a:r>
              <a:rPr lang="es-ES" sz="1700" dirty="0" smtClean="0"/>
              <a:t>]).</a:t>
            </a:r>
          </a:p>
          <a:p>
            <a:pPr algn="r">
              <a:buNone/>
            </a:pPr>
            <a:r>
              <a:rPr lang="es-ES" sz="1800" dirty="0" err="1"/>
              <a:t>capicua</a:t>
            </a:r>
            <a:r>
              <a:rPr lang="es-ES" sz="1800" dirty="0"/>
              <a:t>([</a:t>
            </a:r>
            <a:r>
              <a:rPr lang="es-ES" sz="1800" dirty="0" err="1"/>
              <a:t>n,e,u,q</a:t>
            </a:r>
            <a:r>
              <a:rPr lang="es-ES" sz="1800" dirty="0"/>
              <a:t>,[</a:t>
            </a:r>
            <a:r>
              <a:rPr lang="es-ES" sz="1800" dirty="0" err="1"/>
              <a:t>u,e</a:t>
            </a:r>
            <a:r>
              <a:rPr lang="es-ES" sz="1800" dirty="0"/>
              <a:t>],n</a:t>
            </a:r>
            <a:r>
              <a:rPr lang="es-ES" sz="1800" dirty="0" smtClean="0"/>
              <a:t>]).</a:t>
            </a:r>
          </a:p>
          <a:p>
            <a:pPr algn="r">
              <a:buNone/>
            </a:pPr>
            <a:r>
              <a:rPr lang="es-ES" sz="1800" dirty="0" err="1"/>
              <a:t>capicua</a:t>
            </a:r>
            <a:r>
              <a:rPr lang="es-ES" sz="1800" dirty="0"/>
              <a:t>([</a:t>
            </a:r>
            <a:r>
              <a:rPr lang="es-ES" sz="1800" dirty="0" err="1"/>
              <a:t>n,e</a:t>
            </a:r>
            <a:r>
              <a:rPr lang="es-ES" sz="1800" dirty="0"/>
              <a:t>,[</a:t>
            </a:r>
            <a:r>
              <a:rPr lang="es-ES" sz="1800" dirty="0" err="1"/>
              <a:t>u,q,u</a:t>
            </a:r>
            <a:r>
              <a:rPr lang="es-ES" sz="1800" dirty="0"/>
              <a:t>],</a:t>
            </a:r>
            <a:r>
              <a:rPr lang="es-ES" sz="1800" dirty="0" err="1"/>
              <a:t>e,n</a:t>
            </a:r>
            <a:r>
              <a:rPr lang="es-ES" sz="1800" dirty="0"/>
              <a:t>]).</a:t>
            </a:r>
            <a:endParaRPr lang="es-ES" sz="17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Prefijo y sufijo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El prefijo es la letra o letras que se antepone a una palabra, para formar otra, compuesta. </a:t>
            </a:r>
            <a:endParaRPr lang="es-ES" dirty="0" smtClean="0"/>
          </a:p>
          <a:p>
            <a:endParaRPr lang="es-ES" dirty="0" smtClean="0"/>
          </a:p>
          <a:p>
            <a:pPr algn="just"/>
            <a:r>
              <a:rPr lang="es-ES" dirty="0"/>
              <a:t>Se denomina sufijo </a:t>
            </a:r>
            <a:r>
              <a:rPr lang="es-ES" dirty="0" smtClean="0"/>
              <a:t>añadirle </a:t>
            </a:r>
            <a:r>
              <a:rPr lang="es-ES" dirty="0"/>
              <a:t>a este una </a:t>
            </a:r>
            <a:r>
              <a:rPr lang="es-ES" dirty="0" err="1"/>
              <a:t>imfomarción</a:t>
            </a:r>
            <a:r>
              <a:rPr lang="es-ES" dirty="0"/>
              <a:t> </a:t>
            </a:r>
            <a:r>
              <a:rPr lang="es-ES" dirty="0" err="1"/>
              <a:t>suplemetaria</a:t>
            </a:r>
            <a:r>
              <a:rPr lang="es-ES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Ejemplos:</a:t>
            </a:r>
          </a:p>
          <a:p>
            <a:pPr lvl="1"/>
            <a:r>
              <a:rPr lang="es-ES" dirty="0" smtClean="0"/>
              <a:t>L=[perro, gato, </a:t>
            </a:r>
            <a:r>
              <a:rPr lang="es-ES" dirty="0" err="1" smtClean="0"/>
              <a:t>raton</a:t>
            </a:r>
            <a:r>
              <a:rPr lang="es-ES" dirty="0" smtClean="0"/>
              <a:t>, queso]</a:t>
            </a:r>
          </a:p>
          <a:p>
            <a:pPr lvl="2"/>
            <a:r>
              <a:rPr lang="es-ES" dirty="0" smtClean="0"/>
              <a:t>(a) cabeza= perro</a:t>
            </a:r>
          </a:p>
          <a:p>
            <a:pPr lvl="2"/>
            <a:r>
              <a:rPr lang="es-ES" dirty="0" smtClean="0"/>
              <a:t>(b) cola=[gato, </a:t>
            </a:r>
            <a:r>
              <a:rPr lang="es-ES" dirty="0" err="1" smtClean="0"/>
              <a:t>raton</a:t>
            </a:r>
            <a:r>
              <a:rPr lang="es-ES" dirty="0" smtClean="0"/>
              <a:t>, queso]</a:t>
            </a:r>
          </a:p>
          <a:p>
            <a:r>
              <a:rPr lang="es-ES" dirty="0" smtClean="0"/>
              <a:t>L=[[perro, gato], [</a:t>
            </a:r>
            <a:r>
              <a:rPr lang="es-ES" dirty="0" err="1" smtClean="0"/>
              <a:t>raton</a:t>
            </a:r>
            <a:r>
              <a:rPr lang="es-ES" dirty="0" smtClean="0"/>
              <a:t>, queso]]</a:t>
            </a:r>
          </a:p>
          <a:p>
            <a:pPr lvl="1"/>
            <a:r>
              <a:rPr lang="es-ES" dirty="0" smtClean="0"/>
              <a:t>(a) cabeza=[perro, gato]</a:t>
            </a:r>
          </a:p>
          <a:p>
            <a:pPr lvl="1"/>
            <a:r>
              <a:rPr lang="es-ES" dirty="0" smtClean="0"/>
              <a:t>(b) cola=[[</a:t>
            </a:r>
            <a:r>
              <a:rPr lang="es-ES" dirty="0" err="1" smtClean="0"/>
              <a:t>raton</a:t>
            </a:r>
            <a:r>
              <a:rPr lang="es-ES" dirty="0" smtClean="0"/>
              <a:t>, queso]]</a:t>
            </a:r>
          </a:p>
          <a:p>
            <a:r>
              <a:rPr lang="es-ES" dirty="0" smtClean="0"/>
              <a:t>L=[perro]</a:t>
            </a:r>
          </a:p>
          <a:p>
            <a:pPr lvl="1"/>
            <a:r>
              <a:rPr lang="es-ES" dirty="0" smtClean="0"/>
              <a:t>(a) cabeza=perro</a:t>
            </a:r>
          </a:p>
          <a:p>
            <a:pPr lvl="1"/>
            <a:r>
              <a:rPr lang="es-ES" dirty="0" smtClean="0"/>
              <a:t>(b) cola=[] la lista </a:t>
            </a:r>
            <a:r>
              <a:rPr lang="es-ES" dirty="0" err="1" smtClean="0"/>
              <a:t>vac´ıa</a:t>
            </a:r>
            <a:endParaRPr lang="es-ES" dirty="0" smtClean="0"/>
          </a:p>
          <a:p>
            <a:r>
              <a:rPr lang="es-ES" dirty="0" smtClean="0"/>
              <a:t>(L=[]</a:t>
            </a:r>
          </a:p>
          <a:p>
            <a:pPr lvl="1"/>
            <a:r>
              <a:rPr lang="es-ES" dirty="0" smtClean="0"/>
              <a:t>(a) cabeza= NO</a:t>
            </a:r>
          </a:p>
          <a:p>
            <a:pPr lvl="1"/>
            <a:r>
              <a:rPr lang="es-ES" dirty="0" smtClean="0"/>
              <a:t>(b) cola=[] la lista </a:t>
            </a:r>
            <a:r>
              <a:rPr lang="es-ES" dirty="0" err="1" smtClean="0"/>
              <a:t>vacia</a:t>
            </a: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Determina si la primer lista es prefijo de la segunda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prefijo([],_M):-!.</a:t>
            </a:r>
          </a:p>
          <a:p>
            <a:pPr>
              <a:buNone/>
            </a:pPr>
            <a:r>
              <a:rPr lang="es-ES" dirty="0" smtClean="0"/>
              <a:t>prefijo([_X],[_X|_M]):-!.</a:t>
            </a:r>
          </a:p>
          <a:p>
            <a:pPr>
              <a:buNone/>
            </a:pPr>
            <a:r>
              <a:rPr lang="es-ES" dirty="0" smtClean="0"/>
              <a:t>prefijo([_X|L],[_X|M]):-prefijo(L,M).</a:t>
            </a:r>
            <a:endParaRPr lang="es-ES_tradnl" dirty="0" smtClean="0"/>
          </a:p>
          <a:p>
            <a:endParaRPr lang="es-ES_tradnl" dirty="0"/>
          </a:p>
          <a:p>
            <a:endParaRPr lang="es-ES_tradnl" dirty="0"/>
          </a:p>
          <a:p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Preguntas</a:t>
            </a:r>
          </a:p>
          <a:p>
            <a:pPr algn="r">
              <a:buNone/>
            </a:pPr>
            <a:r>
              <a:rPr lang="es-ES" dirty="0"/>
              <a:t>prefijo([1,2,3],[1,2,3,4,5</a:t>
            </a:r>
            <a:r>
              <a:rPr lang="es-ES" dirty="0" smtClean="0"/>
              <a:t>]).</a:t>
            </a:r>
          </a:p>
          <a:p>
            <a:pPr algn="r">
              <a:buNone/>
            </a:pPr>
            <a:r>
              <a:rPr lang="es-ES" dirty="0"/>
              <a:t>prefijo([1,5,3],[1,2,3,4,5]).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Determina si la primer lista es posfijo de la segunda.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dirty="0" smtClean="0"/>
              <a:t>concatenar([],L,L):-!.</a:t>
            </a:r>
          </a:p>
          <a:p>
            <a:pPr>
              <a:buNone/>
            </a:pPr>
            <a:r>
              <a:rPr lang="es-ES" dirty="0" smtClean="0"/>
              <a:t>concatenar([X|M],L,[X|Y]):-concatenar(M,L,Y).</a:t>
            </a:r>
          </a:p>
          <a:p>
            <a:pPr>
              <a:buNone/>
            </a:pPr>
            <a:r>
              <a:rPr lang="es-ES" dirty="0" smtClean="0"/>
              <a:t>invertir([],[]):-!.</a:t>
            </a:r>
          </a:p>
          <a:p>
            <a:pPr>
              <a:buNone/>
            </a:pPr>
            <a:r>
              <a:rPr lang="es-ES" dirty="0" smtClean="0"/>
              <a:t>invertir([X],[X]):-!.</a:t>
            </a:r>
          </a:p>
          <a:p>
            <a:pPr>
              <a:buNone/>
            </a:pPr>
            <a:r>
              <a:rPr lang="es-ES" dirty="0" smtClean="0"/>
              <a:t>invertir([X|M],L):-invertir(M,S),concatenar(S,[X],L).</a:t>
            </a:r>
          </a:p>
          <a:p>
            <a:pPr>
              <a:buNone/>
            </a:pPr>
            <a:r>
              <a:rPr lang="es-ES" dirty="0" smtClean="0"/>
              <a:t>prefijo([],_M):-!.</a:t>
            </a:r>
          </a:p>
          <a:p>
            <a:pPr>
              <a:buNone/>
            </a:pPr>
            <a:r>
              <a:rPr lang="es-ES" dirty="0" smtClean="0"/>
              <a:t>prefijo([_X],[_X|_M]):-!.</a:t>
            </a:r>
          </a:p>
          <a:p>
            <a:pPr>
              <a:buNone/>
            </a:pPr>
            <a:r>
              <a:rPr lang="es-ES" dirty="0" smtClean="0"/>
              <a:t>prefijo([_X|L],[_X|M]):-prefijo(L,M).</a:t>
            </a:r>
          </a:p>
          <a:p>
            <a:pPr>
              <a:buNone/>
            </a:pPr>
            <a:r>
              <a:rPr lang="es-ES" dirty="0" smtClean="0"/>
              <a:t>posfijo(L,L1):-invertir(L,X),invertir(L1,Y),prefijo(X,Y).</a:t>
            </a:r>
          </a:p>
          <a:p>
            <a:pPr>
              <a:buNone/>
            </a:pPr>
            <a:endParaRPr lang="es-ES_tradnl" dirty="0"/>
          </a:p>
          <a:p>
            <a:pPr>
              <a:buNone/>
            </a:pPr>
            <a:r>
              <a:rPr lang="es-ES_tradnl" dirty="0" smtClean="0"/>
              <a:t>Preguntas:</a:t>
            </a:r>
          </a:p>
          <a:p>
            <a:pPr>
              <a:buNone/>
            </a:pPr>
            <a:endParaRPr lang="es-ES_tradnl" dirty="0"/>
          </a:p>
          <a:p>
            <a:pPr algn="r">
              <a:buNone/>
            </a:pPr>
            <a:r>
              <a:rPr lang="es-ES" dirty="0"/>
              <a:t>posfijo([3,5,4],[1,2,6,5,7,8,3,5,4</a:t>
            </a:r>
            <a:r>
              <a:rPr lang="es-ES" dirty="0" smtClean="0"/>
              <a:t>]).</a:t>
            </a:r>
          </a:p>
          <a:p>
            <a:pPr algn="r">
              <a:buNone/>
            </a:pPr>
            <a:r>
              <a:rPr lang="es-ES" dirty="0"/>
              <a:t>posfijo([3,5,4],[1,2,6,5,7,8,3,6,4]).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Determina si la primer lista es </a:t>
            </a:r>
            <a:r>
              <a:rPr lang="es-ES" dirty="0" err="1"/>
              <a:t>sublista</a:t>
            </a:r>
            <a:r>
              <a:rPr lang="es-ES" dirty="0"/>
              <a:t> de la segunda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dirty="0" smtClean="0"/>
              <a:t>lista([]):-!.</a:t>
            </a:r>
          </a:p>
          <a:p>
            <a:pPr>
              <a:buNone/>
            </a:pPr>
            <a:r>
              <a:rPr lang="es-ES" dirty="0" smtClean="0"/>
              <a:t>lista([_X|Y]):-lista(Y).</a:t>
            </a:r>
          </a:p>
          <a:p>
            <a:pPr>
              <a:buNone/>
            </a:pPr>
            <a:r>
              <a:rPr lang="es-ES" dirty="0" smtClean="0"/>
              <a:t>prefijo([],_M):-!.</a:t>
            </a:r>
          </a:p>
          <a:p>
            <a:pPr>
              <a:buNone/>
            </a:pPr>
            <a:r>
              <a:rPr lang="es-ES" dirty="0" smtClean="0"/>
              <a:t>prefijo([_X],[_X|_M]):-!.</a:t>
            </a:r>
          </a:p>
          <a:p>
            <a:pPr>
              <a:buNone/>
            </a:pPr>
            <a:r>
              <a:rPr lang="es-ES" dirty="0" smtClean="0"/>
              <a:t>prefijo([_X|L],[_X|M]):-prefijo(L,M).</a:t>
            </a:r>
          </a:p>
          <a:p>
            <a:pPr>
              <a:buNone/>
            </a:pPr>
            <a:r>
              <a:rPr lang="es-ES" dirty="0" err="1" smtClean="0"/>
              <a:t>subLista</a:t>
            </a:r>
            <a:r>
              <a:rPr lang="es-ES" dirty="0" smtClean="0"/>
              <a:t>([],_L):-!.</a:t>
            </a:r>
          </a:p>
          <a:p>
            <a:pPr>
              <a:buNone/>
            </a:pPr>
            <a:r>
              <a:rPr lang="es-ES" dirty="0" err="1" smtClean="0"/>
              <a:t>subLista</a:t>
            </a:r>
            <a:r>
              <a:rPr lang="es-ES" dirty="0" smtClean="0"/>
              <a:t>(L,[X|M]):-prefijo(L,[X|M]).</a:t>
            </a:r>
          </a:p>
          <a:p>
            <a:pPr>
              <a:buNone/>
            </a:pPr>
            <a:r>
              <a:rPr lang="es-ES" dirty="0" err="1" smtClean="0"/>
              <a:t>subLista</a:t>
            </a:r>
            <a:r>
              <a:rPr lang="es-ES" dirty="0" smtClean="0"/>
              <a:t>(L,[X|_M]):-lista(X),</a:t>
            </a:r>
            <a:r>
              <a:rPr lang="es-ES" dirty="0" err="1" smtClean="0"/>
              <a:t>subLista</a:t>
            </a:r>
            <a:r>
              <a:rPr lang="es-ES" dirty="0" smtClean="0"/>
              <a:t>(L,X).</a:t>
            </a:r>
          </a:p>
          <a:p>
            <a:pPr>
              <a:buNone/>
            </a:pPr>
            <a:r>
              <a:rPr lang="es-ES" dirty="0" err="1" smtClean="0"/>
              <a:t>subLista</a:t>
            </a:r>
            <a:r>
              <a:rPr lang="es-ES" dirty="0" smtClean="0"/>
              <a:t>(L,[_X|M]):-</a:t>
            </a:r>
            <a:r>
              <a:rPr lang="es-ES" dirty="0" err="1" smtClean="0"/>
              <a:t>subLista</a:t>
            </a:r>
            <a:r>
              <a:rPr lang="es-ES" dirty="0" smtClean="0"/>
              <a:t>(L,M).</a:t>
            </a:r>
          </a:p>
          <a:p>
            <a:pPr>
              <a:buNone/>
            </a:pPr>
            <a:endParaRPr lang="es-ES_tradnl" dirty="0"/>
          </a:p>
          <a:p>
            <a:pPr>
              <a:buNone/>
            </a:pPr>
            <a:r>
              <a:rPr lang="es-ES_tradnl" dirty="0" smtClean="0"/>
              <a:t>Preguntas:</a:t>
            </a:r>
          </a:p>
          <a:p>
            <a:pPr>
              <a:buNone/>
            </a:pPr>
            <a:endParaRPr lang="es-ES_tradnl" dirty="0"/>
          </a:p>
          <a:p>
            <a:pPr algn="r">
              <a:buNone/>
            </a:pPr>
            <a:r>
              <a:rPr lang="es-ES" dirty="0" err="1" smtClean="0"/>
              <a:t>subLista</a:t>
            </a:r>
            <a:r>
              <a:rPr lang="es-ES" dirty="0" smtClean="0"/>
              <a:t>([3,2],[1,6,2,3]).</a:t>
            </a:r>
          </a:p>
          <a:p>
            <a:pPr algn="r">
              <a:buNone/>
            </a:pPr>
            <a:r>
              <a:rPr lang="es-ES" dirty="0" err="1"/>
              <a:t>subLista</a:t>
            </a:r>
            <a:r>
              <a:rPr lang="es-ES" dirty="0"/>
              <a:t>([3,2],[1,6,3,2]).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Determina si dos elementos son consecutivos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dirty="0" smtClean="0"/>
              <a:t>consecutivo([_</a:t>
            </a:r>
            <a:r>
              <a:rPr lang="es-ES_tradnl" dirty="0" err="1" smtClean="0"/>
              <a:t>X,_Y|_Xs</a:t>
            </a:r>
            <a:r>
              <a:rPr lang="es-ES_tradnl" dirty="0" smtClean="0"/>
              <a:t>],_X,_Y).</a:t>
            </a:r>
          </a:p>
          <a:p>
            <a:pPr>
              <a:buNone/>
            </a:pPr>
            <a:r>
              <a:rPr lang="es-ES_tradnl" dirty="0" smtClean="0"/>
              <a:t>consecutivo([_</a:t>
            </a:r>
            <a:r>
              <a:rPr lang="es-ES_tradnl" dirty="0" err="1" smtClean="0"/>
              <a:t>X|Xs</a:t>
            </a:r>
            <a:r>
              <a:rPr lang="es-ES_tradnl" dirty="0" smtClean="0"/>
              <a:t>],N,Z):-consecutivo(</a:t>
            </a:r>
            <a:r>
              <a:rPr lang="es-ES_tradnl" dirty="0" err="1" smtClean="0"/>
              <a:t>Xs,N,Z</a:t>
            </a:r>
            <a:r>
              <a:rPr lang="es-ES_tradnl" dirty="0" smtClean="0"/>
              <a:t>).</a:t>
            </a:r>
          </a:p>
          <a:p>
            <a:endParaRPr lang="es-ES_tradnl" dirty="0"/>
          </a:p>
          <a:p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Preguntas:</a:t>
            </a:r>
          </a:p>
          <a:p>
            <a:pPr algn="r">
              <a:buNone/>
            </a:pPr>
            <a:r>
              <a:rPr lang="es-ES" dirty="0"/>
              <a:t>consecutivo([1,3,4,6,5,7,1,2],6,5</a:t>
            </a:r>
            <a:r>
              <a:rPr lang="es-ES" dirty="0" smtClean="0"/>
              <a:t>).</a:t>
            </a:r>
          </a:p>
          <a:p>
            <a:pPr algn="r">
              <a:buNone/>
            </a:pPr>
            <a:r>
              <a:rPr lang="es-ES" dirty="0"/>
              <a:t>consecutivo([1,3,4,6,5,7,1,2],5,6).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BUSQUEDA DE ELEMENTOS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Obtener el primer elemento de la lista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err="1" smtClean="0"/>
              <a:t>primerElem</a:t>
            </a:r>
            <a:r>
              <a:rPr lang="es-ES" dirty="0" smtClean="0"/>
              <a:t>([_X|_Y],_X).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Pregunta:</a:t>
            </a:r>
          </a:p>
          <a:p>
            <a:pPr algn="r">
              <a:buNone/>
            </a:pPr>
            <a:r>
              <a:rPr lang="es-ES" dirty="0" err="1" smtClean="0"/>
              <a:t>primerElem</a:t>
            </a:r>
            <a:r>
              <a:rPr lang="es-ES" dirty="0" smtClean="0"/>
              <a:t>([3,2,4],X).</a:t>
            </a:r>
            <a:endParaRPr lang="es-E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Obtener el ultimo elemento de la lista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concatenar([],L,L):-!.</a:t>
            </a:r>
          </a:p>
          <a:p>
            <a:pPr>
              <a:buNone/>
            </a:pPr>
            <a:r>
              <a:rPr lang="es-ES" dirty="0" smtClean="0"/>
              <a:t>concatenar([X|M],L,[X|Y]):-concatenar(M,L,Y).</a:t>
            </a:r>
          </a:p>
          <a:p>
            <a:pPr>
              <a:buNone/>
            </a:pPr>
            <a:r>
              <a:rPr lang="es-ES" dirty="0" smtClean="0"/>
              <a:t>invertir([],[]):-!.</a:t>
            </a:r>
          </a:p>
          <a:p>
            <a:pPr>
              <a:buNone/>
            </a:pPr>
            <a:r>
              <a:rPr lang="es-ES" dirty="0" smtClean="0"/>
              <a:t>invertir([X],[X]):-!.</a:t>
            </a:r>
          </a:p>
          <a:p>
            <a:pPr>
              <a:buNone/>
            </a:pPr>
            <a:r>
              <a:rPr lang="es-ES" dirty="0" smtClean="0"/>
              <a:t>invertir([X|M],L):-invertir(M,S),concatenar(S,[X],L).</a:t>
            </a:r>
          </a:p>
          <a:p>
            <a:pPr>
              <a:buNone/>
            </a:pPr>
            <a:r>
              <a:rPr lang="es-ES" dirty="0" err="1" smtClean="0"/>
              <a:t>primerElem</a:t>
            </a:r>
            <a:r>
              <a:rPr lang="es-ES" dirty="0" smtClean="0"/>
              <a:t>([_X|_Y],_X).</a:t>
            </a:r>
          </a:p>
          <a:p>
            <a:pPr>
              <a:buNone/>
            </a:pPr>
            <a:r>
              <a:rPr lang="es-ES" dirty="0" err="1" smtClean="0"/>
              <a:t>ultimoElem</a:t>
            </a:r>
            <a:r>
              <a:rPr lang="es-ES" dirty="0" smtClean="0"/>
              <a:t>(L,S):-invertir(L,T),</a:t>
            </a:r>
            <a:r>
              <a:rPr lang="es-ES" dirty="0" err="1" smtClean="0"/>
              <a:t>primerElem</a:t>
            </a:r>
            <a:r>
              <a:rPr lang="es-ES" dirty="0" smtClean="0"/>
              <a:t>(T,S).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Pregunta:</a:t>
            </a:r>
          </a:p>
          <a:p>
            <a:pPr>
              <a:buNone/>
            </a:pPr>
            <a:endParaRPr lang="es-ES_tradnl" dirty="0" smtClean="0"/>
          </a:p>
          <a:p>
            <a:pPr algn="r">
              <a:buNone/>
            </a:pPr>
            <a:r>
              <a:rPr lang="es-ES" dirty="0" err="1" smtClean="0"/>
              <a:t>ultimoElem</a:t>
            </a:r>
            <a:r>
              <a:rPr lang="es-ES" dirty="0" smtClean="0"/>
              <a:t>([3,2,4],X).</a:t>
            </a:r>
            <a:endParaRPr lang="es-E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Devuelve el </a:t>
            </a:r>
            <a:r>
              <a:rPr lang="es-ES" dirty="0" err="1" smtClean="0"/>
              <a:t>enesimo</a:t>
            </a:r>
            <a:r>
              <a:rPr lang="es-ES" dirty="0" smtClean="0"/>
              <a:t> elemento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500" dirty="0" err="1" smtClean="0"/>
              <a:t>enesimoElem</a:t>
            </a:r>
            <a:r>
              <a:rPr lang="es-ES" sz="2500" dirty="0" smtClean="0"/>
              <a:t>([],_N,[]):-!.</a:t>
            </a:r>
          </a:p>
          <a:p>
            <a:pPr>
              <a:buNone/>
            </a:pPr>
            <a:r>
              <a:rPr lang="es-ES" sz="2500" dirty="0" err="1" smtClean="0"/>
              <a:t>enesimoElem</a:t>
            </a:r>
            <a:r>
              <a:rPr lang="es-ES" sz="2500" dirty="0" smtClean="0"/>
              <a:t>([_X|_Y],1,_X):-!.</a:t>
            </a:r>
          </a:p>
          <a:p>
            <a:pPr>
              <a:buNone/>
            </a:pPr>
            <a:r>
              <a:rPr lang="pt-BR" sz="2500" dirty="0" err="1" smtClean="0"/>
              <a:t>enesimoElem</a:t>
            </a:r>
            <a:r>
              <a:rPr lang="pt-BR" sz="2500" dirty="0" smtClean="0"/>
              <a:t>([_</a:t>
            </a:r>
            <a:r>
              <a:rPr lang="pt-BR" sz="2500" dirty="0" err="1" smtClean="0"/>
              <a:t>X|Y</a:t>
            </a:r>
            <a:r>
              <a:rPr lang="pt-BR" sz="2500" dirty="0" smtClean="0"/>
              <a:t>],N,E):-N1 is N - 1,</a:t>
            </a:r>
            <a:r>
              <a:rPr lang="pt-BR" sz="2500" dirty="0" err="1" smtClean="0"/>
              <a:t>enesimoElem</a:t>
            </a:r>
            <a:r>
              <a:rPr lang="pt-BR" sz="2500" dirty="0" smtClean="0"/>
              <a:t>(Y,N1,E).</a:t>
            </a:r>
          </a:p>
          <a:p>
            <a:pPr>
              <a:buNone/>
            </a:pPr>
            <a:endParaRPr lang="pt-BR" sz="2500" dirty="0" smtClean="0"/>
          </a:p>
          <a:p>
            <a:pPr>
              <a:buNone/>
            </a:pPr>
            <a:r>
              <a:rPr lang="pt-BR" sz="2500" dirty="0" err="1" smtClean="0"/>
              <a:t>Pregunta</a:t>
            </a:r>
            <a:r>
              <a:rPr lang="pt-BR" sz="2500" dirty="0" smtClean="0"/>
              <a:t>:</a:t>
            </a:r>
          </a:p>
          <a:p>
            <a:pPr>
              <a:buNone/>
            </a:pPr>
            <a:endParaRPr lang="pt-BR" sz="2500" dirty="0" smtClean="0"/>
          </a:p>
          <a:p>
            <a:pPr algn="r">
              <a:buNone/>
            </a:pPr>
            <a:r>
              <a:rPr lang="es-ES" sz="2800" dirty="0" err="1" smtClean="0"/>
              <a:t>enesimoElem</a:t>
            </a:r>
            <a:r>
              <a:rPr lang="es-ES" sz="2800" dirty="0" smtClean="0"/>
              <a:t>([1,4,3,2,5],2,X).</a:t>
            </a:r>
            <a:endParaRPr lang="es-ES" sz="25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500" dirty="0" smtClean="0"/>
              <a:t>Devuelve una lista con el elemento que se encuentra en la </a:t>
            </a:r>
            <a:r>
              <a:rPr lang="es-ES" sz="3500" dirty="0" err="1" smtClean="0"/>
              <a:t>enesima</a:t>
            </a:r>
            <a:r>
              <a:rPr lang="es-ES" sz="3500" dirty="0" smtClean="0"/>
              <a:t> </a:t>
            </a:r>
            <a:r>
              <a:rPr lang="es-ES" sz="3500" dirty="0" err="1" smtClean="0"/>
              <a:t>posicion</a:t>
            </a:r>
            <a:endParaRPr lang="es-ES" sz="3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600" dirty="0" err="1" smtClean="0"/>
              <a:t>nPosicion</a:t>
            </a:r>
            <a:r>
              <a:rPr lang="es-ES" sz="2600" dirty="0" smtClean="0"/>
              <a:t>([],_N,[]):-!.</a:t>
            </a:r>
          </a:p>
          <a:p>
            <a:pPr>
              <a:buNone/>
            </a:pPr>
            <a:r>
              <a:rPr lang="pt-BR" sz="2600" dirty="0" err="1" smtClean="0"/>
              <a:t>nPosicion</a:t>
            </a:r>
            <a:r>
              <a:rPr lang="pt-BR" sz="2600" dirty="0" smtClean="0"/>
              <a:t>([_</a:t>
            </a:r>
            <a:r>
              <a:rPr lang="pt-BR" sz="2600" dirty="0" err="1" smtClean="0"/>
              <a:t>X|_N</a:t>
            </a:r>
            <a:r>
              <a:rPr lang="pt-BR" sz="2600" dirty="0" smtClean="0"/>
              <a:t>],1,[_X]):-!.</a:t>
            </a:r>
          </a:p>
          <a:p>
            <a:pPr>
              <a:buNone/>
            </a:pPr>
            <a:r>
              <a:rPr lang="pt-BR" sz="2600" dirty="0" err="1" smtClean="0"/>
              <a:t>nPosicion</a:t>
            </a:r>
            <a:r>
              <a:rPr lang="pt-BR" sz="2600" dirty="0" smtClean="0"/>
              <a:t>([_</a:t>
            </a:r>
            <a:r>
              <a:rPr lang="pt-BR" sz="2600" dirty="0" err="1" smtClean="0"/>
              <a:t>X|R</a:t>
            </a:r>
            <a:r>
              <a:rPr lang="pt-BR" sz="2600" dirty="0" smtClean="0"/>
              <a:t>],N,S):-M is N-1,nPosicion(R,M,S).</a:t>
            </a:r>
          </a:p>
          <a:p>
            <a:pPr>
              <a:buNone/>
            </a:pPr>
            <a:endParaRPr lang="pt-BR" sz="2600" dirty="0" smtClean="0"/>
          </a:p>
          <a:p>
            <a:pPr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600" dirty="0" err="1" smtClean="0"/>
              <a:t>Preguntas</a:t>
            </a:r>
            <a:r>
              <a:rPr lang="pt-BR" sz="2600" dirty="0" smtClean="0"/>
              <a:t>:</a:t>
            </a:r>
          </a:p>
          <a:p>
            <a:pPr algn="r">
              <a:buNone/>
            </a:pPr>
            <a:r>
              <a:rPr lang="es-ES" sz="2800" dirty="0" err="1" smtClean="0"/>
              <a:t>nPosicion</a:t>
            </a:r>
            <a:r>
              <a:rPr lang="es-ES" sz="2800" dirty="0" smtClean="0"/>
              <a:t>([1,4,2,3],2,X).</a:t>
            </a:r>
          </a:p>
          <a:p>
            <a:pPr algn="r">
              <a:buNone/>
            </a:pPr>
            <a:r>
              <a:rPr lang="es-ES" sz="2800" dirty="0" err="1" smtClean="0"/>
              <a:t>nPosicion</a:t>
            </a:r>
            <a:r>
              <a:rPr lang="es-ES" sz="2800" dirty="0" smtClean="0"/>
              <a:t>([1,4,2,3],8,X).</a:t>
            </a:r>
            <a:endParaRPr lang="es-ES" sz="2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Devuelve el numero de </a:t>
            </a:r>
            <a:r>
              <a:rPr lang="es-ES" dirty="0" err="1" smtClean="0"/>
              <a:t>posicion</a:t>
            </a:r>
            <a:r>
              <a:rPr lang="es-ES" dirty="0" smtClean="0"/>
              <a:t> de la primera ocurrencia de X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2800" dirty="0" smtClean="0"/>
              <a:t>pertenece(_X,[_X|_Y]).</a:t>
            </a:r>
          </a:p>
          <a:p>
            <a:pPr>
              <a:buNone/>
            </a:pPr>
            <a:r>
              <a:rPr lang="es-ES" sz="2800" dirty="0" smtClean="0"/>
              <a:t>pertenece(X,[_C|Y]):-pertenece(X,Y).</a:t>
            </a:r>
          </a:p>
          <a:p>
            <a:pPr>
              <a:buNone/>
            </a:pPr>
            <a:r>
              <a:rPr lang="es-ES" sz="2800" dirty="0" err="1" smtClean="0"/>
              <a:t>xPosicion</a:t>
            </a:r>
            <a:r>
              <a:rPr lang="es-ES" sz="2800" dirty="0" smtClean="0"/>
              <a:t>(X,L,S</a:t>
            </a:r>
            <a:r>
              <a:rPr lang="es-ES" sz="2800" dirty="0" smtClean="0"/>
              <a:t>):-pertenece(X,L),!,</a:t>
            </a:r>
            <a:r>
              <a:rPr lang="es-ES" sz="2800" dirty="0" err="1" smtClean="0"/>
              <a:t>xBusca</a:t>
            </a:r>
            <a:r>
              <a:rPr lang="es-ES" sz="2800" dirty="0" smtClean="0"/>
              <a:t>(X,L,S).</a:t>
            </a:r>
          </a:p>
          <a:p>
            <a:pPr>
              <a:buNone/>
            </a:pPr>
            <a:r>
              <a:rPr lang="es-ES" sz="2800" dirty="0" err="1" smtClean="0"/>
              <a:t>xPosicion</a:t>
            </a:r>
            <a:r>
              <a:rPr lang="es-ES" sz="2800" dirty="0" smtClean="0"/>
              <a:t>(X,L,S):-</a:t>
            </a:r>
            <a:r>
              <a:rPr lang="es-ES" sz="2800" dirty="0" err="1" smtClean="0"/>
              <a:t>not</a:t>
            </a:r>
            <a:r>
              <a:rPr lang="es-ES" sz="2800" dirty="0" smtClean="0"/>
              <a:t>(pertenece(X,L)),S </a:t>
            </a:r>
            <a:r>
              <a:rPr lang="es-ES" sz="2800" dirty="0" err="1" smtClean="0"/>
              <a:t>is</a:t>
            </a:r>
            <a:r>
              <a:rPr lang="es-ES" sz="2800" dirty="0" smtClean="0"/>
              <a:t> 0.</a:t>
            </a:r>
          </a:p>
          <a:p>
            <a:pPr>
              <a:buNone/>
            </a:pPr>
            <a:r>
              <a:rPr lang="es-ES" sz="2800" dirty="0" err="1" smtClean="0"/>
              <a:t>xBusca</a:t>
            </a:r>
            <a:r>
              <a:rPr lang="es-ES" sz="2800" dirty="0" smtClean="0"/>
              <a:t>(_X,[],0):-!.</a:t>
            </a:r>
          </a:p>
          <a:p>
            <a:pPr>
              <a:buNone/>
            </a:pPr>
            <a:r>
              <a:rPr lang="es-ES" sz="2800" dirty="0" err="1" smtClean="0"/>
              <a:t>xBusca</a:t>
            </a:r>
            <a:r>
              <a:rPr lang="es-ES" sz="2800" dirty="0" smtClean="0"/>
              <a:t>(_X,[_X|_M],1):-!.</a:t>
            </a:r>
          </a:p>
          <a:p>
            <a:pPr>
              <a:buNone/>
            </a:pPr>
            <a:r>
              <a:rPr lang="es-ES" sz="2800" dirty="0" err="1" smtClean="0"/>
              <a:t>xBusca</a:t>
            </a:r>
            <a:r>
              <a:rPr lang="es-ES" sz="2800" dirty="0" smtClean="0"/>
              <a:t>(X,[_Y|M],S):-</a:t>
            </a:r>
            <a:r>
              <a:rPr lang="es-ES" sz="2800" dirty="0" err="1" smtClean="0"/>
              <a:t>xBusca</a:t>
            </a:r>
            <a:r>
              <a:rPr lang="es-ES" sz="2800" dirty="0" smtClean="0"/>
              <a:t>(X,M,T),S </a:t>
            </a:r>
            <a:r>
              <a:rPr lang="es-ES" sz="2800" dirty="0" err="1" smtClean="0"/>
              <a:t>is</a:t>
            </a:r>
            <a:r>
              <a:rPr lang="es-ES" sz="2800" dirty="0" smtClean="0"/>
              <a:t> T +1</a:t>
            </a:r>
            <a:r>
              <a:rPr lang="es-ES" sz="2800" dirty="0" smtClean="0"/>
              <a:t>.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err="1" smtClean="0"/>
              <a:t>Preguntas</a:t>
            </a:r>
            <a:r>
              <a:rPr lang="pt-BR" sz="2800" dirty="0" smtClean="0"/>
              <a:t>:</a:t>
            </a:r>
          </a:p>
          <a:p>
            <a:pPr algn="r">
              <a:buNone/>
            </a:pPr>
            <a:r>
              <a:rPr lang="es-ES" sz="2800" dirty="0" err="1" smtClean="0"/>
              <a:t>xPosicion</a:t>
            </a:r>
            <a:r>
              <a:rPr lang="es-ES" sz="2800" dirty="0" smtClean="0"/>
              <a:t>(4,[7,2,1,8,3,6],X).</a:t>
            </a:r>
            <a:endParaRPr lang="pt-BR" sz="2800" dirty="0" smtClean="0"/>
          </a:p>
          <a:p>
            <a:pPr>
              <a:buNone/>
            </a:pPr>
            <a:endParaRPr lang="es-E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Manejo del contenido de las listas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ES" dirty="0" smtClean="0"/>
              <a:t>En primer lugar, la existencia de un elemento en la lista se puede </a:t>
            </a:r>
            <a:r>
              <a:rPr lang="es-ES" dirty="0" err="1" smtClean="0"/>
              <a:t>veriﬁcarse</a:t>
            </a:r>
            <a:r>
              <a:rPr lang="es-ES" dirty="0" smtClean="0"/>
              <a:t> con una regla como: pertenece(E,L):-L=[E| ]. Que dice que el elemento E pertenece a la lista L si L se puede hacer teniendo una lista cuya cabeza sea E y cualquier cola, incluso la lista </a:t>
            </a:r>
            <a:r>
              <a:rPr lang="es-ES" dirty="0" err="1" smtClean="0"/>
              <a:t>vacıa</a:t>
            </a:r>
            <a:r>
              <a:rPr lang="es-ES" dirty="0" smtClean="0"/>
              <a:t>. Pero esto solamente nos asegura la pertenencia de la cabeza de la lista, no si un elemento esta dentro de ella. Para esto se necesita una segunda clausula recursiva: 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	pertenece(E,[ |T]):-pertenece(E,T). Es decir “un elemento E pertenece a una lista compuesta de cualquier cabeza y una cola T, si ese mismo elemento E es la cabeza del resto de la lista T”.</a:t>
            </a:r>
          </a:p>
          <a:p>
            <a:pPr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err="1" smtClean="0"/>
              <a:t>Ası</a:t>
            </a:r>
            <a:r>
              <a:rPr lang="es-ES" dirty="0" smtClean="0"/>
              <a:t> se tiene el siguiente programa en </a:t>
            </a:r>
            <a:r>
              <a:rPr lang="es-ES" dirty="0" err="1" smtClean="0"/>
              <a:t>Prolog</a:t>
            </a:r>
            <a:r>
              <a:rPr lang="es-ES" dirty="0" smtClean="0"/>
              <a:t> que </a:t>
            </a:r>
            <a:r>
              <a:rPr lang="es-ES" dirty="0" err="1" smtClean="0"/>
              <a:t>veriﬁca</a:t>
            </a:r>
            <a:r>
              <a:rPr lang="es-ES" dirty="0" smtClean="0"/>
              <a:t> la pertenencia de un</a:t>
            </a:r>
          </a:p>
          <a:p>
            <a:pPr>
              <a:buNone/>
            </a:pPr>
            <a:r>
              <a:rPr lang="es-ES" dirty="0" smtClean="0"/>
              <a:t>elemento en una lista: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pertenece(E,L):-L=[E|_].</a:t>
            </a:r>
          </a:p>
          <a:p>
            <a:pPr>
              <a:buNone/>
            </a:pPr>
            <a:r>
              <a:rPr lang="es-ES" dirty="0" smtClean="0"/>
              <a:t>pertenece(E,[_|T]):-pertenece(E,T).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:-pertenece(E,[</a:t>
            </a:r>
            <a:r>
              <a:rPr lang="es-ES" dirty="0" err="1" smtClean="0"/>
              <a:t>a,b,c,d,e</a:t>
            </a:r>
            <a:r>
              <a:rPr lang="es-ES" dirty="0" smtClean="0"/>
              <a:t>].)</a:t>
            </a:r>
            <a:endParaRPr lang="es-E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pertenece(_X,[_X|_Y]).</a:t>
            </a:r>
          </a:p>
          <a:p>
            <a:pPr>
              <a:buNone/>
            </a:pPr>
            <a:r>
              <a:rPr lang="es-ES" dirty="0" smtClean="0"/>
              <a:t>Pertenece(X</a:t>
            </a:r>
            <a:r>
              <a:rPr lang="es-ES" dirty="0" smtClean="0"/>
              <a:t>,[_C|Y]):-pertenece(X,Y</a:t>
            </a:r>
            <a:r>
              <a:rPr lang="es-ES" dirty="0" smtClean="0"/>
              <a:t>).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Pregunta:</a:t>
            </a:r>
          </a:p>
          <a:p>
            <a:pPr algn="r">
              <a:buNone/>
            </a:pPr>
            <a:r>
              <a:rPr lang="es-ES" dirty="0" smtClean="0"/>
              <a:t>pertenece(1,[3,4,6,1,3]).</a:t>
            </a:r>
            <a:endParaRPr lang="es-E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Determina si un elemento X pertenece a la lista L (multinivel)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/>
              <a:t>pertenece(_X,[_X|_Y]).</a:t>
            </a:r>
          </a:p>
          <a:p>
            <a:pPr>
              <a:buNone/>
            </a:pPr>
            <a:r>
              <a:rPr lang="es-ES" sz="2000" dirty="0" smtClean="0"/>
              <a:t>pertenece(X,[_C|Y]):-pertenece(X,Y).</a:t>
            </a:r>
          </a:p>
          <a:p>
            <a:pPr>
              <a:buNone/>
            </a:pPr>
            <a:r>
              <a:rPr lang="es-ES" sz="2000" dirty="0" err="1" smtClean="0"/>
              <a:t>perteneceM</a:t>
            </a:r>
            <a:r>
              <a:rPr lang="es-ES" sz="2000" dirty="0" smtClean="0"/>
              <a:t>(N,L):-</a:t>
            </a:r>
            <a:r>
              <a:rPr lang="es-ES" sz="2000" dirty="0" err="1" smtClean="0"/>
              <a:t>listaAtomos</a:t>
            </a:r>
            <a:r>
              <a:rPr lang="es-ES" sz="2000" dirty="0" smtClean="0"/>
              <a:t>(</a:t>
            </a:r>
            <a:r>
              <a:rPr lang="es-ES" sz="2000" dirty="0" err="1" smtClean="0"/>
              <a:t>L,La</a:t>
            </a:r>
            <a:r>
              <a:rPr lang="es-ES" sz="2000" dirty="0" smtClean="0"/>
              <a:t>),pertenece(</a:t>
            </a:r>
            <a:r>
              <a:rPr lang="es-ES" sz="2000" dirty="0" err="1" smtClean="0"/>
              <a:t>N,La</a:t>
            </a:r>
            <a:r>
              <a:rPr lang="es-ES" sz="2000" dirty="0" smtClean="0"/>
              <a:t>).</a:t>
            </a:r>
          </a:p>
          <a:p>
            <a:pPr>
              <a:buNone/>
            </a:pPr>
            <a:endParaRPr lang="es-ES_tradnl" sz="2000" dirty="0" smtClean="0"/>
          </a:p>
          <a:p>
            <a:pPr>
              <a:buNone/>
            </a:pPr>
            <a:endParaRPr lang="es-ES_tradnl" sz="2000" dirty="0" smtClean="0"/>
          </a:p>
          <a:p>
            <a:pPr>
              <a:buNone/>
            </a:pPr>
            <a:r>
              <a:rPr lang="es-ES_tradnl" sz="2000" dirty="0" smtClean="0"/>
              <a:t>Pregunta: </a:t>
            </a:r>
          </a:p>
          <a:p>
            <a:pPr algn="r">
              <a:buNone/>
            </a:pPr>
            <a:r>
              <a:rPr lang="es-ES" sz="2000" dirty="0" err="1" smtClean="0"/>
              <a:t>perteneceM</a:t>
            </a:r>
            <a:r>
              <a:rPr lang="es-ES" sz="2000" dirty="0" smtClean="0"/>
              <a:t>(1,[3,[4,6,1],3]).</a:t>
            </a:r>
            <a:endParaRPr lang="es-ES_tradnl" sz="2000" dirty="0" smtClean="0"/>
          </a:p>
          <a:p>
            <a:pPr>
              <a:buNone/>
            </a:pPr>
            <a:endParaRPr lang="es-ES_tradnl" sz="2000" dirty="0" smtClean="0"/>
          </a:p>
          <a:p>
            <a:pPr>
              <a:buNone/>
            </a:pPr>
            <a:endParaRPr lang="es-ES" sz="2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Elimina los N primeros elementos de una lista y devuelve el resto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000" dirty="0" err="1" smtClean="0"/>
              <a:t>sacaNpri</a:t>
            </a:r>
            <a:r>
              <a:rPr lang="pt-BR" sz="2000" dirty="0" smtClean="0"/>
              <a:t>([],_N,[]):-!.</a:t>
            </a:r>
          </a:p>
          <a:p>
            <a:pPr>
              <a:buNone/>
            </a:pPr>
            <a:r>
              <a:rPr lang="pt-BR" sz="2000" dirty="0" err="1" smtClean="0"/>
              <a:t>sacaNpri</a:t>
            </a:r>
            <a:r>
              <a:rPr lang="pt-BR" sz="2000" dirty="0" smtClean="0"/>
              <a:t>([_</a:t>
            </a:r>
            <a:r>
              <a:rPr lang="pt-BR" sz="2000" dirty="0" err="1" smtClean="0"/>
              <a:t>X|_M</a:t>
            </a:r>
            <a:r>
              <a:rPr lang="pt-BR" sz="2000" dirty="0" smtClean="0"/>
              <a:t>],1,_M):-!.</a:t>
            </a:r>
          </a:p>
          <a:p>
            <a:pPr>
              <a:buNone/>
            </a:pPr>
            <a:r>
              <a:rPr lang="pt-BR" sz="2000" dirty="0" err="1" smtClean="0"/>
              <a:t>sacaNpri</a:t>
            </a:r>
            <a:r>
              <a:rPr lang="pt-BR" sz="2000" dirty="0" smtClean="0"/>
              <a:t>([_</a:t>
            </a:r>
            <a:r>
              <a:rPr lang="pt-BR" sz="2000" dirty="0" err="1" smtClean="0"/>
              <a:t>X|M</a:t>
            </a:r>
            <a:r>
              <a:rPr lang="pt-BR" sz="2000" dirty="0" smtClean="0"/>
              <a:t>],N,S):-N1 is N - 1,</a:t>
            </a:r>
            <a:r>
              <a:rPr lang="pt-BR" sz="2000" dirty="0" err="1" smtClean="0"/>
              <a:t>sacaNpri</a:t>
            </a:r>
            <a:r>
              <a:rPr lang="pt-BR" sz="2000" dirty="0" smtClean="0"/>
              <a:t>(M,N1,S</a:t>
            </a:r>
            <a:r>
              <a:rPr lang="pt-BR" sz="2000" dirty="0" smtClean="0"/>
              <a:t>).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err="1" smtClean="0"/>
              <a:t>Pregunta</a:t>
            </a:r>
            <a:r>
              <a:rPr lang="pt-BR" sz="2000" dirty="0" smtClean="0"/>
              <a:t>:</a:t>
            </a:r>
          </a:p>
          <a:p>
            <a:pPr>
              <a:buNone/>
            </a:pPr>
            <a:endParaRPr lang="pt-BR" sz="2000" dirty="0" smtClean="0"/>
          </a:p>
          <a:p>
            <a:pPr algn="r">
              <a:buNone/>
            </a:pPr>
            <a:r>
              <a:rPr lang="es-ES" sz="2000" dirty="0" err="1" smtClean="0"/>
              <a:t>sacaNpri</a:t>
            </a:r>
            <a:r>
              <a:rPr lang="es-ES" sz="2000" dirty="0" smtClean="0"/>
              <a:t>([1,3,5,1,2],2,L).</a:t>
            </a:r>
            <a:endParaRPr lang="es-ES" sz="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Elimina los N </a:t>
            </a:r>
            <a:r>
              <a:rPr lang="es-ES" dirty="0" err="1" smtClean="0"/>
              <a:t>ultimos</a:t>
            </a:r>
            <a:r>
              <a:rPr lang="es-ES" dirty="0" smtClean="0"/>
              <a:t> elementos de una lista y devuelve el resto.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500" dirty="0" smtClean="0"/>
              <a:t>concatenar([],L,L):-!.</a:t>
            </a:r>
          </a:p>
          <a:p>
            <a:pPr>
              <a:buNone/>
            </a:pPr>
            <a:r>
              <a:rPr lang="es-ES" sz="1500" dirty="0" smtClean="0"/>
              <a:t>concatenar([X|M],L,[X|Y]):-concatenar(M,L,Y).</a:t>
            </a:r>
          </a:p>
          <a:p>
            <a:pPr>
              <a:buNone/>
            </a:pPr>
            <a:r>
              <a:rPr lang="es-ES" sz="1500" dirty="0" smtClean="0"/>
              <a:t>invertir([],[]):-!.</a:t>
            </a:r>
          </a:p>
          <a:p>
            <a:pPr>
              <a:buNone/>
            </a:pPr>
            <a:r>
              <a:rPr lang="es-ES" sz="1500" dirty="0" smtClean="0"/>
              <a:t>invertir([X],[X]):-!.</a:t>
            </a:r>
          </a:p>
          <a:p>
            <a:pPr>
              <a:buNone/>
            </a:pPr>
            <a:r>
              <a:rPr lang="es-ES" sz="1500" dirty="0" smtClean="0"/>
              <a:t>invertir([X|M],L):-invertir(M,S),concatenar(S,[X],L).</a:t>
            </a:r>
          </a:p>
          <a:p>
            <a:pPr>
              <a:buNone/>
            </a:pPr>
            <a:r>
              <a:rPr lang="es-ES" sz="1500" dirty="0" err="1" smtClean="0"/>
              <a:t>sacaNpri</a:t>
            </a:r>
            <a:r>
              <a:rPr lang="es-ES" sz="1500" dirty="0" smtClean="0"/>
              <a:t>([],_N,[]):-!.</a:t>
            </a:r>
          </a:p>
          <a:p>
            <a:pPr>
              <a:buNone/>
            </a:pPr>
            <a:r>
              <a:rPr lang="es-ES" sz="1500" dirty="0" err="1" smtClean="0"/>
              <a:t>sacaNpri</a:t>
            </a:r>
            <a:r>
              <a:rPr lang="es-ES" sz="1500" dirty="0" smtClean="0"/>
              <a:t>([_X|_M],1,_M):-!.</a:t>
            </a:r>
          </a:p>
          <a:p>
            <a:pPr>
              <a:buNone/>
            </a:pPr>
            <a:r>
              <a:rPr lang="es-ES" sz="1500" dirty="0" err="1" smtClean="0"/>
              <a:t>sacaNpri</a:t>
            </a:r>
            <a:r>
              <a:rPr lang="es-ES" sz="1500" dirty="0" smtClean="0"/>
              <a:t>([_X|M],N,S):-N1 </a:t>
            </a:r>
            <a:r>
              <a:rPr lang="es-ES" sz="1500" dirty="0" err="1" smtClean="0"/>
              <a:t>is</a:t>
            </a:r>
            <a:r>
              <a:rPr lang="es-ES" sz="1500" dirty="0" smtClean="0"/>
              <a:t> N - 1,sacaNpri(M,N1,S).</a:t>
            </a:r>
          </a:p>
          <a:p>
            <a:pPr>
              <a:buNone/>
            </a:pPr>
            <a:r>
              <a:rPr lang="es-ES" sz="1500" dirty="0" err="1" smtClean="0"/>
              <a:t>sacaNult</a:t>
            </a:r>
            <a:r>
              <a:rPr lang="es-ES" sz="1500" dirty="0" smtClean="0"/>
              <a:t>(L,N,R):-invertir(L,L1),</a:t>
            </a:r>
            <a:r>
              <a:rPr lang="es-ES" sz="1500" dirty="0" err="1" smtClean="0"/>
              <a:t>sacaNpri</a:t>
            </a:r>
            <a:r>
              <a:rPr lang="es-ES" sz="1500" dirty="0" smtClean="0"/>
              <a:t>(L1,N,R1),invertir(R1,R</a:t>
            </a:r>
            <a:r>
              <a:rPr lang="es-ES" sz="1500" dirty="0" smtClean="0"/>
              <a:t>).</a:t>
            </a:r>
          </a:p>
          <a:p>
            <a:pPr>
              <a:buNone/>
            </a:pPr>
            <a:endParaRPr lang="es-ES_tradnl" sz="1500" dirty="0" smtClean="0"/>
          </a:p>
          <a:p>
            <a:pPr>
              <a:buNone/>
            </a:pPr>
            <a:r>
              <a:rPr lang="es-ES_tradnl" sz="1500" dirty="0" smtClean="0"/>
              <a:t>Pregunta: </a:t>
            </a:r>
          </a:p>
          <a:p>
            <a:pPr algn="r">
              <a:buNone/>
            </a:pPr>
            <a:r>
              <a:rPr lang="es-ES" sz="1600" dirty="0" err="1" smtClean="0"/>
              <a:t>sacaNult</a:t>
            </a:r>
            <a:r>
              <a:rPr lang="es-ES" sz="1600" dirty="0" smtClean="0"/>
              <a:t>([1,2,3,4,5],2,L).</a:t>
            </a:r>
            <a:endParaRPr lang="es-ES" sz="15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Elimina el elemento X de la lista en el 1º nivel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err="1" smtClean="0"/>
              <a:t>eliminaX</a:t>
            </a:r>
            <a:r>
              <a:rPr lang="es-ES" dirty="0" smtClean="0"/>
              <a:t>([],_X,[]):-!.</a:t>
            </a:r>
          </a:p>
          <a:p>
            <a:pPr>
              <a:buNone/>
            </a:pPr>
            <a:r>
              <a:rPr lang="es-ES" dirty="0" err="1" smtClean="0"/>
              <a:t>eliminaX</a:t>
            </a:r>
            <a:r>
              <a:rPr lang="es-ES" dirty="0" smtClean="0"/>
              <a:t>([X|M],X,Z):- </a:t>
            </a:r>
            <a:r>
              <a:rPr lang="es-ES" dirty="0" err="1" smtClean="0"/>
              <a:t>eliminaX</a:t>
            </a:r>
            <a:r>
              <a:rPr lang="es-ES" dirty="0" smtClean="0"/>
              <a:t>(M,X,Z),!.</a:t>
            </a:r>
          </a:p>
          <a:p>
            <a:pPr>
              <a:buNone/>
            </a:pPr>
            <a:r>
              <a:rPr lang="pl-PL" dirty="0" smtClean="0"/>
              <a:t>eliminaX([R|M],X,[R|Z]):- eliminaX(M,X,Z</a:t>
            </a:r>
            <a:r>
              <a:rPr lang="pl-PL" dirty="0" smtClean="0"/>
              <a:t>),!.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Pregunta: </a:t>
            </a:r>
          </a:p>
          <a:p>
            <a:pPr algn="r">
              <a:buNone/>
            </a:pPr>
            <a:r>
              <a:rPr lang="es-ES" dirty="0" err="1" smtClean="0"/>
              <a:t>eliminaX</a:t>
            </a:r>
            <a:r>
              <a:rPr lang="es-ES" dirty="0" smtClean="0"/>
              <a:t>([1,2,3,4,5],3,L</a:t>
            </a:r>
            <a:r>
              <a:rPr lang="es-ES" dirty="0" smtClean="0"/>
              <a:t>).</a:t>
            </a:r>
          </a:p>
          <a:p>
            <a:pPr algn="r">
              <a:buNone/>
            </a:pPr>
            <a:r>
              <a:rPr lang="fi-FI" dirty="0" smtClean="0"/>
              <a:t>eliminaX([1,2,[3,4],5,3],3,L).</a:t>
            </a:r>
            <a:endParaRPr lang="es-E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>Elimina el elemento X de la lista en todos los niveles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pertenece(E,L):-L=[E|_].</a:t>
            </a:r>
          </a:p>
          <a:p>
            <a:pPr>
              <a:buNone/>
            </a:pPr>
            <a:r>
              <a:rPr lang="it-IT" dirty="0" smtClean="0"/>
              <a:t>pertenece(E,[_|T]):-pertenece(E,T).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Pregunta:</a:t>
            </a:r>
          </a:p>
          <a:p>
            <a:pPr algn="r">
              <a:buNone/>
            </a:pPr>
            <a:r>
              <a:rPr lang="es-ES" dirty="0" smtClean="0"/>
              <a:t>pertenece(E,[</a:t>
            </a:r>
            <a:r>
              <a:rPr lang="es-ES" dirty="0" err="1" smtClean="0"/>
              <a:t>a,b,c,d,e</a:t>
            </a:r>
            <a:r>
              <a:rPr lang="es-ES" dirty="0" smtClean="0"/>
              <a:t>]).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CABEZA Y COLA DE LISTAS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 se tiene la lista [a, b, c, d], la a es la cabeza y la cola es la lista [b, c, d]</a:t>
            </a:r>
          </a:p>
          <a:p>
            <a:r>
              <a:rPr lang="es-ES" dirty="0" smtClean="0"/>
              <a:t>Una lista cuya cabeza es A y cola es B se anota como [A | B] </a:t>
            </a:r>
          </a:p>
          <a:p>
            <a:r>
              <a:rPr lang="es-ES" dirty="0" smtClean="0"/>
              <a:t>El predicado </a:t>
            </a:r>
            <a:r>
              <a:rPr lang="es-ES" dirty="0" err="1" smtClean="0"/>
              <a:t>primer_elemento</a:t>
            </a:r>
            <a:r>
              <a:rPr lang="es-ES" dirty="0" smtClean="0"/>
              <a:t>(X, [X|_]). tiene éxito si X es el primer elemento de la lista.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LISTAS</a:t>
            </a:r>
            <a:endParaRPr lang="es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84801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Operadores especiales</a:t>
            </a:r>
            <a:endParaRPr lang="es-E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8496944" cy="273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imprimir( [A | B] ):- </a:t>
            </a:r>
            <a:r>
              <a:rPr lang="pt-BR" dirty="0" err="1" smtClean="0"/>
              <a:t>write</a:t>
            </a:r>
            <a:r>
              <a:rPr lang="pt-BR" dirty="0" smtClean="0"/>
              <a:t>(A), imprimir(B).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err="1" smtClean="0"/>
              <a:t>Pregunta</a:t>
            </a:r>
            <a:r>
              <a:rPr lang="pt-BR" dirty="0" smtClean="0"/>
              <a:t>:</a:t>
            </a:r>
          </a:p>
          <a:p>
            <a:pPr>
              <a:buNone/>
            </a:pPr>
            <a:endParaRPr lang="pt-BR" dirty="0"/>
          </a:p>
          <a:p>
            <a:pPr algn="r">
              <a:buNone/>
            </a:pPr>
            <a:r>
              <a:rPr lang="es-ES" dirty="0" smtClean="0"/>
              <a:t>imprimir([1,2,6,5,7,8,3,6,4]).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1678</Words>
  <Application>Microsoft Office PowerPoint</Application>
  <PresentationFormat>Presentación en pantalla (4:3)</PresentationFormat>
  <Paragraphs>340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6" baseType="lpstr">
      <vt:lpstr>Tema de Office</vt:lpstr>
      <vt:lpstr>Prolog aprendiendo…</vt:lpstr>
      <vt:lpstr>Estructura de una lista</vt:lpstr>
      <vt:lpstr>Diapositiva 3</vt:lpstr>
      <vt:lpstr>Manejo del contenido de las listas</vt:lpstr>
      <vt:lpstr>Diapositiva 5</vt:lpstr>
      <vt:lpstr>CABEZA Y COLA DE LISTAS </vt:lpstr>
      <vt:lpstr>LISTAS</vt:lpstr>
      <vt:lpstr>Operadores especiales</vt:lpstr>
      <vt:lpstr>Diapositiva 9</vt:lpstr>
      <vt:lpstr>Comparación de términos en PROLOG.</vt:lpstr>
      <vt:lpstr>Comparación de expresiones en  PROLOG.</vt:lpstr>
      <vt:lpstr>Diapositiva 12</vt:lpstr>
      <vt:lpstr>Diapositiva 13</vt:lpstr>
      <vt:lpstr>Diapositiva 14</vt:lpstr>
      <vt:lpstr>Construcción de expresiones aritméticas en PROLOG</vt:lpstr>
      <vt:lpstr>Diapositiva 16</vt:lpstr>
      <vt:lpstr>Diapositiva 17</vt:lpstr>
      <vt:lpstr>Determinar si lo que se recibe es una lista</vt:lpstr>
      <vt:lpstr>Devuelve la longitud de la lista que se le pasa por argumento.</vt:lpstr>
      <vt:lpstr>Maximo elemento de una lista</vt:lpstr>
      <vt:lpstr>Mínimo elemento de una lista</vt:lpstr>
      <vt:lpstr>Determina si una lista es estrictamente creciente</vt:lpstr>
      <vt:lpstr>Determina si una lista es estrictamente decreciente</vt:lpstr>
      <vt:lpstr>Determina si dos listas son iguales en todos los niveles</vt:lpstr>
      <vt:lpstr>concatenar dos listas</vt:lpstr>
      <vt:lpstr>Invierte la lista en el primer nivel</vt:lpstr>
      <vt:lpstr>capicua</vt:lpstr>
      <vt:lpstr>Determina si una lista es capicua</vt:lpstr>
      <vt:lpstr>Prefijo y sufijo</vt:lpstr>
      <vt:lpstr>Determina si la primer lista es prefijo de la segunda</vt:lpstr>
      <vt:lpstr>Determina si la primer lista es posfijo de la segunda.</vt:lpstr>
      <vt:lpstr>Determina si la primer lista es sublista de la segunda</vt:lpstr>
      <vt:lpstr>Determina si dos elementos son consecutivos</vt:lpstr>
      <vt:lpstr>BUSQUEDA DE ELEMENTOS</vt:lpstr>
      <vt:lpstr>Obtener el primer elemento de la lista</vt:lpstr>
      <vt:lpstr>Obtener el ultimo elemento de la lista</vt:lpstr>
      <vt:lpstr>Devuelve el enesimo elemento</vt:lpstr>
      <vt:lpstr>Devuelve una lista con el elemento que se encuentra en la enesima posicion</vt:lpstr>
      <vt:lpstr>Devuelve el numero de posicion de la primera ocurrencia de X</vt:lpstr>
      <vt:lpstr>Diapositiva 40</vt:lpstr>
      <vt:lpstr>Determina si un elemento X pertenece a la lista L (multinivel)</vt:lpstr>
      <vt:lpstr>Elimina los N primeros elementos de una lista y devuelve el resto</vt:lpstr>
      <vt:lpstr>Elimina los N ultimos elementos de una lista y devuelve el resto.</vt:lpstr>
      <vt:lpstr>Elimina el elemento X de la lista en el 1º nivel</vt:lpstr>
      <vt:lpstr>Elimina el elemento X de la lista en todos los niveles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 aprendiendo…</dc:title>
  <dc:creator>Juan Meza</dc:creator>
  <cp:lastModifiedBy>Juan Meza</cp:lastModifiedBy>
  <cp:revision>71</cp:revision>
  <dcterms:created xsi:type="dcterms:W3CDTF">2013-03-16T03:56:21Z</dcterms:created>
  <dcterms:modified xsi:type="dcterms:W3CDTF">2013-04-13T03:20:36Z</dcterms:modified>
</cp:coreProperties>
</file>