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99" r:id="rId7"/>
    <p:sldId id="266" r:id="rId8"/>
    <p:sldId id="267" r:id="rId9"/>
    <p:sldId id="300" r:id="rId10"/>
    <p:sldId id="303" r:id="rId11"/>
    <p:sldId id="268" r:id="rId12"/>
    <p:sldId id="305" r:id="rId13"/>
    <p:sldId id="302" r:id="rId14"/>
    <p:sldId id="269" r:id="rId15"/>
    <p:sldId id="274" r:id="rId16"/>
    <p:sldId id="306" r:id="rId17"/>
    <p:sldId id="270" r:id="rId18"/>
    <p:sldId id="307" r:id="rId19"/>
    <p:sldId id="275" r:id="rId20"/>
    <p:sldId id="276" r:id="rId21"/>
    <p:sldId id="309" r:id="rId22"/>
    <p:sldId id="278" r:id="rId23"/>
    <p:sldId id="310" r:id="rId24"/>
    <p:sldId id="279" r:id="rId25"/>
    <p:sldId id="311" r:id="rId26"/>
    <p:sldId id="280" r:id="rId27"/>
    <p:sldId id="312" r:id="rId28"/>
    <p:sldId id="281" r:id="rId29"/>
    <p:sldId id="308" r:id="rId30"/>
    <p:sldId id="313" r:id="rId31"/>
    <p:sldId id="282" r:id="rId32"/>
    <p:sldId id="284" r:id="rId33"/>
    <p:sldId id="290" r:id="rId34"/>
    <p:sldId id="289" r:id="rId35"/>
    <p:sldId id="288" r:id="rId36"/>
    <p:sldId id="287" r:id="rId37"/>
    <p:sldId id="292" r:id="rId38"/>
    <p:sldId id="291" r:id="rId39"/>
    <p:sldId id="283" r:id="rId40"/>
    <p:sldId id="293" r:id="rId41"/>
    <p:sldId id="294" r:id="rId42"/>
    <p:sldId id="314" r:id="rId43"/>
    <p:sldId id="315" r:id="rId44"/>
    <p:sldId id="317" r:id="rId45"/>
    <p:sldId id="318" r:id="rId46"/>
    <p:sldId id="316" r:id="rId4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F1FA"/>
    <a:srgbClr val="0204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5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8352-0A44-4A23-970F-4D6E01CE73CE}" type="datetimeFigureOut">
              <a:rPr lang="es-MX" smtClean="0"/>
              <a:pPr/>
              <a:t>13/03/2011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DD2D-C902-4457-A151-924F5C33DAA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aformaarquitectura.cl/2010/09/24/clasicos-de-arquitectura-la-casa-en-la-cascada-frank-lloyd-wright/1273836581-guestplan2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urbalis.files.wordpress.com/2007/09/img9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p3.blogger.com/_X9uQOPu_oJU/Ru_MEXCxLdI/AAAAAAAAA8Q/LIUsfuphegM/s1600-h/Tea-set-2.jp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arquitectura.com/images/3/31/Sin_t%C3%ADtulo-9.jp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es.wikiarquitectura.com/index.php/Archivo:Sin_t%C3%ADtulo-5.jpg" TargetMode="External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data.GreatBuildings.com/gbc/drawings/D._D._Martin_Plan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870652"/>
            <a:ext cx="6912768" cy="5654692"/>
          </a:xfrm>
        </p:spPr>
        <p:txBody>
          <a:bodyPr>
            <a:normAutofit/>
          </a:bodyPr>
          <a:lstStyle/>
          <a:p>
            <a:r>
              <a:rPr lang="es-MX" sz="6000" b="1" dirty="0">
                <a:solidFill>
                  <a:srgbClr val="002060"/>
                </a:solidFill>
                <a:latin typeface="Batik Regular" pitchFamily="2" charset="0"/>
              </a:rPr>
              <a:t>1.2  Elementos delimitados y delimitantes</a:t>
            </a:r>
            <a:r>
              <a:rPr lang="es-MX" sz="6000" dirty="0">
                <a:solidFill>
                  <a:srgbClr val="002060"/>
                </a:solidFill>
                <a:latin typeface="Batik Regular" pitchFamily="2" charset="0"/>
              </a:rPr>
              <a:t/>
            </a:r>
            <a:br>
              <a:rPr lang="es-MX" sz="6000" dirty="0">
                <a:solidFill>
                  <a:srgbClr val="002060"/>
                </a:solidFill>
                <a:latin typeface="Batik Regular" pitchFamily="2" charset="0"/>
              </a:rPr>
            </a:br>
            <a:endParaRPr lang="es-MX" sz="6000" dirty="0">
              <a:solidFill>
                <a:srgbClr val="002060"/>
              </a:solidFill>
              <a:latin typeface="Batik Regul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4.bp.blogspot.com/_QkCY7qKAI-4/SmearBiCVeI/AAAAAAAAAQ8/9Yzvg0aQBlk/s400/plan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592" y="404664"/>
            <a:ext cx="7163834" cy="578479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580112" y="2636912"/>
            <a:ext cx="216024" cy="1296144"/>
          </a:xfrm>
          <a:prstGeom prst="rect">
            <a:avLst/>
          </a:prstGeom>
          <a:solidFill>
            <a:srgbClr val="EAF1FA"/>
          </a:solidFill>
          <a:ln>
            <a:solidFill>
              <a:srgbClr val="EAF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724128" y="2708920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5724128" y="3717032"/>
            <a:ext cx="216024" cy="216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Marco"/>
          <p:cNvSpPr/>
          <p:nvPr/>
        </p:nvSpPr>
        <p:spPr>
          <a:xfrm>
            <a:off x="5724128" y="2658616"/>
            <a:ext cx="1058416" cy="1274440"/>
          </a:xfrm>
          <a:prstGeom prst="frame">
            <a:avLst>
              <a:gd name="adj1" fmla="val 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10 Marco"/>
          <p:cNvSpPr/>
          <p:nvPr/>
        </p:nvSpPr>
        <p:spPr>
          <a:xfrm>
            <a:off x="4067944" y="2636912"/>
            <a:ext cx="1058416" cy="1274440"/>
          </a:xfrm>
          <a:prstGeom prst="frame">
            <a:avLst>
              <a:gd name="adj1" fmla="val 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11 Marco"/>
          <p:cNvSpPr/>
          <p:nvPr/>
        </p:nvSpPr>
        <p:spPr>
          <a:xfrm>
            <a:off x="2001416" y="2636912"/>
            <a:ext cx="1058416" cy="1274440"/>
          </a:xfrm>
          <a:prstGeom prst="frame">
            <a:avLst>
              <a:gd name="adj1" fmla="val 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9632" y="56612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España 1515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115300" cy="1162050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chemeClr val="bg1"/>
                </a:solidFill>
              </a:rPr>
              <a:t>Espacios intercomunicados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4294967295"/>
          </p:nvPr>
        </p:nvSpPr>
        <p:spPr>
          <a:xfrm>
            <a:off x="683568" y="1435100"/>
            <a:ext cx="4680520" cy="52086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 smtClean="0">
                <a:solidFill>
                  <a:schemeClr val="bg1"/>
                </a:solidFill>
              </a:rPr>
              <a:t>  Son </a:t>
            </a:r>
            <a:r>
              <a:rPr lang="es-MX" b="1" dirty="0">
                <a:solidFill>
                  <a:schemeClr val="bg1"/>
                </a:solidFill>
              </a:rPr>
              <a:t>espacios que tienen una porción en común, pueden trabajarse de diferentes maneras</a:t>
            </a:r>
            <a:r>
              <a:rPr lang="es-MX" b="1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>
                <a:solidFill>
                  <a:schemeClr val="bg1"/>
                </a:solidFill>
              </a:rPr>
              <a:t>sin destacar el área en </a:t>
            </a:r>
            <a:r>
              <a:rPr lang="es-MX" b="1" dirty="0" smtClean="0">
                <a:solidFill>
                  <a:schemeClr val="bg1"/>
                </a:solidFill>
              </a:rPr>
              <a:t>común.</a:t>
            </a:r>
          </a:p>
          <a:p>
            <a:pPr>
              <a:buFont typeface="Wingdings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>
                <a:solidFill>
                  <a:schemeClr val="bg1"/>
                </a:solidFill>
              </a:rPr>
              <a:t>destacando </a:t>
            </a:r>
            <a:endParaRPr lang="es-MX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>
                <a:solidFill>
                  <a:schemeClr val="bg1"/>
                </a:solidFill>
              </a:rPr>
              <a:t>enfatizando una porción de la forma</a:t>
            </a:r>
          </a:p>
        </p:txBody>
      </p:sp>
      <p:pic>
        <p:nvPicPr>
          <p:cNvPr id="6" name="Objeto 2"/>
          <p:cNvPicPr/>
          <p:nvPr/>
        </p:nvPicPr>
        <p:blipFill>
          <a:blip r:embed="rId2" cstate="print"/>
          <a:srcRect l="-111" r="-111"/>
          <a:stretch>
            <a:fillRect/>
          </a:stretch>
        </p:blipFill>
        <p:spPr bwMode="auto">
          <a:xfrm rot="5400000">
            <a:off x="4570960" y="2923904"/>
            <a:ext cx="4751437" cy="20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@khi\Pictures\img05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2644912"/>
            <a:ext cx="4680520" cy="403493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508104" y="285467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Sin destacar el área en común</a:t>
            </a:r>
            <a:endParaRPr lang="es-MX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652120" y="4150821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Destacando el </a:t>
            </a:r>
            <a:r>
              <a:rPr lang="es-MX" sz="2400" b="1" dirty="0"/>
              <a:t>á</a:t>
            </a:r>
            <a:r>
              <a:rPr lang="es-MX" sz="2400" b="1" dirty="0" smtClean="0"/>
              <a:t>rea en común</a:t>
            </a:r>
            <a:endParaRPr lang="es-MX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809246" y="5469031"/>
            <a:ext cx="308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Enfatizando una porción de la forma</a:t>
            </a:r>
          </a:p>
          <a:p>
            <a:endParaRPr lang="es-MX" sz="2400" b="1" dirty="0"/>
          </a:p>
        </p:txBody>
      </p:sp>
      <p:pic>
        <p:nvPicPr>
          <p:cNvPr id="10" name="Picture 2" descr="img016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8325"/>
            <a:ext cx="5688632" cy="221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3.bp.blogspot.com/_D9J53o52_LM/SNg-F7kFsbI/AAAAAAAAADg/wSJmU0KEtWA/s400/planta_baja_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657" t="3634" r="4726" b="16061"/>
          <a:stretch>
            <a:fillRect/>
          </a:stretch>
        </p:blipFill>
        <p:spPr bwMode="auto">
          <a:xfrm rot="5400000">
            <a:off x="1499659" y="-795470"/>
            <a:ext cx="6336706" cy="8448942"/>
          </a:xfrm>
          <a:prstGeom prst="rect">
            <a:avLst/>
          </a:prstGeom>
          <a:noFill/>
        </p:spPr>
      </p:pic>
      <p:sp>
        <p:nvSpPr>
          <p:cNvPr id="7" name="6 Marco"/>
          <p:cNvSpPr/>
          <p:nvPr/>
        </p:nvSpPr>
        <p:spPr>
          <a:xfrm>
            <a:off x="683568" y="2492896"/>
            <a:ext cx="1800200" cy="1800200"/>
          </a:xfrm>
          <a:prstGeom prst="frame">
            <a:avLst>
              <a:gd name="adj1" fmla="val 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2339752" y="4149080"/>
            <a:ext cx="1944216" cy="2376264"/>
          </a:xfrm>
          <a:prstGeom prst="frame">
            <a:avLst>
              <a:gd name="adj1" fmla="val 4808"/>
            </a:avLst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8 Marco"/>
          <p:cNvSpPr/>
          <p:nvPr/>
        </p:nvSpPr>
        <p:spPr>
          <a:xfrm>
            <a:off x="3779912" y="692696"/>
            <a:ext cx="4968552" cy="4464496"/>
          </a:xfrm>
          <a:prstGeom prst="frame">
            <a:avLst>
              <a:gd name="adj1" fmla="val 96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3779912" y="5085184"/>
            <a:ext cx="1440160" cy="1440160"/>
          </a:xfrm>
          <a:prstGeom prst="frame">
            <a:avLst>
              <a:gd name="adj1" fmla="val 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80112" y="5589240"/>
            <a:ext cx="301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Casa estudio de Luis Barragán</a:t>
            </a:r>
          </a:p>
          <a:p>
            <a:r>
              <a:rPr lang="es-MX" b="1" dirty="0" smtClean="0"/>
              <a:t>1948</a:t>
            </a:r>
            <a:endParaRPr lang="es-MX" b="1" dirty="0"/>
          </a:p>
        </p:txBody>
      </p:sp>
      <p:sp>
        <p:nvSpPr>
          <p:cNvPr id="6" name="5 Marco"/>
          <p:cNvSpPr/>
          <p:nvPr/>
        </p:nvSpPr>
        <p:spPr>
          <a:xfrm>
            <a:off x="1691680" y="2492896"/>
            <a:ext cx="792088" cy="792088"/>
          </a:xfrm>
          <a:prstGeom prst="frame">
            <a:avLst>
              <a:gd name="adj1" fmla="val 4525"/>
            </a:avLst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814388" y="273050"/>
            <a:ext cx="8329612" cy="1162050"/>
          </a:xfrm>
        </p:spPr>
        <p:txBody>
          <a:bodyPr>
            <a:no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</a:rPr>
              <a:t>Espacios contiguos.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4294967295"/>
          </p:nvPr>
        </p:nvSpPr>
        <p:spPr>
          <a:xfrm>
            <a:off x="576634" y="1618257"/>
            <a:ext cx="4643438" cy="46910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MX" sz="2400" b="1" dirty="0" smtClean="0">
                <a:solidFill>
                  <a:schemeClr val="bg1"/>
                </a:solidFill>
              </a:rPr>
              <a:t>     </a:t>
            </a:r>
            <a:r>
              <a:rPr lang="es-MX" sz="2800" b="1" dirty="0" smtClean="0">
                <a:solidFill>
                  <a:schemeClr val="bg1"/>
                </a:solidFill>
              </a:rPr>
              <a:t>S</a:t>
            </a:r>
            <a:r>
              <a:rPr lang="es-MX" sz="2800" b="1" dirty="0" smtClean="0">
                <a:solidFill>
                  <a:schemeClr val="bg1"/>
                </a:solidFill>
              </a:rPr>
              <a:t>on </a:t>
            </a:r>
            <a:r>
              <a:rPr lang="es-MX" sz="2800" b="1" dirty="0">
                <a:solidFill>
                  <a:schemeClr val="bg1"/>
                </a:solidFill>
              </a:rPr>
              <a:t>los que comparten uno de sus limitantes con otro espacio. Estos pueden expresarse arquitectónicamente compartiendo una puerta  o con un elemento virtual                                      o con un cambio de nivel (piso o techo).</a:t>
            </a:r>
          </a:p>
          <a:p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6" name="Objeto 3"/>
          <p:cNvPicPr/>
          <p:nvPr/>
        </p:nvPicPr>
        <p:blipFill>
          <a:blip r:embed="rId2" cstate="print"/>
          <a:srcRect t="-424" b="-638"/>
          <a:stretch>
            <a:fillRect/>
          </a:stretch>
        </p:blipFill>
        <p:spPr bwMode="auto">
          <a:xfrm rot="5400000">
            <a:off x="4339308" y="2692252"/>
            <a:ext cx="4861823" cy="222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017 - copia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213802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925374" y="47667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Comparten una puerta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139118" y="2852936"/>
            <a:ext cx="25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Comparten un delimitante</a:t>
            </a:r>
            <a:endParaRPr lang="es-MX" sz="2400" b="1" dirty="0"/>
          </a:p>
        </p:txBody>
      </p:sp>
      <p:pic>
        <p:nvPicPr>
          <p:cNvPr id="7" name="Picture 2" descr="img017 - copia"/>
          <p:cNvPicPr>
            <a:picLocks noChangeAspect="1" noChangeArrowheads="1"/>
          </p:cNvPicPr>
          <p:nvPr/>
        </p:nvPicPr>
        <p:blipFill>
          <a:blip r:embed="rId3" cstate="print"/>
          <a:srcRect t="10372" b="10799"/>
          <a:stretch>
            <a:fillRect/>
          </a:stretch>
        </p:blipFill>
        <p:spPr bwMode="auto">
          <a:xfrm>
            <a:off x="901516" y="3933056"/>
            <a:ext cx="23743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2.gstatic.com/images?q=tbn:ANd9GcR6x9NesDFWqmD1R0FcB0sbKagWVLP_4CAgxzfgwgKZTmdtXiZm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09616" y="439707"/>
            <a:ext cx="6918768" cy="586961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619672" y="5877272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Le </a:t>
            </a:r>
            <a:r>
              <a:rPr lang="es-MX" sz="2400" b="1" dirty="0" smtClean="0"/>
              <a:t>C</a:t>
            </a:r>
            <a:r>
              <a:rPr lang="es-MX" sz="2400" b="1" dirty="0" smtClean="0"/>
              <a:t>orbusier 1959-1955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7400925" cy="116205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Espacios articulados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4294967295"/>
          </p:nvPr>
        </p:nvSpPr>
        <p:spPr>
          <a:xfrm>
            <a:off x="428058" y="1340768"/>
            <a:ext cx="4071934" cy="46910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800" b="1" dirty="0" smtClean="0">
                <a:solidFill>
                  <a:schemeClr val="bg1"/>
                </a:solidFill>
              </a:rPr>
              <a:t>    </a:t>
            </a:r>
            <a:r>
              <a:rPr lang="es-MX" sz="2800" b="1" dirty="0" smtClean="0">
                <a:solidFill>
                  <a:schemeClr val="bg1"/>
                </a:solidFill>
              </a:rPr>
              <a:t>Son </a:t>
            </a:r>
            <a:r>
              <a:rPr lang="es-MX" sz="2800" b="1" dirty="0">
                <a:solidFill>
                  <a:schemeClr val="bg1"/>
                </a:solidFill>
              </a:rPr>
              <a:t>opuestos a los contiguos y son dos espacios que se relacionan a través de otro espacio. Generalmente la relación  del tercer espacio  es diferente y los espacios que unen  suelen ser más importantes.</a:t>
            </a:r>
          </a:p>
        </p:txBody>
      </p:sp>
      <p:pic>
        <p:nvPicPr>
          <p:cNvPr id="28675" name="Picture 3" descr="img015 -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3500462" cy="307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jeto 4"/>
          <p:cNvPicPr/>
          <p:nvPr/>
        </p:nvPicPr>
        <p:blipFill>
          <a:blip r:embed="rId3" cstate="print"/>
          <a:srcRect b="-620"/>
          <a:stretch>
            <a:fillRect/>
          </a:stretch>
        </p:blipFill>
        <p:spPr bwMode="auto">
          <a:xfrm>
            <a:off x="4427984" y="4868715"/>
            <a:ext cx="4369734" cy="151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0.gstatic.com/images?q=tbn:ANd9GcQ110NYzgP60ME2_d8djuINjBirFyWZsEl2T3wx-OszO2hgSwx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666030"/>
            <a:ext cx="7469782" cy="5427266"/>
          </a:xfrm>
          <a:prstGeom prst="rect">
            <a:avLst/>
          </a:prstGeom>
          <a:noFill/>
        </p:spPr>
      </p:pic>
      <p:sp>
        <p:nvSpPr>
          <p:cNvPr id="3" name="2 Marco"/>
          <p:cNvSpPr/>
          <p:nvPr/>
        </p:nvSpPr>
        <p:spPr>
          <a:xfrm>
            <a:off x="4644008" y="3429000"/>
            <a:ext cx="864096" cy="720080"/>
          </a:xfrm>
          <a:prstGeom prst="frame">
            <a:avLst>
              <a:gd name="adj1" fmla="val 7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3 Marco"/>
          <p:cNvSpPr/>
          <p:nvPr/>
        </p:nvSpPr>
        <p:spPr>
          <a:xfrm>
            <a:off x="5940152" y="3429000"/>
            <a:ext cx="864096" cy="720080"/>
          </a:xfrm>
          <a:prstGeom prst="frame">
            <a:avLst>
              <a:gd name="adj1" fmla="val 7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5580112" y="3429000"/>
            <a:ext cx="288032" cy="720080"/>
          </a:xfrm>
          <a:prstGeom prst="frame">
            <a:avLst>
              <a:gd name="adj1" fmla="val 781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11639" y="836712"/>
            <a:ext cx="2208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Casa </a:t>
            </a:r>
            <a:r>
              <a:rPr lang="es-MX" sz="2000" b="1" dirty="0" err="1" smtClean="0"/>
              <a:t>Lange</a:t>
            </a:r>
            <a:r>
              <a:rPr lang="es-MX" sz="2000" b="1" dirty="0" smtClean="0"/>
              <a:t> </a:t>
            </a:r>
          </a:p>
          <a:p>
            <a:r>
              <a:rPr lang="es-MX" sz="2000" b="1" dirty="0" smtClean="0"/>
              <a:t>Mies Van Der </a:t>
            </a:r>
            <a:r>
              <a:rPr lang="es-MX" sz="2000" b="1" dirty="0" err="1" smtClean="0"/>
              <a:t>Rohe</a:t>
            </a:r>
            <a:endParaRPr lang="es-MX" sz="2000" b="1" dirty="0" smtClean="0"/>
          </a:p>
          <a:p>
            <a:r>
              <a:rPr lang="es-MX" sz="2000" b="1" dirty="0" smtClean="0"/>
              <a:t>1928</a:t>
            </a:r>
          </a:p>
          <a:p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1911016"/>
            <a:ext cx="8001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acuerdo a la forma en que estos se  unen o agrupan tenemos cinco tipos de organizaciones espaciales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5400" b="1" dirty="0" smtClean="0">
                <a:solidFill>
                  <a:schemeClr val="bg1"/>
                </a:solidFill>
              </a:rPr>
              <a:t> </a:t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sz="5400" b="1" dirty="0" smtClean="0">
                <a:solidFill>
                  <a:schemeClr val="bg1"/>
                </a:solidFill>
              </a:rPr>
              <a:t>ELEMENTOS DELIMITADOS O HABITABLES.</a:t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547664" y="2967335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400" b="1" dirty="0" smtClean="0">
                <a:solidFill>
                  <a:schemeClr val="bg1"/>
                </a:solidFill>
              </a:rPr>
              <a:t> </a:t>
            </a:r>
            <a:r>
              <a:rPr lang="es-MX" sz="4400" dirty="0" smtClean="0">
                <a:solidFill>
                  <a:schemeClr val="bg1"/>
                </a:solidFill>
              </a:rPr>
              <a:t>Es el espacio en sí</a:t>
            </a:r>
            <a:r>
              <a:rPr lang="es-MX" sz="4400" dirty="0" smtClean="0">
                <a:solidFill>
                  <a:schemeClr val="bg1"/>
                </a:solidFill>
              </a:rPr>
              <a:t>, </a:t>
            </a:r>
            <a:r>
              <a:rPr lang="es-MX" sz="4400" dirty="0" smtClean="0">
                <a:solidFill>
                  <a:schemeClr val="bg1"/>
                </a:solidFill>
              </a:rPr>
              <a:t>donde habitamos, circulamos  o realizamos actividades</a:t>
            </a:r>
            <a:r>
              <a:rPr lang="es-MX" sz="4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MX" sz="4400" dirty="0" smtClean="0">
                <a:solidFill>
                  <a:schemeClr val="bg1"/>
                </a:solidFill>
              </a:rPr>
              <a:t> </a:t>
            </a:r>
            <a:r>
              <a:rPr lang="es-MX" sz="4400" dirty="0" smtClean="0"/>
              <a:t/>
            </a:r>
            <a:br>
              <a:rPr lang="es-MX" sz="4400" dirty="0" smtClean="0"/>
            </a:br>
            <a:endParaRPr lang="es-MX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1187624" y="273050"/>
            <a:ext cx="6543675" cy="1162050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Espacios centralizados (organización centralizada).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4294967295"/>
          </p:nvPr>
        </p:nvSpPr>
        <p:spPr>
          <a:xfrm>
            <a:off x="641232" y="1957872"/>
            <a:ext cx="4146792" cy="514353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MX" sz="3000" b="1" dirty="0" smtClean="0">
                <a:solidFill>
                  <a:schemeClr val="bg1"/>
                </a:solidFill>
              </a:rPr>
              <a:t>    </a:t>
            </a:r>
            <a:r>
              <a:rPr lang="es-MX" sz="3000" b="1" dirty="0" smtClean="0">
                <a:solidFill>
                  <a:schemeClr val="bg1"/>
                </a:solidFill>
              </a:rPr>
              <a:t>Es </a:t>
            </a:r>
            <a:r>
              <a:rPr lang="es-MX" sz="3000" b="1" dirty="0">
                <a:solidFill>
                  <a:schemeClr val="bg1"/>
                </a:solidFill>
              </a:rPr>
              <a:t>un gran espacio central generalmente de forma simple, a partir de éste se van a subordinar otros espacios menores. El espacio puede ser cerrado o abierto</a:t>
            </a:r>
            <a:r>
              <a:rPr lang="es-MX" sz="2800" b="1" dirty="0">
                <a:solidFill>
                  <a:schemeClr val="bg1"/>
                </a:solidFill>
              </a:rPr>
              <a:t>.</a:t>
            </a:r>
          </a:p>
          <a:p>
            <a:endParaRPr lang="es-MX" dirty="0"/>
          </a:p>
        </p:txBody>
      </p:sp>
      <p:pic>
        <p:nvPicPr>
          <p:cNvPr id="6" name="Objeto 5"/>
          <p:cNvPicPr/>
          <p:nvPr/>
        </p:nvPicPr>
        <p:blipFill>
          <a:blip r:embed="rId2" cstate="print"/>
          <a:srcRect t="-403" r="-200" b="-403"/>
          <a:stretch>
            <a:fillRect/>
          </a:stretch>
        </p:blipFill>
        <p:spPr bwMode="auto">
          <a:xfrm>
            <a:off x="5004048" y="2348880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2.gstatic.com/images?q=tbn:ANd9GcSf7OBCTMuieiWEPbnYH5URTHTAjaEk9kTV6MFhu3LVsq8A0rPN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696744" cy="5807550"/>
          </a:xfrm>
          <a:prstGeom prst="rect">
            <a:avLst/>
          </a:prstGeom>
          <a:noFill/>
        </p:spPr>
      </p:pic>
      <p:sp>
        <p:nvSpPr>
          <p:cNvPr id="3" name="2 Marco"/>
          <p:cNvSpPr/>
          <p:nvPr/>
        </p:nvSpPr>
        <p:spPr>
          <a:xfrm>
            <a:off x="2555776" y="2492896"/>
            <a:ext cx="1872208" cy="2016224"/>
          </a:xfrm>
          <a:prstGeom prst="frame">
            <a:avLst>
              <a:gd name="adj1" fmla="val 3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60032" y="5149641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Museo de arte moderno  en San Francisco</a:t>
            </a:r>
          </a:p>
          <a:p>
            <a:r>
              <a:rPr lang="es-MX" sz="2000" b="1" dirty="0" smtClean="0"/>
              <a:t>Mario </a:t>
            </a:r>
            <a:r>
              <a:rPr lang="es-MX" sz="2000" b="1" dirty="0" err="1" smtClean="0"/>
              <a:t>Botta</a:t>
            </a:r>
            <a:r>
              <a:rPr lang="es-MX" sz="2000" b="1" dirty="0" smtClean="0"/>
              <a:t>  (1989)  1995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00100" y="273050"/>
            <a:ext cx="6615138" cy="1162050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Espacios alineados  (organización lineal)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498926" y="1435100"/>
            <a:ext cx="3929058" cy="5422900"/>
          </a:xfrm>
        </p:spPr>
        <p:txBody>
          <a:bodyPr>
            <a:normAutofit fontScale="92500" lnSpcReduction="10000"/>
          </a:bodyPr>
          <a:lstStyle/>
          <a:p>
            <a:pPr lvl="0"/>
            <a:endParaRPr lang="es-MX" b="1" dirty="0" smtClean="0">
              <a:solidFill>
                <a:schemeClr val="bg1"/>
              </a:solidFill>
            </a:endParaRPr>
          </a:p>
          <a:p>
            <a:pPr lvl="0"/>
            <a:r>
              <a:rPr lang="es-MX" b="1" dirty="0" smtClean="0">
                <a:solidFill>
                  <a:schemeClr val="bg1"/>
                </a:solidFill>
              </a:rPr>
              <a:t>Cuando </a:t>
            </a:r>
            <a:r>
              <a:rPr lang="es-MX" b="1" dirty="0">
                <a:solidFill>
                  <a:schemeClr val="bg1"/>
                </a:solidFill>
              </a:rPr>
              <a:t>los espacios a organizar son repetitivos y de funciones similares. La alineación puede ser  en uno o en ambos sentidos (horizontal, vertical). La línea puede ser recta, curva o quebrada. </a:t>
            </a:r>
          </a:p>
          <a:p>
            <a:endParaRPr lang="es-MX" dirty="0"/>
          </a:p>
        </p:txBody>
      </p:sp>
      <p:pic>
        <p:nvPicPr>
          <p:cNvPr id="6" name="Objeto 6"/>
          <p:cNvPicPr/>
          <p:nvPr/>
        </p:nvPicPr>
        <p:blipFill>
          <a:blip r:embed="rId2" cstate="print"/>
          <a:srcRect t="-403" r="-200" b="-403"/>
          <a:stretch>
            <a:fillRect/>
          </a:stretch>
        </p:blipFill>
        <p:spPr bwMode="auto">
          <a:xfrm>
            <a:off x="4875790" y="2492896"/>
            <a:ext cx="322460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t1.gstatic.com/images?q=tbn:ANd9GcQKu6vAXSRPKP8NZGXGoEbxwFlVdLbGg8PBwXYtgGvjc_ZxcFKmq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9560" y="533697"/>
            <a:ext cx="6452800" cy="505554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355976" y="4077072"/>
            <a:ext cx="33804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Museo Guggenheim de Bilbao</a:t>
            </a:r>
          </a:p>
          <a:p>
            <a:r>
              <a:rPr lang="es-MX" sz="2000" b="1" dirty="0" smtClean="0"/>
              <a:t>Frank </a:t>
            </a:r>
            <a:r>
              <a:rPr lang="es-MX" sz="2000" b="1" dirty="0" err="1" smtClean="0"/>
              <a:t>Gerhy</a:t>
            </a:r>
            <a:endParaRPr lang="es-MX" sz="2000" b="1" dirty="0" smtClean="0"/>
          </a:p>
          <a:p>
            <a:r>
              <a:rPr lang="es-MX" sz="2000" b="1" dirty="0" smtClean="0"/>
              <a:t>1997</a:t>
            </a:r>
            <a:endParaRPr lang="es-MX" sz="2000" b="1" dirty="0"/>
          </a:p>
        </p:txBody>
      </p:sp>
      <p:sp>
        <p:nvSpPr>
          <p:cNvPr id="4" name="3 Marco"/>
          <p:cNvSpPr/>
          <p:nvPr/>
        </p:nvSpPr>
        <p:spPr>
          <a:xfrm rot="565033">
            <a:off x="3285125" y="2530209"/>
            <a:ext cx="509046" cy="1805415"/>
          </a:xfrm>
          <a:prstGeom prst="frame">
            <a:avLst>
              <a:gd name="adj1" fmla="val 3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28597" y="273050"/>
            <a:ext cx="8429683" cy="116205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Espacios radiales (organización radial)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573214" y="1750516"/>
            <a:ext cx="4214810" cy="5422900"/>
          </a:xfrm>
        </p:spPr>
        <p:txBody>
          <a:bodyPr>
            <a:normAutofit/>
          </a:bodyPr>
          <a:lstStyle/>
          <a:p>
            <a:pPr lvl="0"/>
            <a:r>
              <a:rPr lang="es-MX" b="1" dirty="0" smtClean="0">
                <a:solidFill>
                  <a:schemeClr val="bg1"/>
                </a:solidFill>
              </a:rPr>
              <a:t>Es </a:t>
            </a:r>
            <a:r>
              <a:rPr lang="es-MX" b="1" dirty="0">
                <a:solidFill>
                  <a:schemeClr val="bg1"/>
                </a:solidFill>
              </a:rPr>
              <a:t>la combinación del lineal y el centralizado. De un punto salen varias ramas.  El punto central es un articulante y carece de jerarquía.</a:t>
            </a:r>
          </a:p>
          <a:p>
            <a:endParaRPr lang="es-MX" dirty="0"/>
          </a:p>
        </p:txBody>
      </p:sp>
      <p:pic>
        <p:nvPicPr>
          <p:cNvPr id="6" name="Objeto 7"/>
          <p:cNvPicPr/>
          <p:nvPr/>
        </p:nvPicPr>
        <p:blipFill>
          <a:blip r:embed="rId2" cstate="print"/>
          <a:srcRect l="-2072" t="-1871" r="-1451" b="-2287"/>
          <a:stretch>
            <a:fillRect/>
          </a:stretch>
        </p:blipFill>
        <p:spPr bwMode="auto">
          <a:xfrm>
            <a:off x="4952195" y="2219890"/>
            <a:ext cx="3364221" cy="31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t1.gstatic.com/images?q=tbn:ANd9GcRRIk47oxiMv68ZFsRAGrikl8p2B5XRAp-e6VHusAbph3ZAgNRy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1680" y="332656"/>
            <a:ext cx="6192688" cy="6220334"/>
          </a:xfrm>
          <a:prstGeom prst="rect">
            <a:avLst/>
          </a:prstGeom>
          <a:noFill/>
        </p:spPr>
      </p:pic>
      <p:sp>
        <p:nvSpPr>
          <p:cNvPr id="3" name="2 Anillo"/>
          <p:cNvSpPr/>
          <p:nvPr/>
        </p:nvSpPr>
        <p:spPr>
          <a:xfrm>
            <a:off x="3995936" y="2996952"/>
            <a:ext cx="1346448" cy="1152128"/>
          </a:xfrm>
          <a:prstGeom prst="donut">
            <a:avLst>
              <a:gd name="adj" fmla="val 3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Medio marco"/>
          <p:cNvSpPr/>
          <p:nvPr/>
        </p:nvSpPr>
        <p:spPr>
          <a:xfrm rot="15909108">
            <a:off x="4705753" y="777108"/>
            <a:ext cx="2108760" cy="2110788"/>
          </a:xfrm>
          <a:prstGeom prst="halfFrame">
            <a:avLst>
              <a:gd name="adj1" fmla="val 3917"/>
              <a:gd name="adj2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Medio marco"/>
          <p:cNvSpPr/>
          <p:nvPr/>
        </p:nvSpPr>
        <p:spPr>
          <a:xfrm>
            <a:off x="5364088" y="3429000"/>
            <a:ext cx="2088232" cy="2016224"/>
          </a:xfrm>
          <a:prstGeom prst="halfFrame">
            <a:avLst>
              <a:gd name="adj1" fmla="val 4246"/>
              <a:gd name="adj2" fmla="val 3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Medio marco"/>
          <p:cNvSpPr/>
          <p:nvPr/>
        </p:nvSpPr>
        <p:spPr>
          <a:xfrm rot="5238668">
            <a:off x="2833430" y="4081025"/>
            <a:ext cx="1748946" cy="1936309"/>
          </a:xfrm>
          <a:prstGeom prst="halfFrame">
            <a:avLst>
              <a:gd name="adj1" fmla="val 3917"/>
              <a:gd name="adj2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Medio marco"/>
          <p:cNvSpPr/>
          <p:nvPr/>
        </p:nvSpPr>
        <p:spPr>
          <a:xfrm rot="10800000">
            <a:off x="2267743" y="1268289"/>
            <a:ext cx="1825028" cy="2160710"/>
          </a:xfrm>
          <a:prstGeom prst="halfFrame">
            <a:avLst>
              <a:gd name="adj1" fmla="val 3917"/>
              <a:gd name="adj2" fmla="val 4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9" name="Picture 2" descr="http://t1.gstatic.com/images?q=tbn:ANd9GcRRIk47oxiMv68ZFsRAGrikl8p2B5XRAp-e6VHusAbph3ZAgNRy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1680" y="332656"/>
            <a:ext cx="6192688" cy="6220334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652120" y="5517232"/>
            <a:ext cx="2180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St. Mark </a:t>
            </a:r>
            <a:r>
              <a:rPr lang="es-MX" sz="2000" b="1" dirty="0" err="1" smtClean="0"/>
              <a:t>Tower</a:t>
            </a:r>
            <a:endParaRPr lang="es-MX" sz="2000" b="1" dirty="0" smtClean="0"/>
          </a:p>
          <a:p>
            <a:r>
              <a:rPr lang="es-MX" sz="2000" b="1" dirty="0" smtClean="0"/>
              <a:t>Frank Lloyd </a:t>
            </a:r>
            <a:r>
              <a:rPr lang="es-MX" sz="2000" b="1" dirty="0" err="1" smtClean="0"/>
              <a:t>Wrigth</a:t>
            </a:r>
            <a:endParaRPr lang="es-MX" sz="2000" b="1" dirty="0" smtClean="0"/>
          </a:p>
          <a:p>
            <a:r>
              <a:rPr lang="es-MX" sz="2000" b="1" dirty="0" smtClean="0"/>
              <a:t>Oklahoma 1931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273050"/>
            <a:ext cx="7686704" cy="116205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Agrupamiento simple o de racimo.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1059631" y="2357430"/>
            <a:ext cx="3008313" cy="3768733"/>
          </a:xfrm>
        </p:spPr>
        <p:txBody>
          <a:bodyPr/>
          <a:lstStyle/>
          <a:p>
            <a:pPr lvl="0"/>
            <a:r>
              <a:rPr lang="es-MX" b="1" dirty="0" smtClean="0">
                <a:solidFill>
                  <a:schemeClr val="bg1"/>
                </a:solidFill>
              </a:rPr>
              <a:t>No </a:t>
            </a:r>
            <a:r>
              <a:rPr lang="es-MX" b="1" dirty="0">
                <a:solidFill>
                  <a:schemeClr val="bg1"/>
                </a:solidFill>
              </a:rPr>
              <a:t>existe una jerarquía o secuencia de funciones.</a:t>
            </a:r>
          </a:p>
          <a:p>
            <a:endParaRPr lang="es-MX" dirty="0"/>
          </a:p>
        </p:txBody>
      </p:sp>
      <p:pic>
        <p:nvPicPr>
          <p:cNvPr id="6" name="Objeto 8"/>
          <p:cNvPicPr/>
          <p:nvPr/>
        </p:nvPicPr>
        <p:blipFill>
          <a:blip r:embed="rId2" cstate="print"/>
          <a:srcRect t="-403" r="-200" b="-403"/>
          <a:stretch>
            <a:fillRect/>
          </a:stretch>
        </p:blipFill>
        <p:spPr bwMode="auto">
          <a:xfrm>
            <a:off x="4355976" y="2060848"/>
            <a:ext cx="38164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t2.gstatic.com/images?q=tbn:ANd9GcTEqvnlWuSZtoDDcgFVxaEvsf7QOfAzhGnmq9DXvML5bdHBD5q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93142"/>
            <a:ext cx="6192688" cy="551617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851920" y="5445224"/>
            <a:ext cx="3888432" cy="648072"/>
          </a:xfrm>
          <a:prstGeom prst="rect">
            <a:avLst/>
          </a:prstGeom>
          <a:solidFill>
            <a:srgbClr val="E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 smtClean="0"/>
              <a:t>Monasterio Santa María de huerta</a:t>
            </a:r>
          </a:p>
          <a:p>
            <a:r>
              <a:rPr lang="es-MX" sz="2000" b="1" dirty="0" smtClean="0"/>
              <a:t>España siglo XVI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85825" y="273050"/>
            <a:ext cx="8258175" cy="116205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Espacios agrupados en una red o trama.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755576" y="1474241"/>
            <a:ext cx="3008313" cy="4691063"/>
          </a:xfrm>
        </p:spPr>
        <p:txBody>
          <a:bodyPr>
            <a:normAutofit lnSpcReduction="10000"/>
          </a:bodyPr>
          <a:lstStyle/>
          <a:p>
            <a:pPr lvl="0"/>
            <a:r>
              <a:rPr lang="es-MX" b="1" dirty="0">
                <a:solidFill>
                  <a:schemeClr val="bg1"/>
                </a:solidFill>
              </a:rPr>
              <a:t>Espacios agrupados en una red o trama.  La red es diseñada para agrupar las entidades y estas entidades son modulares.</a:t>
            </a:r>
          </a:p>
          <a:p>
            <a:endParaRPr lang="es-MX" dirty="0"/>
          </a:p>
        </p:txBody>
      </p:sp>
      <p:pic>
        <p:nvPicPr>
          <p:cNvPr id="6" name="Objeto 9"/>
          <p:cNvPicPr/>
          <p:nvPr/>
        </p:nvPicPr>
        <p:blipFill>
          <a:blip r:embed="rId2" cstate="print"/>
          <a:srcRect t="-403" r="-200" b="-403"/>
          <a:stretch>
            <a:fillRect/>
          </a:stretch>
        </p:blipFill>
        <p:spPr bwMode="auto">
          <a:xfrm>
            <a:off x="4443742" y="2060848"/>
            <a:ext cx="3584642" cy="34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t3.gstatic.com/images?q=tbn:ANd9GcSgdRTHD29h8uS51deziG12W5rzOzKskz9MXujp0hM147JFcCT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836712"/>
            <a:ext cx="7220895" cy="4851539"/>
          </a:xfrm>
          <a:prstGeom prst="rect">
            <a:avLst/>
          </a:prstGeom>
          <a:noFill/>
        </p:spPr>
      </p:pic>
      <p:sp>
        <p:nvSpPr>
          <p:cNvPr id="4" name="3 Marco"/>
          <p:cNvSpPr/>
          <p:nvPr/>
        </p:nvSpPr>
        <p:spPr>
          <a:xfrm>
            <a:off x="3059832" y="2348880"/>
            <a:ext cx="4464496" cy="1728192"/>
          </a:xfrm>
          <a:prstGeom prst="frame">
            <a:avLst>
              <a:gd name="adj1" fmla="val 1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5400000">
            <a:off x="2951820" y="3176972"/>
            <a:ext cx="16561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5400000">
            <a:off x="3743908" y="3176972"/>
            <a:ext cx="16561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5400000">
            <a:off x="4463988" y="3176972"/>
            <a:ext cx="1800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220072" y="3212976"/>
            <a:ext cx="17281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904148" y="3176972"/>
            <a:ext cx="1800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endCxn id="4" idx="1"/>
          </p:cNvCxnSpPr>
          <p:nvPr/>
        </p:nvCxnSpPr>
        <p:spPr>
          <a:xfrm rot="10800000">
            <a:off x="3059832" y="3212976"/>
            <a:ext cx="453650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2" descr="http://t3.gstatic.com/images?q=tbn:ANd9GcSgdRTHD29h8uS51deziG12W5rzOzKskz9MXujp0hM147JFcCT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836712"/>
            <a:ext cx="7220895" cy="485153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4869160"/>
            <a:ext cx="2761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Casa </a:t>
            </a:r>
            <a:r>
              <a:rPr lang="es-MX" sz="2000" b="1" dirty="0" err="1" smtClean="0"/>
              <a:t>Tugendaht</a:t>
            </a:r>
            <a:endParaRPr lang="es-MX" sz="2000" b="1" dirty="0" smtClean="0"/>
          </a:p>
          <a:p>
            <a:r>
              <a:rPr lang="es-MX" sz="2000" b="1" dirty="0" smtClean="0"/>
              <a:t>Mies Van der </a:t>
            </a:r>
            <a:r>
              <a:rPr lang="es-MX" sz="2000" b="1" dirty="0" err="1" smtClean="0"/>
              <a:t>Rohe</a:t>
            </a:r>
            <a:r>
              <a:rPr lang="es-MX" sz="2000" b="1" dirty="0" smtClean="0"/>
              <a:t> 1920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989856"/>
            <a:ext cx="8661648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b="1" dirty="0" smtClean="0">
                <a:solidFill>
                  <a:schemeClr val="bg1"/>
                </a:solidFill>
              </a:rPr>
              <a:t>1.- Espacios fisionómicos o de estar         (servidos). </a:t>
            </a:r>
            <a:r>
              <a:rPr lang="es-MX" sz="4800" dirty="0" smtClean="0">
                <a:solidFill>
                  <a:schemeClr val="bg1"/>
                </a:solidFill>
              </a:rPr>
              <a:t/>
            </a:r>
            <a:br>
              <a:rPr lang="es-MX" sz="4800" dirty="0" smtClean="0">
                <a:solidFill>
                  <a:schemeClr val="bg1"/>
                </a:solidFill>
              </a:rPr>
            </a:br>
            <a:r>
              <a:rPr lang="es-MX" sz="4800" dirty="0" smtClean="0">
                <a:solidFill>
                  <a:schemeClr val="bg1"/>
                </a:solidFill>
              </a:rPr>
              <a:t/>
            </a:r>
            <a:br>
              <a:rPr lang="es-MX" sz="4800" dirty="0" smtClean="0">
                <a:solidFill>
                  <a:schemeClr val="bg1"/>
                </a:solidFill>
              </a:rPr>
            </a:br>
            <a:endParaRPr lang="es-MX" sz="4800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3826768" cy="4525963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Donde se realiza una actividad determinada. </a:t>
            </a:r>
            <a:endParaRPr lang="es-MX" b="1" dirty="0" smtClean="0">
              <a:solidFill>
                <a:schemeClr val="bg1"/>
              </a:solidFill>
            </a:endParaRPr>
          </a:p>
          <a:p>
            <a:r>
              <a:rPr lang="es-MX" b="1" dirty="0" smtClean="0">
                <a:solidFill>
                  <a:schemeClr val="bg1"/>
                </a:solidFill>
              </a:rPr>
              <a:t>Siempre </a:t>
            </a:r>
            <a:r>
              <a:rPr lang="es-MX" b="1" dirty="0" smtClean="0">
                <a:solidFill>
                  <a:schemeClr val="bg1"/>
                </a:solidFill>
              </a:rPr>
              <a:t>contienen maquinaria, muebles o equipo.</a:t>
            </a:r>
            <a:br>
              <a:rPr lang="es-MX" b="1" dirty="0" smtClean="0">
                <a:solidFill>
                  <a:schemeClr val="bg1"/>
                </a:solidFill>
              </a:rPr>
            </a:br>
            <a:endParaRPr lang="es-MX" b="1" dirty="0"/>
          </a:p>
        </p:txBody>
      </p:sp>
      <p:pic>
        <p:nvPicPr>
          <p:cNvPr id="6" name="Picture 3" descr="C:\Users\S@khi\Pictures\fl1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746" t="7538" r="13656" b="19074"/>
          <a:stretch>
            <a:fillRect/>
          </a:stretch>
        </p:blipFill>
        <p:spPr bwMode="auto">
          <a:xfrm>
            <a:off x="4283968" y="1556792"/>
            <a:ext cx="424847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arteyarquitectura.files.wordpress.com/2011/03/bande_planta1.jpg?w=414&amp;h=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824536" cy="6024843"/>
          </a:xfrm>
          <a:prstGeom prst="rect">
            <a:avLst/>
          </a:prstGeom>
          <a:noFill/>
        </p:spPr>
      </p:pic>
      <p:sp>
        <p:nvSpPr>
          <p:cNvPr id="4" name="3 Marco"/>
          <p:cNvSpPr/>
          <p:nvPr/>
        </p:nvSpPr>
        <p:spPr>
          <a:xfrm>
            <a:off x="3203848" y="1268760"/>
            <a:ext cx="3168352" cy="1080120"/>
          </a:xfrm>
          <a:prstGeom prst="frame">
            <a:avLst>
              <a:gd name="adj1" fmla="val 3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3203848" y="2276872"/>
            <a:ext cx="3168352" cy="1008112"/>
          </a:xfrm>
          <a:prstGeom prst="frame">
            <a:avLst>
              <a:gd name="adj1" fmla="val 3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Marco"/>
          <p:cNvSpPr/>
          <p:nvPr/>
        </p:nvSpPr>
        <p:spPr>
          <a:xfrm>
            <a:off x="3203848" y="3284984"/>
            <a:ext cx="3168352" cy="936104"/>
          </a:xfrm>
          <a:prstGeom prst="frame">
            <a:avLst>
              <a:gd name="adj1" fmla="val 3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Marco"/>
          <p:cNvSpPr/>
          <p:nvPr/>
        </p:nvSpPr>
        <p:spPr>
          <a:xfrm>
            <a:off x="3203848" y="4221088"/>
            <a:ext cx="3168352" cy="1008112"/>
          </a:xfrm>
          <a:prstGeom prst="frame">
            <a:avLst>
              <a:gd name="adj1" fmla="val 3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 rot="5400000">
            <a:off x="2375756" y="2240868"/>
            <a:ext cx="4824536" cy="1152128"/>
          </a:xfrm>
          <a:prstGeom prst="frame">
            <a:avLst>
              <a:gd name="adj1" fmla="val 3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9" name="Picture 2" descr="http://arteyarquitectura.files.wordpress.com/2011/03/bande_planta1.jpg?w=414&amp;h=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824536" cy="602484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411760" y="5301208"/>
            <a:ext cx="4608512" cy="10081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Santa Comba de </a:t>
            </a:r>
            <a:r>
              <a:rPr lang="es-MX" sz="2000" b="1" dirty="0" err="1" smtClean="0"/>
              <a:t>Bonde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España Siglo  VII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800" b="1" dirty="0" smtClean="0">
                <a:solidFill>
                  <a:schemeClr val="bg1"/>
                </a:solidFill>
              </a:rPr>
              <a:t/>
            </a:r>
            <a:br>
              <a:rPr lang="es-MX" sz="4800" b="1" dirty="0" smtClean="0">
                <a:solidFill>
                  <a:schemeClr val="bg1"/>
                </a:solidFill>
              </a:rPr>
            </a:br>
            <a:r>
              <a:rPr lang="es-MX" sz="4800" b="1" dirty="0" smtClean="0">
                <a:solidFill>
                  <a:schemeClr val="bg1"/>
                </a:solidFill>
              </a:rPr>
              <a:t/>
            </a:r>
            <a:br>
              <a:rPr lang="es-MX" sz="4800" b="1" dirty="0" smtClean="0">
                <a:solidFill>
                  <a:schemeClr val="bg1"/>
                </a:solidFill>
              </a:rPr>
            </a:br>
            <a:r>
              <a:rPr lang="es-MX" sz="4800" b="1" dirty="0" smtClean="0">
                <a:solidFill>
                  <a:schemeClr val="bg1"/>
                </a:solidFill>
              </a:rPr>
              <a:t/>
            </a:r>
            <a:br>
              <a:rPr lang="es-MX" sz="4800" b="1" dirty="0" smtClean="0">
                <a:solidFill>
                  <a:schemeClr val="bg1"/>
                </a:solidFill>
              </a:rPr>
            </a:br>
            <a:r>
              <a:rPr lang="es-MX" sz="4800" b="1" dirty="0" smtClean="0">
                <a:solidFill>
                  <a:schemeClr val="bg1"/>
                </a:solidFill>
              </a:rPr>
              <a:t/>
            </a:r>
            <a:br>
              <a:rPr lang="es-MX" sz="4800" b="1" dirty="0" smtClean="0">
                <a:solidFill>
                  <a:schemeClr val="bg1"/>
                </a:solidFill>
              </a:rPr>
            </a:br>
            <a:r>
              <a:rPr lang="es-MX" sz="4800" b="1" dirty="0" smtClean="0">
                <a:solidFill>
                  <a:schemeClr val="bg1"/>
                </a:solidFill>
              </a:rPr>
              <a:t/>
            </a:r>
            <a:br>
              <a:rPr lang="es-MX" sz="4800" b="1" dirty="0" smtClean="0">
                <a:solidFill>
                  <a:schemeClr val="bg1"/>
                </a:solidFill>
              </a:rPr>
            </a:br>
            <a:r>
              <a:rPr lang="es-MX" sz="4800" b="1" dirty="0" smtClean="0">
                <a:solidFill>
                  <a:schemeClr val="bg1"/>
                </a:solidFill>
              </a:rPr>
              <a:t>ELEMENTOS DELIMITANTES O EDIFICADOS: </a:t>
            </a:r>
            <a:br>
              <a:rPr lang="es-MX" sz="4800" b="1" dirty="0" smtClean="0">
                <a:solidFill>
                  <a:schemeClr val="bg1"/>
                </a:solidFill>
              </a:rPr>
            </a:br>
            <a:r>
              <a:rPr lang="es-MX" b="1" dirty="0" smtClean="0">
                <a:solidFill>
                  <a:schemeClr val="bg1"/>
                </a:solidFill>
              </a:rPr>
              <a:t/>
            </a:r>
            <a:br>
              <a:rPr lang="es-MX" b="1" dirty="0" smtClean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83568" y="315150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4400" dirty="0" smtClean="0">
                <a:solidFill>
                  <a:schemeClr val="bg1"/>
                </a:solidFill>
              </a:rPr>
              <a:t>   Son </a:t>
            </a:r>
            <a:r>
              <a:rPr lang="es-MX" sz="4400" dirty="0" smtClean="0">
                <a:solidFill>
                  <a:schemeClr val="bg1"/>
                </a:solidFill>
              </a:rPr>
              <a:t>todos los elementos construidos y que van a dar forma, delimitar y sostener a los espacios habitables. </a:t>
            </a:r>
            <a:endParaRPr lang="es-MX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Estos </a:t>
            </a:r>
            <a:r>
              <a:rPr lang="es-MX" b="1" dirty="0">
                <a:solidFill>
                  <a:schemeClr val="bg1"/>
                </a:solidFill>
              </a:rPr>
              <a:t>se dividen en Apoyos o delimitantes verticales y cubiertas o delimitantes horizontales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19512"/>
            <a:ext cx="8136904" cy="4857760"/>
          </a:xfrm>
        </p:spPr>
        <p:txBody>
          <a:bodyPr>
            <a:normAutofit fontScale="90000"/>
          </a:bodyPr>
          <a:lstStyle/>
          <a:p>
            <a:r>
              <a:rPr lang="es-MX" sz="5300" b="1" dirty="0" smtClean="0">
                <a:solidFill>
                  <a:schemeClr val="bg1"/>
                </a:solidFill>
              </a:rPr>
              <a:t>APOYOS O DELIMITANTES VERTICALES.</a:t>
            </a:r>
            <a:r>
              <a:rPr lang="es-MX" sz="5300" b="1" dirty="0" smtClean="0">
                <a:solidFill>
                  <a:schemeClr val="bg1"/>
                </a:solidFill>
              </a:rPr>
              <a:t/>
            </a:r>
            <a:br>
              <a:rPr lang="es-MX" sz="5300" b="1" dirty="0" smtClean="0">
                <a:solidFill>
                  <a:schemeClr val="bg1"/>
                </a:solidFill>
              </a:rPr>
            </a:br>
            <a:r>
              <a:rPr lang="es-MX" sz="5300" b="1" dirty="0" smtClean="0">
                <a:solidFill>
                  <a:schemeClr val="bg1"/>
                </a:solidFill>
              </a:rPr>
              <a:t> </a:t>
            </a:r>
            <a:br>
              <a:rPr lang="es-MX" sz="5300" b="1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Sostienen </a:t>
            </a:r>
            <a:r>
              <a:rPr lang="es-MX" dirty="0">
                <a:solidFill>
                  <a:schemeClr val="bg1"/>
                </a:solidFill>
              </a:rPr>
              <a:t>el edificio además de determinar el espacio habitable.   Son barreras que se utilizan para establecer visualmente los límites del edificio y estos pueden ser muros o columnas</a:t>
            </a:r>
            <a:r>
              <a:rPr lang="es-MX" b="1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356030"/>
            <a:ext cx="7571184" cy="2297106"/>
          </a:xfrm>
        </p:spPr>
        <p:txBody>
          <a:bodyPr>
            <a:normAutofit/>
          </a:bodyPr>
          <a:lstStyle/>
          <a:p>
            <a:r>
              <a:rPr lang="es-MX" sz="4900" dirty="0" smtClean="0">
                <a:solidFill>
                  <a:schemeClr val="bg1"/>
                </a:solidFill>
              </a:rPr>
              <a:t>pueden </a:t>
            </a:r>
            <a:r>
              <a:rPr lang="es-MX" sz="4900" dirty="0">
                <a:solidFill>
                  <a:schemeClr val="bg1"/>
                </a:solidFill>
              </a:rPr>
              <a:t>clasificarse 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499766"/>
          </a:xfrm>
        </p:spPr>
        <p:txBody>
          <a:bodyPr>
            <a:noAutofit/>
          </a:bodyPr>
          <a:lstStyle/>
          <a:p>
            <a:pPr lvl="0" algn="ctr"/>
            <a:r>
              <a:rPr lang="es-MX" sz="3600" dirty="0" smtClean="0">
                <a:solidFill>
                  <a:schemeClr val="bg1"/>
                </a:solidFill>
              </a:rPr>
              <a:t>ELEMENTOS LINEALES VERTICALES</a:t>
            </a:r>
            <a:br>
              <a:rPr lang="es-MX" sz="3600" dirty="0" smtClean="0">
                <a:solidFill>
                  <a:schemeClr val="bg1"/>
                </a:solidFill>
              </a:rPr>
            </a:br>
            <a:endParaRPr lang="es-MX" sz="36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817240" y="1124745"/>
            <a:ext cx="4114800" cy="3384376"/>
          </a:xfrm>
        </p:spPr>
        <p:txBody>
          <a:bodyPr>
            <a:noAutofit/>
          </a:bodyPr>
          <a:lstStyle/>
          <a:p>
            <a:pPr lvl="0"/>
            <a:endParaRPr lang="es-MX" sz="3200" b="1" dirty="0" smtClean="0">
              <a:solidFill>
                <a:schemeClr val="bg1"/>
              </a:solidFill>
            </a:endParaRPr>
          </a:p>
          <a:p>
            <a:pPr lvl="0"/>
            <a:r>
              <a:rPr lang="es-MX" sz="3200" dirty="0" smtClean="0">
                <a:solidFill>
                  <a:schemeClr val="bg1"/>
                </a:solidFill>
              </a:rPr>
              <a:t>Pueden </a:t>
            </a:r>
            <a:r>
              <a:rPr lang="es-MX" sz="3200" dirty="0">
                <a:solidFill>
                  <a:schemeClr val="bg1"/>
                </a:solidFill>
              </a:rPr>
              <a:t>definir las aristas verticales de un volumen especial.</a:t>
            </a:r>
          </a:p>
          <a:p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8" name="Objeto 11"/>
          <p:cNvPicPr/>
          <p:nvPr/>
        </p:nvPicPr>
        <p:blipFill>
          <a:blip r:embed="rId2" cstate="print"/>
          <a:srcRect t="-409" r="-262" b="-545"/>
          <a:stretch>
            <a:fillRect/>
          </a:stretch>
        </p:blipFill>
        <p:spPr bwMode="auto">
          <a:xfrm>
            <a:off x="5579369" y="1340768"/>
            <a:ext cx="2449015" cy="216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t3.gstatic.com/images?q=tbn:ANd9GcQ4POQ5-C4PqXtfLJM7CR8HlknR_-eGeZ6W6k0Rhgc5x-87fD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07176"/>
            <a:ext cx="4299942" cy="296218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11560" y="598121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Las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Cariatides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PLANO VERTICAL</a:t>
            </a:r>
            <a:endParaRPr lang="es-MX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73224" y="1556793"/>
            <a:ext cx="4114800" cy="2880320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rticulará 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 espacio que se haya ante sí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).</a:t>
            </a:r>
            <a:endParaRPr lang="es-MX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7" name="Objeto 13"/>
          <p:cNvPicPr/>
          <p:nvPr/>
        </p:nvPicPr>
        <p:blipFill>
          <a:blip r:embed="rId2" cstate="print"/>
          <a:srcRect l="-22092" b="-334"/>
          <a:stretch>
            <a:fillRect/>
          </a:stretch>
        </p:blipFill>
        <p:spPr bwMode="auto">
          <a:xfrm>
            <a:off x="4997142" y="1412776"/>
            <a:ext cx="281521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2.gstatic.com/images?q=tbn:ANd9GcR6x9NesDFWqmD1R0FcB0sbKagWVLP_4CAgxzfgwgKZTmdtXiZm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3798188"/>
            <a:ext cx="3384376" cy="287117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807900" y="5733256"/>
            <a:ext cx="4268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Casa </a:t>
            </a:r>
            <a:r>
              <a:rPr lang="es-MX" sz="2000" b="1" dirty="0" err="1" smtClean="0"/>
              <a:t>Tungendaht</a:t>
            </a:r>
            <a:endParaRPr lang="es-MX" sz="2000" b="1" dirty="0" smtClean="0"/>
          </a:p>
          <a:p>
            <a:r>
              <a:rPr lang="es-MX" sz="2000" b="1" dirty="0" smtClean="0"/>
              <a:t> </a:t>
            </a:r>
            <a:r>
              <a:rPr lang="es-MX" sz="2000" b="1" dirty="0" smtClean="0"/>
              <a:t>                     Notre Dame de </a:t>
            </a:r>
            <a:r>
              <a:rPr lang="es-MX" sz="2000" b="1" dirty="0" err="1" smtClean="0"/>
              <a:t>Ronchamp</a:t>
            </a:r>
            <a:endParaRPr lang="es-MX" sz="2000" b="1" dirty="0"/>
          </a:p>
        </p:txBody>
      </p:sp>
      <p:pic>
        <p:nvPicPr>
          <p:cNvPr id="10244" name="Picture 4" descr="http://www.avizora.com/publicaciones/biografias/textos/textos_v/images/0009_van_der_rohe_casa_tugendhat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56992"/>
            <a:ext cx="3591694" cy="2422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s-MX" sz="3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CONFIGURACIÓN EN  “L”,</a:t>
            </a:r>
            <a:br>
              <a:rPr lang="es-MX" sz="3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s-MX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4690864" cy="3744416"/>
          </a:xfrm>
        </p:spPr>
        <p:txBody>
          <a:bodyPr/>
          <a:lstStyle/>
          <a:p>
            <a:pPr>
              <a:buNone/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Crea </a:t>
            </a:r>
            <a:r>
              <a:rPr lang="es-MX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 campo o área espacial que, partiendo del vértice, se desarrolla hacia afuera a lo largo de una diagonal.</a:t>
            </a:r>
            <a:endParaRPr lang="es-MX" dirty="0"/>
          </a:p>
        </p:txBody>
      </p:sp>
      <p:pic>
        <p:nvPicPr>
          <p:cNvPr id="7" name="Objeto 14"/>
          <p:cNvPicPr/>
          <p:nvPr/>
        </p:nvPicPr>
        <p:blipFill>
          <a:blip r:embed="rId2" cstate="print"/>
          <a:srcRect l="-14815" b="-443"/>
          <a:stretch>
            <a:fillRect/>
          </a:stretch>
        </p:blipFill>
        <p:spPr bwMode="auto">
          <a:xfrm>
            <a:off x="5248286" y="1808153"/>
            <a:ext cx="2348050" cy="176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asa en la Cascada / Frank Lloyd Wright plan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</a:blip>
          <a:srcRect/>
          <a:stretch>
            <a:fillRect/>
          </a:stretch>
        </p:blipFill>
        <p:spPr bwMode="auto">
          <a:xfrm>
            <a:off x="4468847" y="4221088"/>
            <a:ext cx="4351470" cy="237626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115616" y="5517232"/>
            <a:ext cx="256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Casa de la Cascada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sz="3600" b="1" dirty="0" smtClean="0">
                <a:solidFill>
                  <a:schemeClr val="bg1"/>
                </a:solidFill>
              </a:rPr>
              <a:t>PLANOS PARALELOS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39552" y="1412777"/>
            <a:ext cx="4896544" cy="7416824"/>
          </a:xfrm>
        </p:spPr>
        <p:txBody>
          <a:bodyPr/>
          <a:lstStyle/>
          <a:p>
            <a:pPr>
              <a:buNone/>
            </a:pPr>
            <a:r>
              <a:rPr lang="es-MX" dirty="0" smtClean="0">
                <a:solidFill>
                  <a:schemeClr val="bg1"/>
                </a:solidFill>
              </a:rPr>
              <a:t>    Definen </a:t>
            </a:r>
            <a:r>
              <a:rPr lang="es-MX" dirty="0" smtClean="0">
                <a:solidFill>
                  <a:schemeClr val="bg1"/>
                </a:solidFill>
              </a:rPr>
              <a:t>entre sí un volumen espacial que se orienta axialmente hacia los extremos abiertos  </a:t>
            </a:r>
            <a:r>
              <a:rPr lang="es-MX" dirty="0" smtClean="0">
                <a:solidFill>
                  <a:schemeClr val="bg1"/>
                </a:solidFill>
              </a:rPr>
              <a:t>(H).</a:t>
            </a:r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endParaRPr lang="es-MX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t1.gstatic.com/images?q=tbn:ANd9GcSMwZ405ixx4_78eHUeZ9id8t6XsGzl7aO6S7XAH8guu7xANRPq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2"/>
            <a:ext cx="3248544" cy="242391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95936" y="5961474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              Centro de Ciencia </a:t>
            </a:r>
            <a:r>
              <a:rPr lang="es-MX" sz="2000" b="1" dirty="0" err="1" smtClean="0"/>
              <a:t>Phaeno</a:t>
            </a:r>
            <a:endParaRPr lang="es-MX" sz="2000" b="1" dirty="0" smtClean="0"/>
          </a:p>
          <a:p>
            <a:r>
              <a:rPr lang="es-MX" sz="2000" b="1" dirty="0" smtClean="0"/>
              <a:t>Casa de baile</a:t>
            </a:r>
            <a:endParaRPr lang="es-MX" sz="2000" b="1" dirty="0"/>
          </a:p>
        </p:txBody>
      </p:sp>
      <p:pic>
        <p:nvPicPr>
          <p:cNvPr id="8196" name="Picture 4" descr="http://t0.gstatic.com/images?q=tbn:ANd9GcSEzqTozVhQr07oSV3P2ssKwVvc60bxghVm1ZyQRluakMwKu7Rc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8090"/>
          <a:stretch>
            <a:fillRect/>
          </a:stretch>
        </p:blipFill>
        <p:spPr bwMode="auto">
          <a:xfrm>
            <a:off x="5220072" y="3272567"/>
            <a:ext cx="2772321" cy="2676713"/>
          </a:xfrm>
          <a:prstGeom prst="rect">
            <a:avLst/>
          </a:prstGeom>
          <a:noFill/>
        </p:spPr>
      </p:pic>
      <p:pic>
        <p:nvPicPr>
          <p:cNvPr id="10" name="Objeto 15"/>
          <p:cNvPicPr/>
          <p:nvPr/>
        </p:nvPicPr>
        <p:blipFill>
          <a:blip r:embed="rId4" cstate="print"/>
          <a:srcRect l="-15326" t="-409" b="-545"/>
          <a:stretch>
            <a:fillRect/>
          </a:stretch>
        </p:blipFill>
        <p:spPr bwMode="auto">
          <a:xfrm>
            <a:off x="6012160" y="908720"/>
            <a:ext cx="25182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DISPOSICIÓN EN FORMA DE  “U”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700809"/>
            <a:ext cx="3970784" cy="3240360"/>
          </a:xfrm>
        </p:spPr>
        <p:txBody>
          <a:bodyPr/>
          <a:lstStyle/>
          <a:p>
            <a:pPr>
              <a:buNone/>
            </a:pPr>
            <a:r>
              <a:rPr lang="es-MX" b="1" dirty="0" smtClean="0">
                <a:solidFill>
                  <a:schemeClr val="bg1"/>
                </a:solidFill>
              </a:rPr>
              <a:t>   Define </a:t>
            </a:r>
            <a:r>
              <a:rPr lang="es-MX" b="1" dirty="0" smtClean="0">
                <a:solidFill>
                  <a:schemeClr val="bg1"/>
                </a:solidFill>
              </a:rPr>
              <a:t>un volumen espacial orientado hacia el extremo abierto de la misma</a:t>
            </a:r>
            <a:endParaRPr lang="es-MX" dirty="0"/>
          </a:p>
        </p:txBody>
      </p:sp>
      <p:pic>
        <p:nvPicPr>
          <p:cNvPr id="6" name="Objeto 16"/>
          <p:cNvPicPr/>
          <p:nvPr/>
        </p:nvPicPr>
        <p:blipFill>
          <a:blip r:embed="rId2" cstate="print"/>
          <a:srcRect l="-19669" b="-430"/>
          <a:stretch>
            <a:fillRect/>
          </a:stretch>
        </p:blipFill>
        <p:spPr bwMode="auto">
          <a:xfrm>
            <a:off x="5370370" y="1340768"/>
            <a:ext cx="2441990" cy="246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img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1081" r="3294" b="8870"/>
          <a:stretch>
            <a:fillRect/>
          </a:stretch>
        </p:blipFill>
        <p:spPr bwMode="auto">
          <a:xfrm>
            <a:off x="3707904" y="3829929"/>
            <a:ext cx="4817087" cy="2983447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899592" y="4797152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Casa </a:t>
            </a:r>
            <a:r>
              <a:rPr lang="es-MX" sz="2000" b="1" dirty="0" err="1" smtClean="0"/>
              <a:t>Sagaponac</a:t>
            </a:r>
            <a:r>
              <a:rPr lang="es-MX" sz="2000" b="1" dirty="0" smtClean="0"/>
              <a:t> </a:t>
            </a:r>
          </a:p>
          <a:p>
            <a:r>
              <a:rPr lang="es-MX" sz="2000" b="1" dirty="0" smtClean="0"/>
              <a:t>Richard Mayer</a:t>
            </a:r>
          </a:p>
          <a:p>
            <a:r>
              <a:rPr lang="es-MX" sz="2000" b="1" dirty="0" err="1" smtClean="0"/>
              <a:t>Tsao</a:t>
            </a:r>
            <a:r>
              <a:rPr lang="es-MX" sz="2000" b="1" dirty="0" smtClean="0"/>
              <a:t> &amp; </a:t>
            </a:r>
            <a:r>
              <a:rPr lang="es-MX" sz="2000" b="1" dirty="0" err="1" smtClean="0"/>
              <a:t>McKown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sz="5400" b="1" dirty="0" smtClean="0">
                <a:solidFill>
                  <a:schemeClr val="bg1"/>
                </a:solidFill>
              </a:rPr>
              <a:t>2</a:t>
            </a:r>
            <a:r>
              <a:rPr lang="es-MX" sz="5400" b="1" dirty="0" smtClean="0">
                <a:solidFill>
                  <a:schemeClr val="bg1"/>
                </a:solidFill>
              </a:rPr>
              <a:t>.- Espacios </a:t>
            </a:r>
            <a:r>
              <a:rPr lang="es-MX" sz="5400" b="1" dirty="0">
                <a:solidFill>
                  <a:schemeClr val="bg1"/>
                </a:solidFill>
              </a:rPr>
              <a:t>distributivos o  de circular (servidores). </a:t>
            </a:r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2287413"/>
            <a:ext cx="4258816" cy="4525963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Los que nos llevan a los espacios de estar relacionándolos o ligándolos</a:t>
            </a:r>
            <a:r>
              <a:rPr lang="es-MX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b="1" dirty="0" smtClean="0">
                <a:solidFill>
                  <a:schemeClr val="bg1"/>
                </a:solidFill>
              </a:rPr>
              <a:t>No contienen maquinaria, muebles o equipo.</a:t>
            </a:r>
            <a:br>
              <a:rPr lang="es-MX" b="1" dirty="0" smtClean="0">
                <a:solidFill>
                  <a:schemeClr val="bg1"/>
                </a:solidFill>
              </a:rPr>
            </a:br>
            <a:endParaRPr lang="es-MX" dirty="0"/>
          </a:p>
        </p:txBody>
      </p:sp>
      <p:pic>
        <p:nvPicPr>
          <p:cNvPr id="5" name="Picture 2" descr="C:\Users\S@khi\Pictures\f2l1.jpg"/>
          <p:cNvPicPr>
            <a:picLocks noChangeAspect="1" noChangeArrowheads="1"/>
          </p:cNvPicPr>
          <p:nvPr/>
        </p:nvPicPr>
        <p:blipFill>
          <a:blip r:embed="rId2" cstate="print"/>
          <a:srcRect l="10046" b="20640"/>
          <a:stretch>
            <a:fillRect/>
          </a:stretch>
        </p:blipFill>
        <p:spPr bwMode="auto">
          <a:xfrm>
            <a:off x="4529062" y="2315483"/>
            <a:ext cx="4219402" cy="4137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CUATRO PLANOS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>
              <a:buNone/>
            </a:pPr>
            <a:r>
              <a:rPr lang="es-MX" b="1" dirty="0" smtClean="0">
                <a:solidFill>
                  <a:schemeClr val="bg1"/>
                </a:solidFill>
              </a:rPr>
              <a:t>   Encierran </a:t>
            </a:r>
            <a:r>
              <a:rPr lang="es-MX" b="1" dirty="0" smtClean="0">
                <a:solidFill>
                  <a:schemeClr val="bg1"/>
                </a:solidFill>
              </a:rPr>
              <a:t>un espacio introvertido y articulan el campo espacial que los rodea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903830" y="6165304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Casa Philip Johnson</a:t>
            </a:r>
            <a:endParaRPr lang="es-MX" sz="2000" b="1" dirty="0"/>
          </a:p>
        </p:txBody>
      </p:sp>
      <p:pic>
        <p:nvPicPr>
          <p:cNvPr id="8" name="Objeto 17"/>
          <p:cNvPicPr/>
          <p:nvPr/>
        </p:nvPicPr>
        <p:blipFill>
          <a:blip r:embed="rId2" cstate="print"/>
          <a:srcRect l="-6563" t="-246" b="-246"/>
          <a:stretch>
            <a:fillRect/>
          </a:stretch>
        </p:blipFill>
        <p:spPr bwMode="auto">
          <a:xfrm>
            <a:off x="5329699" y="1484784"/>
            <a:ext cx="291470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bufetetecnico.es/arquitectura/proyectos5/imagenes/casa-cristal-philip-johnson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4657489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723918"/>
            <a:ext cx="7931224" cy="4297370"/>
          </a:xfrm>
        </p:spPr>
        <p:txBody>
          <a:bodyPr>
            <a:normAutofit fontScale="90000"/>
          </a:bodyPr>
          <a:lstStyle/>
          <a:p>
            <a:pPr lvl="0"/>
            <a:r>
              <a:rPr lang="es-MX" sz="4900" b="1" dirty="0" smtClean="0">
                <a:solidFill>
                  <a:schemeClr val="bg1"/>
                </a:solidFill>
              </a:rPr>
              <a:t>CUBIERTAS O DELIMITANTES HORIZONTALES.</a:t>
            </a:r>
            <a:r>
              <a:rPr lang="es-MX" sz="4900" dirty="0" smtClean="0">
                <a:solidFill>
                  <a:schemeClr val="bg1"/>
                </a:solidFill>
              </a:rPr>
              <a:t>  </a:t>
            </a:r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Son </a:t>
            </a:r>
            <a:r>
              <a:rPr lang="es-MX" dirty="0">
                <a:solidFill>
                  <a:schemeClr val="bg1"/>
                </a:solidFill>
              </a:rPr>
              <a:t>los que delimitan el espacio </a:t>
            </a:r>
            <a:r>
              <a:rPr lang="es-MX" dirty="0" smtClean="0">
                <a:solidFill>
                  <a:schemeClr val="bg1"/>
                </a:solidFill>
              </a:rPr>
              <a:t>horizontalmente y se </a:t>
            </a:r>
            <a:r>
              <a:rPr lang="es-MX" dirty="0">
                <a:solidFill>
                  <a:schemeClr val="bg1"/>
                </a:solidFill>
              </a:rPr>
              <a:t>clasifican en :</a:t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PLANO BASE</a:t>
            </a:r>
            <a:endParaRPr lang="es-MX" sz="40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    Un </a:t>
            </a:r>
            <a:r>
              <a:rPr lang="es-MX" dirty="0" smtClean="0"/>
              <a:t>campo espacial sencillo se puede definir mediante un plano horizontal </a:t>
            </a:r>
            <a:r>
              <a:rPr lang="es-MX" dirty="0" smtClean="0"/>
              <a:t>que </a:t>
            </a:r>
            <a:r>
              <a:rPr lang="es-MX" dirty="0" smtClean="0"/>
              <a:t>está dispuesto a modo de figura en contraste con un fondo.</a:t>
            </a:r>
            <a:endParaRPr lang="es-MX" dirty="0"/>
          </a:p>
        </p:txBody>
      </p:sp>
      <p:pic>
        <p:nvPicPr>
          <p:cNvPr id="5" name="Objeto 1"/>
          <p:cNvPicPr/>
          <p:nvPr/>
        </p:nvPicPr>
        <p:blipFill>
          <a:blip r:embed="rId2" cstate="print"/>
          <a:srcRect t="-342"/>
          <a:stretch>
            <a:fillRect/>
          </a:stretch>
        </p:blipFill>
        <p:spPr bwMode="auto">
          <a:xfrm>
            <a:off x="4355375" y="1467367"/>
            <a:ext cx="3745017" cy="174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http://bp3.blogger.com/_X9uQOPu_oJU/Ru_MEXCxLdI/AAAAAAAAA8Q/LIUsfuphegM/s400/Tea-set-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3810000" cy="28575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693518" y="5877272"/>
            <a:ext cx="2806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Casa de te para </a:t>
            </a:r>
            <a:r>
              <a:rPr lang="es-MX" sz="2000" b="1" dirty="0" err="1" smtClean="0"/>
              <a:t>Soseikan</a:t>
            </a:r>
            <a:endParaRPr lang="es-MX" sz="2000" b="1" dirty="0" smtClean="0"/>
          </a:p>
          <a:p>
            <a:r>
              <a:rPr lang="es-MX" sz="2000" b="1" dirty="0" err="1" smtClean="0"/>
              <a:t>Tadao</a:t>
            </a:r>
            <a:r>
              <a:rPr lang="es-MX" sz="2000" b="1" dirty="0" smtClean="0"/>
              <a:t> Ando 1982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PLANO BASE ELEVADO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5050904" cy="4525963"/>
          </a:xfrm>
        </p:spPr>
        <p:txBody>
          <a:bodyPr/>
          <a:lstStyle/>
          <a:p>
            <a:pPr>
              <a:buNone/>
            </a:pPr>
            <a:r>
              <a:rPr lang="es-MX" dirty="0" smtClean="0">
                <a:solidFill>
                  <a:schemeClr val="bg1"/>
                </a:solidFill>
              </a:rPr>
              <a:t>   Un </a:t>
            </a:r>
            <a:r>
              <a:rPr lang="es-MX" dirty="0" smtClean="0">
                <a:solidFill>
                  <a:schemeClr val="bg1"/>
                </a:solidFill>
              </a:rPr>
              <a:t>plano horizontal que esté elevado por encima del plano del terreno, produce, a lo largo de sus bordes, unas superficies verticales que refuerzan la separación visual entre su campo y el terreno circulante.</a:t>
            </a:r>
            <a:endParaRPr lang="es-MX" dirty="0"/>
          </a:p>
        </p:txBody>
      </p:sp>
      <p:pic>
        <p:nvPicPr>
          <p:cNvPr id="4" name="Objeto 2"/>
          <p:cNvPicPr/>
          <p:nvPr/>
        </p:nvPicPr>
        <p:blipFill>
          <a:blip r:embed="rId2" cstate="print"/>
          <a:srcRect t="-293" b="-293"/>
          <a:stretch>
            <a:fillRect/>
          </a:stretch>
        </p:blipFill>
        <p:spPr bwMode="auto">
          <a:xfrm>
            <a:off x="4931439" y="1611383"/>
            <a:ext cx="4105057" cy="1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1.gstatic.com/images?q=tbn:ANd9GcTSu2OrjbFLgeDWtkVCkFXSF0CpsH-B_1VMvzgvVWNHdbyKnl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80368"/>
            <a:ext cx="3384376" cy="242653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449181" y="6165304"/>
            <a:ext cx="2554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Pabellón de Barcelona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PLANO BASE DEPRIMIDO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071389"/>
            <a:ext cx="3970784" cy="4525963"/>
          </a:xfrm>
        </p:spPr>
        <p:txBody>
          <a:bodyPr/>
          <a:lstStyle/>
          <a:p>
            <a:pPr>
              <a:buNone/>
            </a:pPr>
            <a:r>
              <a:rPr lang="es-MX" dirty="0" smtClean="0">
                <a:solidFill>
                  <a:schemeClr val="bg1"/>
                </a:solidFill>
              </a:rPr>
              <a:t>    Un </a:t>
            </a:r>
            <a:r>
              <a:rPr lang="es-MX" dirty="0" smtClean="0">
                <a:solidFill>
                  <a:schemeClr val="bg1"/>
                </a:solidFill>
              </a:rPr>
              <a:t>plano horizontal situado bajo el plano del terreno recurre a las superficies verticales de la misma depresión para definir el volumen espacial.</a:t>
            </a:r>
            <a:endParaRPr lang="es-MX" dirty="0"/>
          </a:p>
        </p:txBody>
      </p:sp>
      <p:pic>
        <p:nvPicPr>
          <p:cNvPr id="4" name="Objeto 3"/>
          <p:cNvPicPr/>
          <p:nvPr/>
        </p:nvPicPr>
        <p:blipFill>
          <a:blip r:embed="rId2" cstate="print"/>
          <a:srcRect t="-342"/>
          <a:stretch>
            <a:fillRect/>
          </a:stretch>
        </p:blipFill>
        <p:spPr bwMode="auto">
          <a:xfrm>
            <a:off x="4427383" y="1268760"/>
            <a:ext cx="424907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Archivo:Sin título-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12976"/>
            <a:ext cx="3610902" cy="2166541"/>
          </a:xfrm>
          <a:prstGeom prst="rect">
            <a:avLst/>
          </a:prstGeom>
          <a:noFill/>
        </p:spPr>
      </p:pic>
      <p:pic>
        <p:nvPicPr>
          <p:cNvPr id="67588" name="Picture 4" descr="http://es.wikiarquitectura.com/images/thumb/5/56/Sin_t%C3%ADtulo-5.jpg/120px-Sin_t%C3%ADtulo-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866480"/>
            <a:ext cx="2304256" cy="194689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228184" y="6093296"/>
            <a:ext cx="1436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Casa Gálvez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PLANO PREDOMINANTE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>
              <a:buNone/>
            </a:pPr>
            <a:r>
              <a:rPr lang="es-MX" dirty="0" smtClean="0">
                <a:solidFill>
                  <a:schemeClr val="bg1"/>
                </a:solidFill>
              </a:rPr>
              <a:t>    Un </a:t>
            </a:r>
            <a:r>
              <a:rPr lang="es-MX" dirty="0" smtClean="0">
                <a:solidFill>
                  <a:schemeClr val="bg1"/>
                </a:solidFill>
              </a:rPr>
              <a:t>plano horizontal que sobresalga define un volumen espacial situado entre él mismo y el terreno.</a:t>
            </a:r>
            <a:endParaRPr lang="es-MX" dirty="0"/>
          </a:p>
        </p:txBody>
      </p:sp>
      <p:pic>
        <p:nvPicPr>
          <p:cNvPr id="4" name="Objeto 4"/>
          <p:cNvPicPr/>
          <p:nvPr/>
        </p:nvPicPr>
        <p:blipFill>
          <a:blip r:embed="rId2" cstate="print"/>
          <a:srcRect t="-279"/>
          <a:stretch>
            <a:fillRect/>
          </a:stretch>
        </p:blipFill>
        <p:spPr bwMode="auto">
          <a:xfrm>
            <a:off x="4643406" y="1268760"/>
            <a:ext cx="3673010" cy="21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t3.gstatic.com/images?q=tbn:ANd9GcS31oTuiVKvNR6SfwMtqaoxNi70Wft3d9lQvNOKceZjRgCYc0J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106" y="3641240"/>
            <a:ext cx="3081350" cy="2308040"/>
          </a:xfrm>
          <a:prstGeom prst="rect">
            <a:avLst/>
          </a:prstGeom>
          <a:noFill/>
        </p:spPr>
      </p:pic>
      <p:pic>
        <p:nvPicPr>
          <p:cNvPr id="70662" name="Picture 6" descr="http://t1.gstatic.com/images?q=tbn:ANd9GcQWyxukAYU4rcoinarz6mHNjtDTmsUiscBROKxudnjk7sRdtBv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50201"/>
            <a:ext cx="3024336" cy="200526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652120" y="5877272"/>
            <a:ext cx="28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                Foro urbano</a:t>
            </a:r>
          </a:p>
          <a:p>
            <a:r>
              <a:rPr lang="es-MX" sz="2000" b="1" dirty="0" smtClean="0"/>
              <a:t>Museo Niemeyer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r>
              <a:rPr lang="es-MX" sz="5400" b="1" dirty="0" smtClean="0">
                <a:solidFill>
                  <a:schemeClr val="bg1"/>
                </a:solidFill>
              </a:rPr>
              <a:t>3</a:t>
            </a:r>
            <a:r>
              <a:rPr lang="es-MX" sz="5400" b="1" dirty="0" smtClean="0">
                <a:solidFill>
                  <a:schemeClr val="bg1"/>
                </a:solidFill>
              </a:rPr>
              <a:t>.- Espacios </a:t>
            </a:r>
            <a:r>
              <a:rPr lang="es-MX" sz="5400" b="1" dirty="0">
                <a:solidFill>
                  <a:schemeClr val="bg1"/>
                </a:solidFill>
              </a:rPr>
              <a:t>auxiliares o de complemento  (apoyo) </a:t>
            </a:r>
            <a:r>
              <a:rPr lang="es-MX" sz="5400" b="1" dirty="0" smtClean="0">
                <a:solidFill>
                  <a:schemeClr val="bg1"/>
                </a:solidFill>
              </a:rPr>
              <a:t/>
            </a:r>
            <a:br>
              <a:rPr lang="es-MX" sz="5400" b="1" dirty="0" smtClean="0">
                <a:solidFill>
                  <a:schemeClr val="bg1"/>
                </a:solidFill>
              </a:rPr>
            </a:br>
            <a:endParaRPr lang="es-MX" sz="4800" b="1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927373"/>
            <a:ext cx="7931224" cy="4525963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Los que complementan un edificio para su mejor funcionamiento.</a:t>
            </a:r>
            <a:br>
              <a:rPr lang="es-MX" b="1" dirty="0" smtClean="0">
                <a:solidFill>
                  <a:schemeClr val="bg1"/>
                </a:solidFill>
              </a:rPr>
            </a:br>
            <a:endParaRPr lang="es-MX" dirty="0"/>
          </a:p>
        </p:txBody>
      </p:sp>
      <p:pic>
        <p:nvPicPr>
          <p:cNvPr id="5" name="Picture 2" descr="C:\Users\S@khi\Pictures\fl1.gif2.gif"/>
          <p:cNvPicPr>
            <a:picLocks noChangeAspect="1" noChangeArrowheads="1"/>
          </p:cNvPicPr>
          <p:nvPr/>
        </p:nvPicPr>
        <p:blipFill>
          <a:blip r:embed="rId2" cstate="print"/>
          <a:srcRect l="12303" t="20801" r="5534" b="13400"/>
          <a:stretch>
            <a:fillRect/>
          </a:stretch>
        </p:blipFill>
        <p:spPr bwMode="auto">
          <a:xfrm>
            <a:off x="2123728" y="3212976"/>
            <a:ext cx="532859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data.GreatBuildings.com/gbc/drawings/D._D._Martin_Plan.jpg"/>
          <p:cNvPicPr/>
          <p:nvPr/>
        </p:nvPicPr>
        <p:blipFill>
          <a:blip r:embed="rId2" r:link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32656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556901"/>
            <a:ext cx="3968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antGarde Bk BT" pitchFamily="34" charset="0"/>
                <a:ea typeface="Times New Roman" pitchFamily="18" charset="0"/>
                <a:cs typeface="Arial" pitchFamily="34" charset="0"/>
              </a:rPr>
              <a:t>Casa D</a:t>
            </a:r>
            <a:r>
              <a:rPr lang="es-MX" sz="1600" b="1" dirty="0" smtClean="0">
                <a:latin typeface="AvantGarde Bk BT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antGarde Bk B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MX" sz="1600" b="1" dirty="0" smtClean="0">
                <a:latin typeface="AvantGarde Bk BT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antGarde Bk BT" pitchFamily="34" charset="0"/>
                <a:ea typeface="Times New Roman" pitchFamily="18" charset="0"/>
                <a:cs typeface="Arial" pitchFamily="34" charset="0"/>
              </a:rPr>
              <a:t>. Martin de Frank Lloyd Wright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dirty="0" err="1" smtClean="0">
                <a:latin typeface="AvantGarde Bk BT" pitchFamily="34" charset="0"/>
                <a:cs typeface="Arial" pitchFamily="34" charset="0"/>
              </a:rPr>
              <a:t>Buffalo</a:t>
            </a:r>
            <a:r>
              <a:rPr lang="es-MX" sz="1600" b="1" dirty="0" smtClean="0">
                <a:latin typeface="AvantGarde Bk BT" pitchFamily="34" charset="0"/>
                <a:cs typeface="Arial" pitchFamily="34" charset="0"/>
              </a:rPr>
              <a:t> 1903-1905</a:t>
            </a:r>
            <a:endParaRPr kumimoji="0" lang="es-MX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POR  LA RELACIÓN QUE GUARDAN SE CLASIFICAN EN</a:t>
            </a:r>
            <a:br>
              <a:rPr lang="es-MX" b="1" dirty="0" smtClean="0">
                <a:solidFill>
                  <a:schemeClr val="bg1"/>
                </a:solidFill>
              </a:rPr>
            </a:b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Espacio contenido dentro de otro espacio.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1618257"/>
            <a:ext cx="3826768" cy="469106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s-MX" sz="2800" b="1" dirty="0">
                <a:solidFill>
                  <a:schemeClr val="bg1"/>
                </a:solidFill>
              </a:rPr>
              <a:t>El espacio </a:t>
            </a:r>
            <a:r>
              <a:rPr lang="es-MX" sz="2800" b="1" dirty="0" smtClean="0">
                <a:solidFill>
                  <a:schemeClr val="bg1"/>
                </a:solidFill>
              </a:rPr>
              <a:t>contenido es </a:t>
            </a:r>
            <a:r>
              <a:rPr lang="es-MX" sz="2800" b="1" dirty="0">
                <a:solidFill>
                  <a:schemeClr val="bg1"/>
                </a:solidFill>
              </a:rPr>
              <a:t>considerablemente menor que el espacio contenedor</a:t>
            </a:r>
            <a:r>
              <a:rPr lang="es-MX" sz="2800" b="1" dirty="0" smtClean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es-MX" sz="2800" b="1" dirty="0" smtClean="0">
                <a:solidFill>
                  <a:schemeClr val="bg1"/>
                </a:solidFill>
              </a:rPr>
              <a:t> </a:t>
            </a:r>
            <a:r>
              <a:rPr lang="es-MX" sz="2800" b="1" dirty="0">
                <a:solidFill>
                  <a:schemeClr val="bg1"/>
                </a:solidFill>
              </a:rPr>
              <a:t>Puede tener una apariencia distinta al que lo contiene. </a:t>
            </a:r>
            <a:endParaRPr lang="es-MX" sz="2800" b="1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s-MX" sz="2800" b="1" dirty="0" smtClean="0">
                <a:solidFill>
                  <a:schemeClr val="bg1"/>
                </a:solidFill>
              </a:rPr>
              <a:t> </a:t>
            </a:r>
            <a:r>
              <a:rPr lang="es-MX" sz="2800" b="1" dirty="0">
                <a:solidFill>
                  <a:schemeClr val="bg1"/>
                </a:solidFill>
              </a:rPr>
              <a:t>El espacio contenido puede tener una posición distinta al contenedor.</a:t>
            </a:r>
          </a:p>
          <a:p>
            <a:pPr>
              <a:buFont typeface="Wingdings" pitchFamily="2" charset="2"/>
              <a:buChar char="v"/>
            </a:pPr>
            <a:endParaRPr lang="es-MX" sz="2800" b="1" dirty="0">
              <a:solidFill>
                <a:schemeClr val="bg1"/>
              </a:solidFill>
            </a:endParaRPr>
          </a:p>
        </p:txBody>
      </p:sp>
      <p:pic>
        <p:nvPicPr>
          <p:cNvPr id="9" name="Objeto 1"/>
          <p:cNvPicPr/>
          <p:nvPr/>
        </p:nvPicPr>
        <p:blipFill>
          <a:blip r:embed="rId2" cstate="print"/>
          <a:srcRect l="-182" r="-121"/>
          <a:stretch>
            <a:fillRect/>
          </a:stretch>
        </p:blipFill>
        <p:spPr bwMode="auto">
          <a:xfrm>
            <a:off x="4139952" y="1628800"/>
            <a:ext cx="4680520" cy="218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o"/>
          <p:cNvSpPr/>
          <p:nvPr/>
        </p:nvSpPr>
        <p:spPr>
          <a:xfrm>
            <a:off x="5508105" y="4234446"/>
            <a:ext cx="2232247" cy="2002866"/>
          </a:xfrm>
          <a:prstGeom prst="frame">
            <a:avLst>
              <a:gd name="adj1" fmla="val 598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 rot="13343633">
            <a:off x="6197351" y="4891704"/>
            <a:ext cx="794028" cy="8208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@khi\Pictures\img058 - copi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1920" y="3068960"/>
            <a:ext cx="4914796" cy="3462697"/>
          </a:xfrm>
          <a:prstGeom prst="rect">
            <a:avLst/>
          </a:prstGeom>
          <a:noFill/>
        </p:spPr>
      </p:pic>
      <p:pic>
        <p:nvPicPr>
          <p:cNvPr id="24578" name="Picture 2" descr="C:\Users\S@khi\Pictures\img058 - copia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188640"/>
            <a:ext cx="5256584" cy="397261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11560" y="5158933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El espacio contenido es menor al contenedor.</a:t>
            </a:r>
            <a:endParaRPr lang="es-MX" sz="2400" b="1" dirty="0"/>
          </a:p>
        </p:txBody>
      </p:sp>
      <p:sp>
        <p:nvSpPr>
          <p:cNvPr id="7" name="6 CuadroTexto"/>
          <p:cNvSpPr txBox="1"/>
          <p:nvPr/>
        </p:nvSpPr>
        <p:spPr>
          <a:xfrm flipH="1">
            <a:off x="899592" y="191683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El espacio contenido puede tener una posición y/o apariencia distinta al contenido.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3">
      <a:dk1>
        <a:srgbClr val="1F497D"/>
      </a:dk1>
      <a:lt1>
        <a:srgbClr val="1F497D"/>
      </a:lt1>
      <a:dk2>
        <a:srgbClr val="1F497D"/>
      </a:dk2>
      <a:lt2>
        <a:srgbClr val="1F497D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1F497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858</Words>
  <Application>Microsoft Office PowerPoint</Application>
  <PresentationFormat>Presentación en pantalla (4:3)</PresentationFormat>
  <Paragraphs>112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1.2  Elementos delimitados y delimitantes </vt:lpstr>
      <vt:lpstr>    ELEMENTOS DELIMITADOS O HABITABLES.  </vt:lpstr>
      <vt:lpstr> 1.- Espacios fisionómicos o de estar         (servidos).   </vt:lpstr>
      <vt:lpstr> 2.- Espacios distributivos o  de circular (servidores).  </vt:lpstr>
      <vt:lpstr> 3.- Espacios auxiliares o de complemento  (apoyo)  </vt:lpstr>
      <vt:lpstr>Diapositiva 6</vt:lpstr>
      <vt:lpstr>POR  LA RELACIÓN QUE GUARDAN SE CLASIFICAN EN </vt:lpstr>
      <vt:lpstr>Espacio contenido dentro de otro espacio.</vt:lpstr>
      <vt:lpstr>Diapositiva 9</vt:lpstr>
      <vt:lpstr>Diapositiva 10</vt:lpstr>
      <vt:lpstr>Espacios intercomunicados</vt:lpstr>
      <vt:lpstr>Diapositiva 12</vt:lpstr>
      <vt:lpstr>Diapositiva 13</vt:lpstr>
      <vt:lpstr>Espacios contiguos.</vt:lpstr>
      <vt:lpstr>Diapositiva 15</vt:lpstr>
      <vt:lpstr>Diapositiva 16</vt:lpstr>
      <vt:lpstr>Espacios articulados</vt:lpstr>
      <vt:lpstr>Diapositiva 18</vt:lpstr>
      <vt:lpstr>Diapositiva 19</vt:lpstr>
      <vt:lpstr>Espacios centralizados (organización centralizada).</vt:lpstr>
      <vt:lpstr>Diapositiva 21</vt:lpstr>
      <vt:lpstr>Espacios alineados  (organización lineal)</vt:lpstr>
      <vt:lpstr>Diapositiva 23</vt:lpstr>
      <vt:lpstr>Espacios radiales (organización radial)</vt:lpstr>
      <vt:lpstr>Diapositiva 25</vt:lpstr>
      <vt:lpstr>Agrupamiento simple o de racimo.</vt:lpstr>
      <vt:lpstr>Diapositiva 27</vt:lpstr>
      <vt:lpstr>Espacios agrupados en una red o trama.</vt:lpstr>
      <vt:lpstr>Diapositiva 29</vt:lpstr>
      <vt:lpstr>Diapositiva 30</vt:lpstr>
      <vt:lpstr>     ELEMENTOS DELIMITANTES O EDIFICADOS:   </vt:lpstr>
      <vt:lpstr>Estos se dividen en Apoyos o delimitantes verticales y cubiertas o delimitantes horizontales </vt:lpstr>
      <vt:lpstr>APOYOS O DELIMITANTES VERTICALES.   Sostienen el edificio además de determinar el espacio habitable.   Son barreras que se utilizan para establecer visualmente los límites del edificio y estos pueden ser muros o columnas. </vt:lpstr>
      <vt:lpstr>pueden clasificarse en:</vt:lpstr>
      <vt:lpstr>ELEMENTOS LINEALES VERTICALES </vt:lpstr>
      <vt:lpstr>PLANO VERTICAL</vt:lpstr>
      <vt:lpstr>CONFIGURACIÓN EN  “L”, </vt:lpstr>
      <vt:lpstr>PLANOS PARALELOS</vt:lpstr>
      <vt:lpstr>DISPOSICIÓN EN FORMA DE  “U”</vt:lpstr>
      <vt:lpstr>CUATRO PLANOS</vt:lpstr>
      <vt:lpstr>CUBIERTAS O DELIMITANTES HORIZONTALES.    Son los que delimitan el espacio horizontalmente y se clasifican en : </vt:lpstr>
      <vt:lpstr>PLANO BASE</vt:lpstr>
      <vt:lpstr>PLANO BASE ELEVADO</vt:lpstr>
      <vt:lpstr>PLANO BASE DEPRIMIDO</vt:lpstr>
      <vt:lpstr>PLANO PREDOMINANTE</vt:lpstr>
      <vt:lpstr>Diapositiva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 Elementos delimitados y delimitantes </dc:title>
  <dc:creator>S@khi</dc:creator>
  <cp:lastModifiedBy>S@khi</cp:lastModifiedBy>
  <cp:revision>8</cp:revision>
  <dcterms:created xsi:type="dcterms:W3CDTF">2009-10-05T17:27:00Z</dcterms:created>
  <dcterms:modified xsi:type="dcterms:W3CDTF">2011-03-14T06:42:56Z</dcterms:modified>
</cp:coreProperties>
</file>