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72" r:id="rId14"/>
    <p:sldId id="268" r:id="rId15"/>
    <p:sldId id="273" r:id="rId16"/>
    <p:sldId id="269" r:id="rId17"/>
    <p:sldId id="274" r:id="rId18"/>
    <p:sldId id="270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90" r:id="rId29"/>
    <p:sldId id="289" r:id="rId30"/>
    <p:sldId id="288" r:id="rId31"/>
    <p:sldId id="287" r:id="rId32"/>
    <p:sldId id="292" r:id="rId33"/>
    <p:sldId id="291" r:id="rId34"/>
    <p:sldId id="283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8352-0A44-4A23-970F-4D6E01CE73CE}" type="datetimeFigureOut">
              <a:rPr lang="es-MX" smtClean="0"/>
              <a:t>05/10/2009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DD2D-C902-4457-A151-924F5C33DAA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@khi\Pictures\1229518005YvL9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54692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rgbClr val="002060"/>
                </a:solidFill>
              </a:rPr>
              <a:t>1.2  Elementos delimitados y delimitantes</a:t>
            </a:r>
            <a:r>
              <a:rPr lang="es-MX" sz="6000" dirty="0">
                <a:solidFill>
                  <a:srgbClr val="002060"/>
                </a:solidFill>
              </a:rPr>
              <a:t/>
            </a:r>
            <a:br>
              <a:rPr lang="es-MX" sz="6000" dirty="0">
                <a:solidFill>
                  <a:srgbClr val="002060"/>
                </a:solidFill>
              </a:rPr>
            </a:br>
            <a:endParaRPr lang="es-MX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1242473588wI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1815" y="785813"/>
            <a:ext cx="3000372" cy="9144002"/>
          </a:xfrm>
          <a:prstGeom prst="rect">
            <a:avLst/>
          </a:prstGeom>
          <a:noFill/>
        </p:spPr>
      </p:pic>
      <p:pic>
        <p:nvPicPr>
          <p:cNvPr id="22530" name="Picture 2" descr="C:\Users\S@khi\Pictures\fl1.gi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878"/>
            <a:ext cx="8501122" cy="5143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22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Por  la relación que guardan se clasifican en:</a:t>
            </a:r>
            <a:br>
              <a:rPr lang="es-MX" b="1" dirty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Espacio contenido dentro de otro espacio.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8982" cy="4691063"/>
          </a:xfrm>
        </p:spPr>
        <p:txBody>
          <a:bodyPr>
            <a:noAutofit/>
          </a:bodyPr>
          <a:lstStyle/>
          <a:p>
            <a:pPr lvl="0"/>
            <a:r>
              <a:rPr lang="es-MX" sz="2800" b="1" dirty="0">
                <a:solidFill>
                  <a:schemeClr val="bg1"/>
                </a:solidFill>
              </a:rPr>
              <a:t>El espacio </a:t>
            </a:r>
            <a:r>
              <a:rPr lang="es-MX" sz="2800" b="1" dirty="0" smtClean="0">
                <a:solidFill>
                  <a:schemeClr val="bg1"/>
                </a:solidFill>
              </a:rPr>
              <a:t>contenido es </a:t>
            </a:r>
            <a:r>
              <a:rPr lang="es-MX" sz="2800" b="1" dirty="0">
                <a:solidFill>
                  <a:schemeClr val="bg1"/>
                </a:solidFill>
              </a:rPr>
              <a:t>considerablemente menor que el espacio contenedor. Puede tener una apariencia distinta al que lo contiene.  El espacio contenido puede tener una posición distinta al contenedor.</a:t>
            </a:r>
          </a:p>
          <a:p>
            <a:endParaRPr lang="es-MX" sz="28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Users\S@khi\Pictures\img058 - copia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7968" y="2137611"/>
            <a:ext cx="5111750" cy="386315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flipH="1">
            <a:off x="4000496" y="378619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espacio contenido puede tener una posición y/o apariencia distinta al contenido.</a:t>
            </a: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1242473588wI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1815" y="785837"/>
            <a:ext cx="3000372" cy="9144002"/>
          </a:xfrm>
          <a:prstGeom prst="rect">
            <a:avLst/>
          </a:prstGeom>
          <a:noFill/>
        </p:spPr>
      </p:pic>
      <p:pic>
        <p:nvPicPr>
          <p:cNvPr id="23554" name="Picture 2" descr="C:\Users\S@khi\Pictures\img058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6286544" cy="442915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786446" y="307181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espacio contenido es menor al contenedor.</a:t>
            </a:r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115300" cy="1162050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Espacios intercomunicados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071934" cy="5208610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Son espacios que tienen una porción en común, pueden trabajarse de diferentes maneras: sin destacar el área en común o destacando o enfatizando una porción de la forma</a:t>
            </a:r>
          </a:p>
        </p:txBody>
      </p:sp>
      <p:pic>
        <p:nvPicPr>
          <p:cNvPr id="26626" name="Picture 2" descr="img016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4786346" cy="22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@khi\Pictures\121242473588wI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1815" y="785813"/>
            <a:ext cx="3000372" cy="9144002"/>
          </a:xfrm>
          <a:prstGeom prst="rect">
            <a:avLst/>
          </a:prstGeom>
          <a:noFill/>
        </p:spPr>
      </p:pic>
      <p:pic>
        <p:nvPicPr>
          <p:cNvPr id="25602" name="Picture 2" descr="C:\Users\S@khi\Pictures\img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5692152" cy="490702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072330" y="1357298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Sin destacar el área en común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072330" y="2786058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Destacando el </a:t>
            </a:r>
            <a:r>
              <a:rPr lang="es-MX" dirty="0"/>
              <a:t>á</a:t>
            </a:r>
            <a:r>
              <a:rPr lang="es-MX" dirty="0" smtClean="0"/>
              <a:t>rea en común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286644" y="464344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Enfatizando una porción de la forma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814388" y="273050"/>
            <a:ext cx="8329612" cy="1162050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</a:rPr>
              <a:t>Espacios contiguos.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643438" cy="46910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MX" sz="2400" b="1" dirty="0" smtClean="0">
                <a:solidFill>
                  <a:schemeClr val="bg1"/>
                </a:solidFill>
              </a:rPr>
              <a:t>      </a:t>
            </a:r>
            <a:r>
              <a:rPr lang="es-MX" sz="2800" b="1" dirty="0">
                <a:solidFill>
                  <a:schemeClr val="bg1"/>
                </a:solidFill>
              </a:rPr>
              <a:t>Con los que comparten uno de sus limitantes con otro espacio. Estos pueden expresarse arquitectónicamente compartiendo una puerta  o con un elemento virtual                                      o con un cambio de nivel (piso o techo).</a:t>
            </a:r>
          </a:p>
          <a:p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img017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781" y="1428736"/>
            <a:ext cx="32739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1242473588wI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1815" y="785837"/>
            <a:ext cx="3000372" cy="9144002"/>
          </a:xfrm>
          <a:prstGeom prst="rect">
            <a:avLst/>
          </a:prstGeom>
          <a:noFill/>
        </p:spPr>
      </p:pic>
      <p:pic>
        <p:nvPicPr>
          <p:cNvPr id="29698" name="Picture 2" descr="img017 - copia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5357818" cy="533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57224" y="207167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Comparten una puerta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142976" y="507207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Comparten un delimitante</a:t>
            </a:r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4225"/>
            <a:ext cx="9144000" cy="6882225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7400925" cy="116205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Espacios articulados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500188"/>
            <a:ext cx="4071934" cy="46910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800" b="1" dirty="0" smtClean="0">
                <a:solidFill>
                  <a:schemeClr val="bg1"/>
                </a:solidFill>
              </a:rPr>
              <a:t>     Son </a:t>
            </a:r>
            <a:r>
              <a:rPr lang="es-MX" sz="2800" b="1" dirty="0">
                <a:solidFill>
                  <a:schemeClr val="bg1"/>
                </a:solidFill>
              </a:rPr>
              <a:t>opuestos a los contiguos y son dos espacios que se relacionan a través de otro espacio. Generalmente la relación  del tercer espacio  es diferente y los espacios que unen  suelen ser más importantes.</a:t>
            </a:r>
          </a:p>
        </p:txBody>
      </p:sp>
      <p:pic>
        <p:nvPicPr>
          <p:cNvPr id="28675" name="Picture 3" descr="img015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500462" cy="30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img015 - copia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714884"/>
            <a:ext cx="3538543" cy="14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@khi\Pictures\121242473588wI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1815" y="785837"/>
            <a:ext cx="3000372" cy="9144002"/>
          </a:xfrm>
          <a:prstGeom prst="rect">
            <a:avLst/>
          </a:prstGeom>
          <a:noFill/>
        </p:spPr>
      </p:pic>
      <p:pic>
        <p:nvPicPr>
          <p:cNvPr id="30722" name="Picture 2" descr="C:\Users\S@khi\Pictures\img060.jpg"/>
          <p:cNvPicPr>
            <a:picLocks noChangeAspect="1" noChangeArrowheads="1"/>
          </p:cNvPicPr>
          <p:nvPr/>
        </p:nvPicPr>
        <p:blipFill>
          <a:blip r:embed="rId3" cstate="print"/>
          <a:srcRect l="8720" t="23958"/>
          <a:stretch>
            <a:fillRect/>
          </a:stretch>
        </p:blipFill>
        <p:spPr bwMode="auto">
          <a:xfrm rot="16200000">
            <a:off x="2554141" y="89010"/>
            <a:ext cx="4107132" cy="521494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000232" y="485776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Generalmente la relación del tercer espacio es diferente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2066" y="485776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espacios que unen son espacios más importantes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@khi\Pictures\1229518005YvL9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123424"/>
            <a:ext cx="857256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Estas son otras definiciones de arquitectura:</a:t>
            </a: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a) Es el arte y la ciencia de proyectar los espacios habitables del hombre los cuales son útiles bellos y durables.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b) El espacio arquitectónico es un espacio artificial creado por el hombre para desarrollar ahí sus actividades y satisfacer sus necesidades físicas y espirituales.</a:t>
            </a: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225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911016"/>
            <a:ext cx="8001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acuerdo a la forma en que estos se  unen o agrupan tenemos cinco tipos de organizaciones espaciales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6543675" cy="1162050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Espacios centralizados (organización centralizada).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571612"/>
            <a:ext cx="3714744" cy="514353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MX" sz="3000" b="1" dirty="0" smtClean="0">
                <a:solidFill>
                  <a:schemeClr val="bg1"/>
                </a:solidFill>
              </a:rPr>
              <a:t>     Es </a:t>
            </a:r>
            <a:r>
              <a:rPr lang="es-MX" sz="3000" b="1" dirty="0">
                <a:solidFill>
                  <a:schemeClr val="bg1"/>
                </a:solidFill>
              </a:rPr>
              <a:t>un gran espacio central generalmente de forma simple, a partir de éste se van a subordinar otros espacios menores. El espacio puede ser cerrado o abierto</a:t>
            </a:r>
            <a:r>
              <a:rPr lang="es-MX" sz="2800" b="1" dirty="0">
                <a:solidFill>
                  <a:schemeClr val="bg1"/>
                </a:solidFill>
              </a:rPr>
              <a:t>.</a:t>
            </a:r>
          </a:p>
          <a:p>
            <a:endParaRPr lang="es-MX" dirty="0"/>
          </a:p>
        </p:txBody>
      </p:sp>
      <p:pic>
        <p:nvPicPr>
          <p:cNvPr id="31745" name="Picture 1" descr="img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3200414" cy="32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00100" y="273050"/>
            <a:ext cx="6615138" cy="1162050"/>
          </a:xfrm>
        </p:spPr>
        <p:txBody>
          <a:bodyPr>
            <a:noAutofit/>
          </a:bodyPr>
          <a:lstStyle/>
          <a:p>
            <a:pPr algn="l"/>
            <a:r>
              <a:rPr lang="es-MX" sz="4000" b="1" dirty="0" smtClean="0">
                <a:solidFill>
                  <a:schemeClr val="bg1"/>
                </a:solidFill>
              </a:rPr>
              <a:t>Espacios alineados  (organización lineal)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929058" cy="5422900"/>
          </a:xfrm>
        </p:spPr>
        <p:txBody>
          <a:bodyPr>
            <a:normAutofit fontScale="92500" lnSpcReduction="10000"/>
          </a:bodyPr>
          <a:lstStyle/>
          <a:p>
            <a:pPr lvl="0"/>
            <a:endParaRPr lang="es-MX" b="1" dirty="0" smtClean="0">
              <a:solidFill>
                <a:schemeClr val="bg1"/>
              </a:solidFill>
            </a:endParaRPr>
          </a:p>
          <a:p>
            <a:pPr lvl="0"/>
            <a:r>
              <a:rPr lang="es-MX" b="1" dirty="0" smtClean="0">
                <a:solidFill>
                  <a:schemeClr val="bg1"/>
                </a:solidFill>
              </a:rPr>
              <a:t>Cuando </a:t>
            </a:r>
            <a:r>
              <a:rPr lang="es-MX" b="1" dirty="0">
                <a:solidFill>
                  <a:schemeClr val="bg1"/>
                </a:solidFill>
              </a:rPr>
              <a:t>los espacios a organizar son repetitivos y de funciones similares. La alineación puede ser  en uno o en ambos sentidos (horizontal, vertical). La línea puede ser recta, curva o quebrada. </a:t>
            </a:r>
          </a:p>
          <a:p>
            <a:endParaRPr lang="es-MX" dirty="0"/>
          </a:p>
        </p:txBody>
      </p:sp>
      <p:pic>
        <p:nvPicPr>
          <p:cNvPr id="34818" name="Picture 2" descr="img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214710" cy="313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28597" y="273050"/>
            <a:ext cx="8429683" cy="116205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Espacios radiales (organización radial)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214810" cy="5422900"/>
          </a:xfrm>
        </p:spPr>
        <p:txBody>
          <a:bodyPr>
            <a:normAutofit/>
          </a:bodyPr>
          <a:lstStyle/>
          <a:p>
            <a:pPr lvl="0"/>
            <a:r>
              <a:rPr lang="es-MX" b="1" dirty="0" smtClean="0">
                <a:solidFill>
                  <a:schemeClr val="bg1"/>
                </a:solidFill>
              </a:rPr>
              <a:t>Es </a:t>
            </a:r>
            <a:r>
              <a:rPr lang="es-MX" b="1" dirty="0">
                <a:solidFill>
                  <a:schemeClr val="bg1"/>
                </a:solidFill>
              </a:rPr>
              <a:t>la combinación del lineal y el centralizado. De un punto salen varias ramas.  El punto central es un articulante y carece de jerarquía.</a:t>
            </a:r>
          </a:p>
          <a:p>
            <a:endParaRPr lang="es-MX" dirty="0"/>
          </a:p>
        </p:txBody>
      </p:sp>
      <p:pic>
        <p:nvPicPr>
          <p:cNvPr id="35842" name="Picture 2" descr="img003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3185476" cy="31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273050"/>
            <a:ext cx="7686704" cy="116205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Agrupamiento simple o de racimo.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2357430"/>
            <a:ext cx="3008313" cy="3768733"/>
          </a:xfrm>
        </p:spPr>
        <p:txBody>
          <a:bodyPr/>
          <a:lstStyle/>
          <a:p>
            <a:pPr lvl="0"/>
            <a:r>
              <a:rPr lang="es-MX" b="1" dirty="0" smtClean="0">
                <a:solidFill>
                  <a:schemeClr val="bg1"/>
                </a:solidFill>
              </a:rPr>
              <a:t>No </a:t>
            </a:r>
            <a:r>
              <a:rPr lang="es-MX" b="1" dirty="0">
                <a:solidFill>
                  <a:schemeClr val="bg1"/>
                </a:solidFill>
              </a:rPr>
              <a:t>existe una jerarquía o secuencia de funciones.</a:t>
            </a:r>
          </a:p>
          <a:p>
            <a:endParaRPr lang="es-MX" dirty="0"/>
          </a:p>
        </p:txBody>
      </p:sp>
      <p:pic>
        <p:nvPicPr>
          <p:cNvPr id="36866" name="Picture 2" descr="img003 - copia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14554"/>
            <a:ext cx="3384107" cy="322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85825" y="273050"/>
            <a:ext cx="8258175" cy="116205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Espacios agrupados en una red o trama.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 lnSpcReduction="10000"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</a:rPr>
              <a:t>Espacios agrupados en una red o trama.  La red es diseñada para agrupar las entidades y estas entidades son modulares.</a:t>
            </a:r>
          </a:p>
          <a:p>
            <a:endParaRPr lang="es-MX" dirty="0"/>
          </a:p>
        </p:txBody>
      </p:sp>
      <p:pic>
        <p:nvPicPr>
          <p:cNvPr id="37890" name="Picture 2" descr="img003 - copia - copia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3357586" cy="304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chemeClr val="bg1"/>
                </a:solidFill>
              </a:rPr>
              <a:t>B) Elementos delimitantes o edificados: </a:t>
            </a:r>
            <a:r>
              <a:rPr lang="es-MX" b="1" dirty="0" smtClean="0">
                <a:solidFill>
                  <a:schemeClr val="bg1"/>
                </a:solidFill>
              </a:rPr>
              <a:t/>
            </a:r>
            <a:br>
              <a:rPr lang="es-MX" b="1" dirty="0" smtClean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>Son </a:t>
            </a:r>
            <a:r>
              <a:rPr lang="es-MX" b="1" dirty="0">
                <a:solidFill>
                  <a:schemeClr val="bg1"/>
                </a:solidFill>
              </a:rPr>
              <a:t>todos los elementos construidos y que van a dar forma, delimitar y sostener a los espacios habitables</a:t>
            </a:r>
            <a:r>
              <a:rPr lang="es-MX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Estos se dividen en Apoyos o delimitantes verticales y cubiertas o delimitantes horizontales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857760"/>
          </a:xfrm>
        </p:spPr>
        <p:txBody>
          <a:bodyPr>
            <a:normAutofit fontScale="90000"/>
          </a:bodyPr>
          <a:lstStyle/>
          <a:p>
            <a:r>
              <a:rPr lang="es-MX" sz="5300" b="1" dirty="0">
                <a:solidFill>
                  <a:schemeClr val="bg1"/>
                </a:solidFill>
              </a:rPr>
              <a:t>Apoyos o delimitantes verticales</a:t>
            </a:r>
            <a:r>
              <a:rPr lang="es-MX" sz="5300" b="1" dirty="0" smtClean="0">
                <a:solidFill>
                  <a:schemeClr val="bg1"/>
                </a:solidFill>
              </a:rPr>
              <a:t>.</a:t>
            </a:r>
            <a:br>
              <a:rPr lang="es-MX" sz="5300" b="1" dirty="0" smtClean="0">
                <a:solidFill>
                  <a:schemeClr val="bg1"/>
                </a:solidFill>
              </a:rPr>
            </a:br>
            <a:r>
              <a:rPr lang="es-MX" sz="5300" b="1" dirty="0" smtClean="0">
                <a:solidFill>
                  <a:schemeClr val="bg1"/>
                </a:solidFill>
              </a:rPr>
              <a:t> </a:t>
            </a:r>
            <a:br>
              <a:rPr lang="es-MX" sz="5300" b="1" dirty="0" smtClean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>Sostienen </a:t>
            </a:r>
            <a:r>
              <a:rPr lang="es-MX" b="1" dirty="0">
                <a:solidFill>
                  <a:schemeClr val="bg1"/>
                </a:solidFill>
              </a:rPr>
              <a:t>el edificio además de determinar el espacio habitable.   Son barreras que se utilizan para establecer visualmente los límites del edificio y estos pueden ser muros o columnas.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es-MX" dirty="0"/>
              <a:t> </a:t>
            </a:r>
            <a:r>
              <a:rPr lang="es-MX" sz="4900" b="1" dirty="0">
                <a:solidFill>
                  <a:schemeClr val="bg1"/>
                </a:solidFill>
              </a:rPr>
              <a:t>Los delimitantes verticales pueden clasificarse en: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@khi\Pictures\1229518005YvL9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1105818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Ellas nos hablan de espacios,  pues es en éstos en los que se encuentra el valor utilitario de la arquitectura y la expresión  estética de las formas. Para crear el espacio necesitamos de ciertos instrumentos que nos ayudarán a llegar a nuestro fin último que es el hacer arquitectura. Estos instrumentos los llamamos “Elementos delimitados y delimitantes”. </a:t>
            </a:r>
            <a:endParaRPr kumimoji="0" lang="es-MX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3008313" cy="6126163"/>
          </a:xfrm>
        </p:spPr>
        <p:txBody>
          <a:bodyPr>
            <a:normAutofit lnSpcReduction="10000"/>
          </a:bodyPr>
          <a:lstStyle/>
          <a:p>
            <a:pPr lvl="0"/>
            <a:endParaRPr lang="es-MX" b="1" dirty="0" smtClean="0">
              <a:solidFill>
                <a:schemeClr val="bg1"/>
              </a:solidFill>
            </a:endParaRPr>
          </a:p>
          <a:p>
            <a:pPr lvl="0"/>
            <a:endParaRPr lang="es-MX" b="1" dirty="0">
              <a:solidFill>
                <a:schemeClr val="bg1"/>
              </a:solidFill>
            </a:endParaRPr>
          </a:p>
          <a:p>
            <a:pPr lvl="0"/>
            <a:endParaRPr lang="es-MX" b="1" dirty="0" smtClean="0">
              <a:solidFill>
                <a:schemeClr val="bg1"/>
              </a:solidFill>
            </a:endParaRPr>
          </a:p>
          <a:p>
            <a:pPr lvl="0"/>
            <a:endParaRPr lang="es-MX" b="1" dirty="0">
              <a:solidFill>
                <a:schemeClr val="bg1"/>
              </a:solidFill>
            </a:endParaRPr>
          </a:p>
          <a:p>
            <a:pPr lvl="0"/>
            <a:r>
              <a:rPr lang="es-MX" b="1" dirty="0" smtClean="0">
                <a:solidFill>
                  <a:schemeClr val="bg1"/>
                </a:solidFill>
              </a:rPr>
              <a:t>Elementos </a:t>
            </a:r>
            <a:r>
              <a:rPr lang="es-MX" b="1" dirty="0">
                <a:solidFill>
                  <a:schemeClr val="bg1"/>
                </a:solidFill>
              </a:rPr>
              <a:t>lineales verticales, que pueden definir las aristas verticales de un volumen especial.</a:t>
            </a:r>
          </a:p>
          <a:p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39938" name="Picture 2" descr="img009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86058"/>
            <a:ext cx="53578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71538" y="137275"/>
            <a:ext cx="77153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Plano vertical, que articulará el espacio que se haya ante sí. ( I ).</a:t>
            </a: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7" name="Picture 1" descr="img009 - copia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65558"/>
            <a:ext cx="7715304" cy="2401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85786" y="-66060"/>
            <a:ext cx="75724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Configuración en  “L”, que  en cualquier plano crea un campo o área espacial que, partiendo del vértice, se desarrolla hacia afuera a lo largo de una diagonal.</a:t>
            </a:r>
            <a:endParaRPr kumimoji="0" lang="es-MX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es-MX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 descr="img009 - copia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43380"/>
            <a:ext cx="628353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57224" y="274638"/>
            <a:ext cx="7372376" cy="3797304"/>
          </a:xfrm>
        </p:spPr>
        <p:txBody>
          <a:bodyPr>
            <a:normAutofit fontScale="90000"/>
          </a:bodyPr>
          <a:lstStyle/>
          <a:p>
            <a:pPr lvl="0" algn="just"/>
            <a:r>
              <a:rPr lang="es-MX" b="1" dirty="0">
                <a:solidFill>
                  <a:schemeClr val="bg1"/>
                </a:solidFill>
              </a:rPr>
              <a:t>Planos paralelos, que definen entre sí un volumen espacial que se orienta axialmente hacia los extremos abiertos  (  H  ).</a:t>
            </a:r>
            <a:br>
              <a:rPr lang="es-MX" b="1" dirty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Picture 1" descr="img009 - copia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771813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2844" y="274638"/>
            <a:ext cx="8429684" cy="215423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Disposición en forma de  “U”, que define un volumen espacial orientado hacia el extremo abierto de la misma</a:t>
            </a:r>
            <a:r>
              <a:rPr lang="es-MX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8129" name="Picture 1" descr="img009 - copia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71810"/>
            <a:ext cx="680429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5720" y="274638"/>
            <a:ext cx="8215370" cy="301148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Cuatro planos, que encierran un espacio introvertido y articulan el campo espacial que los rodea</a:t>
            </a:r>
            <a:r>
              <a:rPr lang="es-MX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3249" name="Picture 1" descr="img009 - copia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643314"/>
            <a:ext cx="6719901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</a:rPr>
              <a:t>Cubiertas o delimitantes horizontales.</a:t>
            </a:r>
            <a:r>
              <a:rPr lang="es-MX" dirty="0">
                <a:solidFill>
                  <a:schemeClr val="bg1"/>
                </a:solidFill>
              </a:rPr>
              <a:t>  </a:t>
            </a: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Son </a:t>
            </a:r>
            <a:r>
              <a:rPr lang="es-MX" dirty="0">
                <a:solidFill>
                  <a:schemeClr val="bg1"/>
                </a:solidFill>
              </a:rPr>
              <a:t>los que delimitan el espacio horizontalmente. Estos se clasifican en :</a:t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7801004" cy="4368808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</a:rPr>
              <a:t>Plano base. Un campo espacial sencillo se puede definir mediante un plano horizontal que está dispuesto a modo de figura en contraste con un fondo.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                          </a:t>
            </a:r>
            <a:br>
              <a:rPr lang="es-MX" dirty="0"/>
            </a:br>
            <a:endParaRPr lang="es-MX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38653" y="-276999"/>
            <a:ext cx="12666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 descr="img011 - copia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71942"/>
            <a:ext cx="5205429" cy="1915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01156" cy="4011618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</a:rPr>
              <a:t>Plano base elevado. Un plano horizontal que esté elevado por encima del plano del terreno, produce, a lo largo de sus bordes, unas superficies verticales que refuerzan la separación visual entre su campo y el terreno circulante.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 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42844" y="83556"/>
            <a:ext cx="1214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7" name="Picture 1" descr="img011 - copia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432238"/>
            <a:ext cx="5286412" cy="2068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4011618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</a:rPr>
              <a:t>Plano base deprimido. Un plano horizontal situado bajo el plano del terreno recurre a las superficies verticales de la misma depresión para definir el volumen espacial.</a:t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dirty="0"/>
              <a:t> 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-276999"/>
            <a:ext cx="1136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img011 - copia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37094"/>
            <a:ext cx="5950095" cy="224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25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chemeClr val="bg1"/>
                </a:solidFill>
              </a:rPr>
              <a:t>A) Elementos delimitados o habitables</a:t>
            </a:r>
            <a:r>
              <a:rPr lang="es-MX" sz="5400" b="1" dirty="0" smtClean="0">
                <a:solidFill>
                  <a:schemeClr val="bg1"/>
                </a:solidFill>
              </a:rPr>
              <a:t>.</a:t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> </a:t>
            </a:r>
            <a:r>
              <a:rPr lang="es-MX" sz="5400" dirty="0">
                <a:solidFill>
                  <a:schemeClr val="bg1"/>
                </a:solidFill>
              </a:rPr>
              <a:t>Es el espacio en sí, donde habitamos, circulamos  o realizamos actividades.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571472" y="642918"/>
            <a:ext cx="8001056" cy="3857652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</a:rPr>
              <a:t>Plano predominante. Un plano horizontal que sobresalga define un volumen espacial situado entre él mismo y el terreno.</a:t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b="1" dirty="0">
                <a:solidFill>
                  <a:schemeClr val="bg1"/>
                </a:solidFill>
              </a:rPr>
              <a:t> 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                        </a:t>
            </a:r>
            <a:br>
              <a:rPr lang="es-MX" dirty="0"/>
            </a:br>
            <a:endParaRPr lang="es-MX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60294" y="-138499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img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14752"/>
            <a:ext cx="5890535" cy="2243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@khi\Pictures\1143101709z734W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3" descr="C:\Users\S@khi\Pictures\1229518005YvL9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25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lvl="0" algn="l"/>
            <a:r>
              <a:rPr lang="es-MX" sz="6000" b="1" dirty="0" smtClean="0">
                <a:solidFill>
                  <a:schemeClr val="bg1"/>
                </a:solidFill>
              </a:rPr>
              <a:t>1.- Espacios </a:t>
            </a:r>
            <a:r>
              <a:rPr lang="es-MX" sz="6000" b="1" dirty="0">
                <a:solidFill>
                  <a:schemeClr val="bg1"/>
                </a:solidFill>
              </a:rPr>
              <a:t>fisionómicos o de estar (servidos)</a:t>
            </a:r>
            <a:r>
              <a:rPr lang="es-MX" sz="4800" b="1" dirty="0">
                <a:solidFill>
                  <a:schemeClr val="bg1"/>
                </a:solidFill>
              </a:rPr>
              <a:t>. </a:t>
            </a:r>
            <a:r>
              <a:rPr lang="es-MX" sz="4800" b="1" dirty="0" smtClean="0">
                <a:solidFill>
                  <a:schemeClr val="bg1"/>
                </a:solidFill>
              </a:rPr>
              <a:t/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>Donde </a:t>
            </a:r>
            <a:r>
              <a:rPr lang="es-MX" sz="4800" b="1" dirty="0">
                <a:solidFill>
                  <a:schemeClr val="bg1"/>
                </a:solidFill>
              </a:rPr>
              <a:t>se realiza una actividad determinada. </a:t>
            </a:r>
            <a:r>
              <a:rPr lang="es-MX" sz="4800" b="1" dirty="0" smtClean="0">
                <a:solidFill>
                  <a:schemeClr val="bg1"/>
                </a:solidFill>
              </a:rPr>
              <a:t/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>Siempre </a:t>
            </a:r>
            <a:r>
              <a:rPr lang="es-MX" sz="4800" b="1" dirty="0">
                <a:solidFill>
                  <a:schemeClr val="bg1"/>
                </a:solidFill>
              </a:rPr>
              <a:t>contienen maquinaria, muebles o equipo.</a:t>
            </a:r>
            <a:br>
              <a:rPr lang="es-MX" sz="4800" b="1" dirty="0">
                <a:solidFill>
                  <a:schemeClr val="bg1"/>
                </a:solidFill>
              </a:rPr>
            </a:br>
            <a:endParaRPr lang="es-MX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@khi\Pictures\121242473588wI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1815" y="785813"/>
            <a:ext cx="3000372" cy="9144002"/>
          </a:xfrm>
          <a:prstGeom prst="rect">
            <a:avLst/>
          </a:prstGeom>
          <a:noFill/>
        </p:spPr>
      </p:pic>
      <p:pic>
        <p:nvPicPr>
          <p:cNvPr id="20483" name="Picture 3" descr="C:\Users\S@khi\Pictures\fl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14556" y="-1000166"/>
            <a:ext cx="5143516" cy="814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25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lvl="0"/>
            <a:r>
              <a:rPr lang="es-MX" sz="5400" b="1" dirty="0" smtClean="0">
                <a:solidFill>
                  <a:schemeClr val="bg1"/>
                </a:solidFill>
              </a:rPr>
              <a:t>2.- Espacios </a:t>
            </a:r>
            <a:r>
              <a:rPr lang="es-MX" sz="5400" b="1" dirty="0">
                <a:solidFill>
                  <a:schemeClr val="bg1"/>
                </a:solidFill>
              </a:rPr>
              <a:t>distributivos o  de circular (servidores). </a:t>
            </a: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>Los </a:t>
            </a:r>
            <a:r>
              <a:rPr lang="es-MX" b="1" dirty="0">
                <a:solidFill>
                  <a:schemeClr val="bg1"/>
                </a:solidFill>
              </a:rPr>
              <a:t>que nos llevan a los espacios de estar relacionándolos o ligándolos. No contienen maquinaria, muebles o equipo.</a:t>
            </a:r>
            <a:br>
              <a:rPr lang="es-MX" b="1" dirty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1242473588wI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1815" y="785813"/>
            <a:ext cx="3000372" cy="9144002"/>
          </a:xfrm>
          <a:prstGeom prst="rect">
            <a:avLst/>
          </a:prstGeom>
          <a:noFill/>
        </p:spPr>
      </p:pic>
      <p:pic>
        <p:nvPicPr>
          <p:cNvPr id="21506" name="Picture 2" descr="C:\Users\S@khi\Pictures\f2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15283"/>
            <a:ext cx="7572428" cy="521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@khi\Pictures\12351978924J0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01"/>
            <a:ext cx="9144000" cy="68822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lvl="0"/>
            <a:r>
              <a:rPr lang="es-MX" sz="5400" b="1" dirty="0" smtClean="0">
                <a:solidFill>
                  <a:schemeClr val="bg1"/>
                </a:solidFill>
              </a:rPr>
              <a:t>3.- Espacios </a:t>
            </a:r>
            <a:r>
              <a:rPr lang="es-MX" sz="5400" b="1" dirty="0">
                <a:solidFill>
                  <a:schemeClr val="bg1"/>
                </a:solidFill>
              </a:rPr>
              <a:t>auxiliares o de complemento  (apoyo) </a:t>
            </a: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>Los </a:t>
            </a:r>
            <a:r>
              <a:rPr lang="es-MX" sz="4800" b="1" dirty="0">
                <a:solidFill>
                  <a:schemeClr val="bg1"/>
                </a:solidFill>
              </a:rPr>
              <a:t>que complementan un edificio para su mejor funcionamiento.</a:t>
            </a:r>
            <a:br>
              <a:rPr lang="es-MX" sz="4800" b="1" dirty="0">
                <a:solidFill>
                  <a:schemeClr val="bg1"/>
                </a:solidFill>
              </a:rPr>
            </a:br>
            <a:endParaRPr lang="es-MX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842</Words>
  <Application>Microsoft Office PowerPoint</Application>
  <PresentationFormat>Presentación en pantalla (4:3)</PresentationFormat>
  <Paragraphs>69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1.2  Elementos delimitados y delimitantes </vt:lpstr>
      <vt:lpstr>Diapositiva 2</vt:lpstr>
      <vt:lpstr>Diapositiva 3</vt:lpstr>
      <vt:lpstr>A) Elementos delimitados o habitables.   Es el espacio en sí, donde habitamos, circulamos  o realizamos actividades.  </vt:lpstr>
      <vt:lpstr>1.- Espacios fisionómicos o de estar (servidos).  Donde se realiza una actividad determinada.  Siempre contienen maquinaria, muebles o equipo. </vt:lpstr>
      <vt:lpstr>Diapositiva 6</vt:lpstr>
      <vt:lpstr>2.- Espacios distributivos o  de circular (servidores).  Los que nos llevan a los espacios de estar relacionándolos o ligándolos. No contienen maquinaria, muebles o equipo. </vt:lpstr>
      <vt:lpstr>Diapositiva 8</vt:lpstr>
      <vt:lpstr>3.- Espacios auxiliares o de complemento  (apoyo)  Los que complementan un edificio para su mejor funcionamiento. </vt:lpstr>
      <vt:lpstr>Diapositiva 10</vt:lpstr>
      <vt:lpstr>Por  la relación que guardan se clasifican en: </vt:lpstr>
      <vt:lpstr>Espacio contenido dentro de otro espacio.</vt:lpstr>
      <vt:lpstr>Diapositiva 13</vt:lpstr>
      <vt:lpstr>Espacios intercomunicados</vt:lpstr>
      <vt:lpstr>Diapositiva 15</vt:lpstr>
      <vt:lpstr>Espacios contiguos.</vt:lpstr>
      <vt:lpstr>Diapositiva 17</vt:lpstr>
      <vt:lpstr>Espacios articulados</vt:lpstr>
      <vt:lpstr>Diapositiva 19</vt:lpstr>
      <vt:lpstr>Diapositiva 20</vt:lpstr>
      <vt:lpstr>Espacios centralizados (organización centralizada).</vt:lpstr>
      <vt:lpstr>Espacios alineados  (organización lineal)</vt:lpstr>
      <vt:lpstr>Espacios radiales (organización radial)</vt:lpstr>
      <vt:lpstr>Agrupamiento simple o de racimo.</vt:lpstr>
      <vt:lpstr>Espacios agrupados en una red o trama.</vt:lpstr>
      <vt:lpstr>B) Elementos delimitantes o edificados:  Son todos los elementos construidos y que van a dar forma, delimitar y sostener a los espacios habitables. </vt:lpstr>
      <vt:lpstr>Estos se dividen en Apoyos o delimitantes verticales y cubiertas o delimitantes horizontales </vt:lpstr>
      <vt:lpstr>Apoyos o delimitantes verticales.   Sostienen el edificio además de determinar el espacio habitable.   Son barreras que se utilizan para establecer visualmente los límites del edificio y estos pueden ser muros o columnas. </vt:lpstr>
      <vt:lpstr> Los delimitantes verticales pueden clasificarse en:</vt:lpstr>
      <vt:lpstr>Diapositiva 30</vt:lpstr>
      <vt:lpstr>Diapositiva 31</vt:lpstr>
      <vt:lpstr>Diapositiva 32</vt:lpstr>
      <vt:lpstr>Planos paralelos, que definen entre sí un volumen espacial que se orienta axialmente hacia los extremos abiertos  (  H  ). </vt:lpstr>
      <vt:lpstr>Disposición en forma de  “U”, que define un volumen espacial orientado hacia el extremo abierto de la misma.</vt:lpstr>
      <vt:lpstr>Cuatro planos, que encierran un espacio introvertido y articulan el campo espacial que los rodea.</vt:lpstr>
      <vt:lpstr>Cubiertas o delimitantes horizontales.   Son los que delimitan el espacio horizontalmente. Estos se clasifican en : </vt:lpstr>
      <vt:lpstr>Plano base. Un campo espacial sencillo se puede definir mediante un plano horizontal que está dispuesto a modo de figura en contraste con un fondo.                            </vt:lpstr>
      <vt:lpstr>Plano base elevado. Un plano horizontal que esté elevado por encima del plano del terreno, produce, a lo largo de sus bordes, unas superficies verticales que refuerzan la separación visual entre su campo y el terreno circulante.  </vt:lpstr>
      <vt:lpstr>Plano base deprimido. Un plano horizontal situado bajo el plano del terreno recurre a las superficies verticales de la misma depresión para definir el volumen espacial.  </vt:lpstr>
      <vt:lpstr>Plano predominante. Un plano horizontal que sobresalga define un volumen espacial situado entre él mismo y el terreno.                            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 Elementos delimitados y delimitantes </dc:title>
  <dc:creator>S@khi</dc:creator>
  <cp:lastModifiedBy>S@khi</cp:lastModifiedBy>
  <cp:revision>1</cp:revision>
  <dcterms:created xsi:type="dcterms:W3CDTF">2009-10-05T17:27:00Z</dcterms:created>
  <dcterms:modified xsi:type="dcterms:W3CDTF">2009-10-05T19:59:12Z</dcterms:modified>
</cp:coreProperties>
</file>