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0" r:id="rId7"/>
    <p:sldId id="261" r:id="rId8"/>
    <p:sldId id="262" r:id="rId9"/>
    <p:sldId id="263" r:id="rId10"/>
    <p:sldId id="267" r:id="rId11"/>
    <p:sldId id="264" r:id="rId12"/>
    <p:sldId id="266" r:id="rId13"/>
    <p:sldId id="268" r:id="rId14"/>
    <p:sldId id="269" r:id="rId15"/>
    <p:sldId id="270" r:id="rId16"/>
    <p:sldId id="272" r:id="rId17"/>
    <p:sldId id="271" r:id="rId18"/>
    <p:sldId id="273" r:id="rId19"/>
    <p:sldId id="274" r:id="rId20"/>
    <p:sldId id="276" r:id="rId21"/>
    <p:sldId id="277" r:id="rId22"/>
    <p:sldId id="275"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9D2AE2E-D6CE-469C-9B00-2498C2B24C7C}" type="datetimeFigureOut">
              <a:rPr lang="es-MX" smtClean="0"/>
              <a:pPr/>
              <a:t>26/09/2009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4540CCB-DA8D-4F94-BABB-F09BD229B0C5}"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9D2AE2E-D6CE-469C-9B00-2498C2B24C7C}" type="datetimeFigureOut">
              <a:rPr lang="es-MX" smtClean="0"/>
              <a:pPr/>
              <a:t>26/09/2009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4540CCB-DA8D-4F94-BABB-F09BD229B0C5}"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9D2AE2E-D6CE-469C-9B00-2498C2B24C7C}" type="datetimeFigureOut">
              <a:rPr lang="es-MX" smtClean="0"/>
              <a:pPr/>
              <a:t>26/09/2009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4540CCB-DA8D-4F94-BABB-F09BD229B0C5}"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9D2AE2E-D6CE-469C-9B00-2498C2B24C7C}" type="datetimeFigureOut">
              <a:rPr lang="es-MX" smtClean="0"/>
              <a:pPr/>
              <a:t>26/09/2009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4540CCB-DA8D-4F94-BABB-F09BD229B0C5}"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D2AE2E-D6CE-469C-9B00-2498C2B24C7C}" type="datetimeFigureOut">
              <a:rPr lang="es-MX" smtClean="0"/>
              <a:pPr/>
              <a:t>26/09/2009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4540CCB-DA8D-4F94-BABB-F09BD229B0C5}"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9D2AE2E-D6CE-469C-9B00-2498C2B24C7C}" type="datetimeFigureOut">
              <a:rPr lang="es-MX" smtClean="0"/>
              <a:pPr/>
              <a:t>26/09/2009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4540CCB-DA8D-4F94-BABB-F09BD229B0C5}"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9D2AE2E-D6CE-469C-9B00-2498C2B24C7C}" type="datetimeFigureOut">
              <a:rPr lang="es-MX" smtClean="0"/>
              <a:pPr/>
              <a:t>26/09/2009</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74540CCB-DA8D-4F94-BABB-F09BD229B0C5}"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9D2AE2E-D6CE-469C-9B00-2498C2B24C7C}" type="datetimeFigureOut">
              <a:rPr lang="es-MX" smtClean="0"/>
              <a:pPr/>
              <a:t>26/09/2009</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74540CCB-DA8D-4F94-BABB-F09BD229B0C5}"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D2AE2E-D6CE-469C-9B00-2498C2B24C7C}" type="datetimeFigureOut">
              <a:rPr lang="es-MX" smtClean="0"/>
              <a:pPr/>
              <a:t>26/09/2009</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74540CCB-DA8D-4F94-BABB-F09BD229B0C5}"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D2AE2E-D6CE-469C-9B00-2498C2B24C7C}" type="datetimeFigureOut">
              <a:rPr lang="es-MX" smtClean="0"/>
              <a:pPr/>
              <a:t>26/09/2009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4540CCB-DA8D-4F94-BABB-F09BD229B0C5}"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D2AE2E-D6CE-469C-9B00-2498C2B24C7C}" type="datetimeFigureOut">
              <a:rPr lang="es-MX" smtClean="0"/>
              <a:pPr/>
              <a:t>26/09/2009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4540CCB-DA8D-4F94-BABB-F09BD229B0C5}"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2AE2E-D6CE-469C-9B00-2498C2B24C7C}" type="datetimeFigureOut">
              <a:rPr lang="es-MX" smtClean="0"/>
              <a:pPr/>
              <a:t>26/09/2009</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40CCB-DA8D-4F94-BABB-F09BD229B0C5}"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8" Type="http://schemas.openxmlformats.org/officeDocument/2006/relationships/image" Target="http://www.bc.edu/bc_org/avp/cas/fnart/arch/gothic/ND_plan.gif" TargetMode="External"/><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http://www.bc.edu/bc_org/avp/cas/fnart/arch/gothic/ND_sec1.jpg" TargetMode="External"/><Relationship Id="rId5" Type="http://schemas.openxmlformats.org/officeDocument/2006/relationships/image" Target="../media/image38.jpeg"/><Relationship Id="rId10" Type="http://schemas.openxmlformats.org/officeDocument/2006/relationships/image" Target="http://www.bc.edu/bc_org/avp/cas/fnart/arch/gothic/ND_sec2.gif" TargetMode="External"/><Relationship Id="rId4" Type="http://schemas.openxmlformats.org/officeDocument/2006/relationships/image" Target="../media/image37.jpe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hyperlink" Target="http://upload.wikimedia.org/wikipedia/commons/a/a7/Versailles_Palace.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9.jpe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http://www.dubai-architecture.info/images/burj-arab(9)_small.jpg" TargetMode="External"/><Relationship Id="rId5" Type="http://schemas.openxmlformats.org/officeDocument/2006/relationships/image" Target="../media/image50.jpeg"/><Relationship Id="rId4" Type="http://schemas.openxmlformats.org/officeDocument/2006/relationships/image" Target="http://www.GreatBuildings.com/gbc/images/cid_2507331.150.jpg" TargetMode="External"/><Relationship Id="rId9" Type="http://schemas.openxmlformats.org/officeDocument/2006/relationships/image" Target="../media/image52.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2" name="1 Título"/>
          <p:cNvSpPr>
            <a:spLocks noGrp="1"/>
          </p:cNvSpPr>
          <p:nvPr>
            <p:ph type="ctrTitle"/>
          </p:nvPr>
        </p:nvSpPr>
        <p:spPr/>
        <p:txBody>
          <a:bodyPr/>
          <a:lstStyle/>
          <a:p>
            <a:r>
              <a:rPr lang="es-MX" dirty="0" smtClean="0"/>
              <a:t>ONTOLOGÍA ARQUITECTÓNICA</a:t>
            </a:r>
            <a:endParaRPr lang="es-MX" dirty="0"/>
          </a:p>
        </p:txBody>
      </p:sp>
      <p:sp>
        <p:nvSpPr>
          <p:cNvPr id="3" name="2 Subtítulo"/>
          <p:cNvSpPr>
            <a:spLocks noGrp="1"/>
          </p:cNvSpPr>
          <p:nvPr>
            <p:ph type="subTitle" idx="1"/>
          </p:nvPr>
        </p:nvSpPr>
        <p:spPr/>
        <p:txBody>
          <a:bodyPr/>
          <a:lstStyle/>
          <a:p>
            <a:r>
              <a:rPr lang="es-MX" b="1" dirty="0" smtClean="0">
                <a:solidFill>
                  <a:schemeClr val="tx1"/>
                </a:solidFill>
              </a:rPr>
              <a:t>1.1 Observación y análisis del objeto Arquitectónico</a:t>
            </a:r>
            <a:endParaRPr lang="es-MX"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24577" name="Rectangle 1"/>
          <p:cNvSpPr>
            <a:spLocks noChangeArrowheads="1"/>
          </p:cNvSpPr>
          <p:nvPr/>
        </p:nvSpPr>
        <p:spPr bwMode="auto">
          <a:xfrm>
            <a:off x="214282" y="317002"/>
            <a:ext cx="871543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Como observarás pueden existir muchas definiciones de Arquitectura y todas ellas muy diversas y válidas, porque la Arquitectura es eso y mucho más.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s-MX" sz="3200" dirty="0">
                <a:latin typeface="Arial" pitchFamily="34" charset="0"/>
                <a:ea typeface="Times New Roman" pitchFamily="18" charset="0"/>
                <a:cs typeface="Arial" pitchFamily="34" charset="0"/>
              </a:rPr>
              <a:t> </a:t>
            </a:r>
            <a:r>
              <a:rPr lang="es-MX" sz="3200" dirty="0" smtClean="0">
                <a:latin typeface="Arial" pitchFamily="34" charset="0"/>
                <a:ea typeface="Times New Roman" pitchFamily="18" charset="0"/>
                <a:cs typeface="Arial" pitchFamily="34" charset="0"/>
              </a:rPr>
              <a:t>      </a:t>
            </a:r>
            <a:r>
              <a:rPr kumimoji="0" lang="es-MX"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Vitruvio, la arquitectura debía poseer tres virtudes: “Utilidad, firmeza, y belleza”.  Alberti prefirió llamar a estos atributos “</a:t>
            </a:r>
            <a:r>
              <a:rPr kumimoji="0" lang="es-MX"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Estabilidad, </a:t>
            </a:r>
            <a:r>
              <a:rPr kumimoji="0" lang="es-MX"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comodidad y deleite”; y en tiempos más modernos, Pier Luigi Nervi habló de “Estructura función y forma”. </a:t>
            </a:r>
            <a:endParaRPr kumimoji="0" lang="es-MX"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9217" name="Rectangle 1"/>
          <p:cNvSpPr>
            <a:spLocks noChangeArrowheads="1"/>
          </p:cNvSpPr>
          <p:nvPr/>
        </p:nvSpPr>
        <p:spPr bwMode="auto">
          <a:xfrm>
            <a:off x="428596" y="505700"/>
            <a:ext cx="842968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 solidez es la relación entre los materiales y el sistema constructivo, y de éstos con el medio físico. Una arquitectura que no nace de un sistema constructivo no es más que una moda.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 utilidad está condicionada a la actividad humana, pues es ésta la que nos determinará los requisitos de diseño que la obra arquitectónica deberá tener. La arquitectura es así un instrumento que el hombre utiliza para hacer más confortable su vida y para poder desarrollar su actividad.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 belleza es el conjunto de sensaciones que las formas arquitectónicas provocan en nuestro interior. La arquitectura es también un vehículo de comunicación entre el que la crea y el que la usa o la contempla. </a:t>
            </a: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5" name="4 Rectángulo"/>
          <p:cNvSpPr/>
          <p:nvPr/>
        </p:nvSpPr>
        <p:spPr>
          <a:xfrm>
            <a:off x="428596" y="500042"/>
            <a:ext cx="8143932" cy="5693866"/>
          </a:xfrm>
          <a:prstGeom prst="rect">
            <a:avLst/>
          </a:prstGeom>
        </p:spPr>
        <p:txBody>
          <a:bodyPr wrap="square">
            <a:spAutoFit/>
          </a:bodyPr>
          <a:lstStyle/>
          <a:p>
            <a:pPr algn="just"/>
            <a:r>
              <a:rPr lang="es-MX" sz="2800" dirty="0"/>
              <a:t>¿Pero, cómo surge la arquitectura?  </a:t>
            </a:r>
            <a:endParaRPr lang="es-MX" sz="2800" dirty="0" smtClean="0"/>
          </a:p>
          <a:p>
            <a:pPr algn="just"/>
            <a:endParaRPr lang="es-MX" sz="2800" dirty="0"/>
          </a:p>
          <a:p>
            <a:pPr algn="just"/>
            <a:r>
              <a:rPr lang="es-MX" sz="2800" dirty="0" smtClean="0"/>
              <a:t>         Esta </a:t>
            </a:r>
            <a:r>
              <a:rPr lang="es-MX" sz="2800" dirty="0"/>
              <a:t>nace cuando el espacio es contemplado e interpretado por el hombre, pues es entonces cuando comienza la intervención o humanización de la naturaleza, ésta es constitucional al hombre, pero la forma en que lo realiza y los resultados obtenidos han variado a lo largo de la historia, pues una sociedad se manifiesta en los objetos que hace, en el arte que produce en el pensamiento que comunica, pero también en sus ciudades y edificios. En ellos podemos leer los intereses, los sueños y los anhelos de toda una civilización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3" name="2 Título"/>
          <p:cNvSpPr>
            <a:spLocks noGrp="1"/>
          </p:cNvSpPr>
          <p:nvPr>
            <p:ph type="title"/>
          </p:nvPr>
        </p:nvSpPr>
        <p:spPr>
          <a:xfrm>
            <a:off x="457200" y="273050"/>
            <a:ext cx="3008313" cy="869934"/>
          </a:xfrm>
        </p:spPr>
        <p:txBody>
          <a:bodyPr>
            <a:normAutofit/>
          </a:bodyPr>
          <a:lstStyle/>
          <a:p>
            <a:pPr algn="ctr"/>
            <a:r>
              <a:rPr lang="es-MX" sz="4800" dirty="0" smtClean="0"/>
              <a:t>NEOLÍTICO</a:t>
            </a:r>
            <a:endParaRPr lang="es-MX" sz="4800" dirty="0"/>
          </a:p>
        </p:txBody>
      </p:sp>
      <p:sp>
        <p:nvSpPr>
          <p:cNvPr id="5" name="4 Marcador de texto"/>
          <p:cNvSpPr>
            <a:spLocks noGrp="1"/>
          </p:cNvSpPr>
          <p:nvPr>
            <p:ph type="body" sz="half" idx="2"/>
          </p:nvPr>
        </p:nvSpPr>
        <p:spPr>
          <a:xfrm>
            <a:off x="142844" y="1071546"/>
            <a:ext cx="4429156" cy="5786454"/>
          </a:xfrm>
        </p:spPr>
        <p:txBody>
          <a:bodyPr>
            <a:normAutofit fontScale="85000" lnSpcReduction="20000"/>
          </a:bodyPr>
          <a:lstStyle/>
          <a:p>
            <a:r>
              <a:rPr lang="es-ES" sz="2800" dirty="0" smtClean="0"/>
              <a:t>     En </a:t>
            </a:r>
            <a:r>
              <a:rPr lang="es-ES" sz="2800" dirty="0"/>
              <a:t>el Neolítico o Edad de Piedra </a:t>
            </a:r>
            <a:r>
              <a:rPr lang="es-ES" sz="2800" dirty="0" smtClean="0"/>
              <a:t>Pulimentada se </a:t>
            </a:r>
            <a:r>
              <a:rPr lang="es-ES" sz="2800" dirty="0"/>
              <a:t>desarrolla al final del período una arquitectura de enormes piedras que recibe el nombre de Arquitectura Megalítica, </a:t>
            </a:r>
            <a:r>
              <a:rPr lang="es-ES" sz="2800" dirty="0" smtClean="0"/>
              <a:t>formada </a:t>
            </a:r>
            <a:r>
              <a:rPr lang="es-ES" sz="2800" dirty="0"/>
              <a:t>por bloques inmensos de piedras</a:t>
            </a:r>
            <a:r>
              <a:rPr lang="es-ES" sz="2800" dirty="0" smtClean="0"/>
              <a:t>.</a:t>
            </a:r>
          </a:p>
          <a:p>
            <a:r>
              <a:rPr lang="es-ES" sz="2800" dirty="0" smtClean="0"/>
              <a:t>     </a:t>
            </a:r>
            <a:r>
              <a:rPr lang="es-MX" sz="2800" dirty="0" smtClean="0"/>
              <a:t> Se pueden distinguir varios tipos de monumentos: los menhires o enormes piedras clavadas verticalmente, los dólmenes que son estructuras formadas por varios mehires rematados por otras grandes losas horizontales o los cromlech, círculos formados por </a:t>
            </a:r>
            <a:r>
              <a:rPr lang="es-MX" sz="2800" dirty="0" smtClean="0"/>
              <a:t>varios </a:t>
            </a:r>
            <a:r>
              <a:rPr lang="es-MX" sz="2800" dirty="0" smtClean="0"/>
              <a:t>de los elementos anteriores </a:t>
            </a:r>
            <a:r>
              <a:rPr lang="es-MX" sz="2800" dirty="0" smtClean="0"/>
              <a:t> y cuyo </a:t>
            </a:r>
            <a:r>
              <a:rPr lang="es-MX" sz="2800" dirty="0" smtClean="0"/>
              <a:t>ejemplo más representativo es Stonehenge. </a:t>
            </a:r>
            <a:endParaRPr lang="es-MX" sz="2800" dirty="0"/>
          </a:p>
        </p:txBody>
      </p:sp>
      <p:pic>
        <p:nvPicPr>
          <p:cNvPr id="25602" name="Picture 2" descr="C:\Users\S@khi\Pictures\300px-Stonehenge_Total.jpg"/>
          <p:cNvPicPr>
            <a:picLocks noGrp="1" noChangeAspect="1" noChangeArrowheads="1"/>
          </p:cNvPicPr>
          <p:nvPr>
            <p:ph idx="1"/>
          </p:nvPr>
        </p:nvPicPr>
        <p:blipFill>
          <a:blip r:embed="rId3" cstate="print"/>
          <a:srcRect/>
          <a:stretch>
            <a:fillRect/>
          </a:stretch>
        </p:blipFill>
        <p:spPr bwMode="auto">
          <a:xfrm>
            <a:off x="4643438" y="500042"/>
            <a:ext cx="3810000" cy="2857500"/>
          </a:xfrm>
          <a:prstGeom prst="rect">
            <a:avLst/>
          </a:prstGeom>
          <a:noFill/>
        </p:spPr>
      </p:pic>
      <p:sp>
        <p:nvSpPr>
          <p:cNvPr id="8" name="7 CuadroTexto"/>
          <p:cNvSpPr txBox="1"/>
          <p:nvPr/>
        </p:nvSpPr>
        <p:spPr>
          <a:xfrm flipH="1">
            <a:off x="5143503" y="4714884"/>
            <a:ext cx="2244160" cy="523220"/>
          </a:xfrm>
          <a:prstGeom prst="rect">
            <a:avLst/>
          </a:prstGeom>
          <a:noFill/>
        </p:spPr>
        <p:txBody>
          <a:bodyPr wrap="square" rtlCol="0">
            <a:spAutoFit/>
          </a:bodyPr>
          <a:lstStyle/>
          <a:p>
            <a:r>
              <a:rPr lang="es-MX" baseline="30000" dirty="0" smtClean="0"/>
              <a:t>                      </a:t>
            </a:r>
            <a:r>
              <a:rPr lang="es-MX" sz="2800" baseline="30000" dirty="0" smtClean="0"/>
              <a:t>Stonehenge, </a:t>
            </a:r>
            <a:endParaRPr lang="es-MX" sz="2800" dirty="0"/>
          </a:p>
        </p:txBody>
      </p:sp>
      <p:pic>
        <p:nvPicPr>
          <p:cNvPr id="5122" name="Picture 2" descr="Dolmen de Les Vinies Mortes"/>
          <p:cNvPicPr>
            <a:picLocks noChangeAspect="1" noChangeArrowheads="1"/>
          </p:cNvPicPr>
          <p:nvPr/>
        </p:nvPicPr>
        <p:blipFill>
          <a:blip r:embed="rId4" cstate="print"/>
          <a:srcRect/>
          <a:stretch>
            <a:fillRect/>
          </a:stretch>
        </p:blipFill>
        <p:spPr bwMode="auto">
          <a:xfrm>
            <a:off x="6357950" y="2643182"/>
            <a:ext cx="3065906" cy="2752722"/>
          </a:xfrm>
          <a:prstGeom prst="rect">
            <a:avLst/>
          </a:prstGeom>
          <a:noFill/>
        </p:spPr>
      </p:pic>
      <p:pic>
        <p:nvPicPr>
          <p:cNvPr id="5124" name="Picture 4" descr="Pinturas del Neolítico"/>
          <p:cNvPicPr>
            <a:picLocks noChangeAspect="1" noChangeArrowheads="1"/>
          </p:cNvPicPr>
          <p:nvPr/>
        </p:nvPicPr>
        <p:blipFill>
          <a:blip r:embed="rId5" cstate="print"/>
          <a:srcRect/>
          <a:stretch>
            <a:fillRect/>
          </a:stretch>
        </p:blipFill>
        <p:spPr bwMode="auto">
          <a:xfrm>
            <a:off x="4572000" y="4643446"/>
            <a:ext cx="2599690" cy="1928802"/>
          </a:xfrm>
          <a:prstGeom prst="rect">
            <a:avLst/>
          </a:prstGeom>
          <a:noFill/>
        </p:spPr>
      </p:pic>
      <p:sp>
        <p:nvSpPr>
          <p:cNvPr id="9" name="8 CuadroTexto"/>
          <p:cNvSpPr txBox="1"/>
          <p:nvPr/>
        </p:nvSpPr>
        <p:spPr>
          <a:xfrm>
            <a:off x="6500826" y="642918"/>
            <a:ext cx="2071702" cy="369332"/>
          </a:xfrm>
          <a:prstGeom prst="rect">
            <a:avLst/>
          </a:prstGeom>
          <a:noFill/>
        </p:spPr>
        <p:txBody>
          <a:bodyPr wrap="square" rtlCol="0">
            <a:spAutoFit/>
          </a:bodyPr>
          <a:lstStyle/>
          <a:p>
            <a:r>
              <a:rPr lang="es-MX" b="1" dirty="0" smtClean="0"/>
              <a:t>Stonehenge</a:t>
            </a:r>
            <a:endParaRPr lang="es-MX"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2" name="1 Título"/>
          <p:cNvSpPr>
            <a:spLocks noGrp="1"/>
          </p:cNvSpPr>
          <p:nvPr>
            <p:ph type="title" idx="4294967295"/>
          </p:nvPr>
        </p:nvSpPr>
        <p:spPr>
          <a:xfrm>
            <a:off x="0" y="273050"/>
            <a:ext cx="3328988" cy="1162050"/>
          </a:xfrm>
        </p:spPr>
        <p:txBody>
          <a:bodyPr>
            <a:noAutofit/>
          </a:bodyPr>
          <a:lstStyle/>
          <a:p>
            <a:pPr algn="ctr"/>
            <a:r>
              <a:rPr lang="es-MX" sz="3600" b="1" dirty="0" smtClean="0"/>
              <a:t>ARQUITECTURA</a:t>
            </a:r>
            <a:r>
              <a:rPr lang="es-MX" sz="3600" b="1" dirty="0"/>
              <a:t/>
            </a:r>
            <a:br>
              <a:rPr lang="es-MX" sz="3600" b="1" dirty="0"/>
            </a:br>
            <a:r>
              <a:rPr lang="es-MX" sz="3600" b="1" dirty="0" smtClean="0"/>
              <a:t>EGIPCIA</a:t>
            </a:r>
            <a:endParaRPr lang="es-MX" sz="3600" b="1" dirty="0"/>
          </a:p>
        </p:txBody>
      </p:sp>
      <p:sp>
        <p:nvSpPr>
          <p:cNvPr id="4" name="3 Marcador de texto"/>
          <p:cNvSpPr>
            <a:spLocks noGrp="1"/>
          </p:cNvSpPr>
          <p:nvPr>
            <p:ph type="body" sz="half" idx="4294967295"/>
          </p:nvPr>
        </p:nvSpPr>
        <p:spPr>
          <a:xfrm>
            <a:off x="0" y="1785938"/>
            <a:ext cx="3465513" cy="5072062"/>
          </a:xfrm>
        </p:spPr>
        <p:txBody>
          <a:bodyPr>
            <a:noAutofit/>
          </a:bodyPr>
          <a:lstStyle/>
          <a:p>
            <a:pPr algn="ctr">
              <a:buNone/>
            </a:pPr>
            <a:r>
              <a:rPr lang="es-MX" sz="2800" dirty="0" smtClean="0"/>
              <a:t>Los </a:t>
            </a:r>
            <a:r>
              <a:rPr lang="es-MX" sz="2800" dirty="0"/>
              <a:t>Egipcios se destacaron por sus </a:t>
            </a:r>
            <a:r>
              <a:rPr lang="es-ES" sz="2800" dirty="0" smtClean="0"/>
              <a:t>Monumentos </a:t>
            </a:r>
            <a:r>
              <a:rPr lang="es-ES" sz="2800" dirty="0"/>
              <a:t>Funerarios: Mastabas, Hipogeos y Pirámides, y los Monumentos de Culto: Speos </a:t>
            </a:r>
            <a:r>
              <a:rPr lang="es-ES" sz="2800" dirty="0" smtClean="0"/>
              <a:t>Templos.</a:t>
            </a:r>
            <a:endParaRPr lang="es-MX" sz="2800" dirty="0"/>
          </a:p>
          <a:p>
            <a:pPr algn="ctr"/>
            <a:endParaRPr lang="es-MX" sz="2800" dirty="0"/>
          </a:p>
        </p:txBody>
      </p:sp>
      <p:pic>
        <p:nvPicPr>
          <p:cNvPr id="27652" name="Picture 4" descr="C:\Users\S@khi\Pictures\speos-horemheb1.jpg"/>
          <p:cNvPicPr>
            <a:picLocks noChangeAspect="1" noChangeArrowheads="1"/>
          </p:cNvPicPr>
          <p:nvPr/>
        </p:nvPicPr>
        <p:blipFill>
          <a:blip r:embed="rId3" cstate="print"/>
          <a:srcRect/>
          <a:stretch>
            <a:fillRect/>
          </a:stretch>
        </p:blipFill>
        <p:spPr bwMode="auto">
          <a:xfrm>
            <a:off x="3929058" y="0"/>
            <a:ext cx="3389314" cy="2541986"/>
          </a:xfrm>
          <a:prstGeom prst="rect">
            <a:avLst/>
          </a:prstGeom>
          <a:noFill/>
        </p:spPr>
      </p:pic>
      <p:pic>
        <p:nvPicPr>
          <p:cNvPr id="27653" name="Picture 5" descr="C:\Users\S@khi\Pictures\speos_artemidos01.jpg"/>
          <p:cNvPicPr>
            <a:picLocks noChangeAspect="1" noChangeArrowheads="1"/>
          </p:cNvPicPr>
          <p:nvPr/>
        </p:nvPicPr>
        <p:blipFill>
          <a:blip r:embed="rId4" cstate="print"/>
          <a:srcRect/>
          <a:stretch>
            <a:fillRect/>
          </a:stretch>
        </p:blipFill>
        <p:spPr bwMode="auto">
          <a:xfrm>
            <a:off x="5143504" y="4440261"/>
            <a:ext cx="4138613" cy="2346325"/>
          </a:xfrm>
          <a:prstGeom prst="rect">
            <a:avLst/>
          </a:prstGeom>
          <a:noFill/>
        </p:spPr>
      </p:pic>
      <p:pic>
        <p:nvPicPr>
          <p:cNvPr id="27651" name="Picture 3" descr="350px-All_Gizah_Pyramids"/>
          <p:cNvPicPr>
            <a:picLocks noChangeAspect="1" noChangeArrowheads="1"/>
          </p:cNvPicPr>
          <p:nvPr/>
        </p:nvPicPr>
        <p:blipFill>
          <a:blip r:embed="rId5" cstate="print"/>
          <a:srcRect/>
          <a:stretch>
            <a:fillRect/>
          </a:stretch>
        </p:blipFill>
        <p:spPr bwMode="auto">
          <a:xfrm>
            <a:off x="6036005" y="1357298"/>
            <a:ext cx="3107995" cy="2714644"/>
          </a:xfrm>
          <a:prstGeom prst="rect">
            <a:avLst/>
          </a:prstGeom>
          <a:noFill/>
          <a:ln w="9525">
            <a:noFill/>
            <a:miter lim="800000"/>
            <a:headEnd/>
            <a:tailEnd/>
          </a:ln>
        </p:spPr>
      </p:pic>
      <p:pic>
        <p:nvPicPr>
          <p:cNvPr id="27650" name="Picture 2" descr="mastaba1"/>
          <p:cNvPicPr>
            <a:picLocks noChangeAspect="1" noChangeArrowheads="1"/>
          </p:cNvPicPr>
          <p:nvPr/>
        </p:nvPicPr>
        <p:blipFill>
          <a:blip r:embed="rId6" cstate="print"/>
          <a:srcRect/>
          <a:stretch>
            <a:fillRect/>
          </a:stretch>
        </p:blipFill>
        <p:spPr bwMode="auto">
          <a:xfrm>
            <a:off x="4143372" y="2500306"/>
            <a:ext cx="3071834" cy="2232622"/>
          </a:xfrm>
          <a:prstGeom prst="rect">
            <a:avLst/>
          </a:prstGeom>
          <a:noFill/>
          <a:ln w="9525">
            <a:noFill/>
            <a:miter lim="800000"/>
            <a:headEnd/>
            <a:tailEnd/>
          </a:ln>
        </p:spPr>
      </p:pic>
      <p:sp>
        <p:nvSpPr>
          <p:cNvPr id="11" name="10 CuadroTexto"/>
          <p:cNvSpPr txBox="1"/>
          <p:nvPr/>
        </p:nvSpPr>
        <p:spPr>
          <a:xfrm>
            <a:off x="7643834" y="5934670"/>
            <a:ext cx="1500166" cy="923330"/>
          </a:xfrm>
          <a:prstGeom prst="rect">
            <a:avLst/>
          </a:prstGeom>
          <a:noFill/>
        </p:spPr>
        <p:txBody>
          <a:bodyPr wrap="square" rtlCol="0">
            <a:spAutoFit/>
          </a:bodyPr>
          <a:lstStyle/>
          <a:p>
            <a:r>
              <a:rPr lang="es-MX" b="1" dirty="0" smtClean="0"/>
              <a:t>                                    ARTEMIDOS </a:t>
            </a:r>
          </a:p>
          <a:p>
            <a:endParaRPr lang="es-MX" dirty="0"/>
          </a:p>
        </p:txBody>
      </p:sp>
      <p:sp>
        <p:nvSpPr>
          <p:cNvPr id="12" name="11 CuadroTexto"/>
          <p:cNvSpPr txBox="1"/>
          <p:nvPr/>
        </p:nvSpPr>
        <p:spPr>
          <a:xfrm flipH="1">
            <a:off x="7399937" y="3643314"/>
            <a:ext cx="1244029" cy="369332"/>
          </a:xfrm>
          <a:prstGeom prst="rect">
            <a:avLst/>
          </a:prstGeom>
          <a:noFill/>
        </p:spPr>
        <p:txBody>
          <a:bodyPr wrap="square" rtlCol="0">
            <a:spAutoFit/>
          </a:bodyPr>
          <a:lstStyle/>
          <a:p>
            <a:r>
              <a:rPr lang="es-MX" b="1" dirty="0" smtClean="0"/>
              <a:t>GIZEGH</a:t>
            </a:r>
            <a:endParaRPr lang="es-MX" b="1" dirty="0"/>
          </a:p>
        </p:txBody>
      </p:sp>
      <p:sp>
        <p:nvSpPr>
          <p:cNvPr id="13" name="12 CuadroTexto"/>
          <p:cNvSpPr txBox="1"/>
          <p:nvPr/>
        </p:nvSpPr>
        <p:spPr>
          <a:xfrm>
            <a:off x="4000496" y="3714752"/>
            <a:ext cx="2071702" cy="369332"/>
          </a:xfrm>
          <a:prstGeom prst="rect">
            <a:avLst/>
          </a:prstGeom>
          <a:noFill/>
        </p:spPr>
        <p:txBody>
          <a:bodyPr wrap="square" rtlCol="0">
            <a:spAutoFit/>
          </a:bodyPr>
          <a:lstStyle/>
          <a:p>
            <a:r>
              <a:rPr lang="es-MX" b="1" dirty="0" smtClean="0"/>
              <a:t>  MASTABA</a:t>
            </a:r>
            <a:endParaRPr lang="es-MX" b="1" dirty="0"/>
          </a:p>
        </p:txBody>
      </p:sp>
      <p:sp>
        <p:nvSpPr>
          <p:cNvPr id="14" name="13 CuadroTexto"/>
          <p:cNvSpPr txBox="1"/>
          <p:nvPr/>
        </p:nvSpPr>
        <p:spPr>
          <a:xfrm>
            <a:off x="4071934" y="2143116"/>
            <a:ext cx="2286016" cy="369332"/>
          </a:xfrm>
          <a:prstGeom prst="rect">
            <a:avLst/>
          </a:prstGeom>
          <a:noFill/>
        </p:spPr>
        <p:txBody>
          <a:bodyPr wrap="square" rtlCol="0">
            <a:spAutoFit/>
          </a:bodyPr>
          <a:lstStyle/>
          <a:p>
            <a:r>
              <a:rPr lang="es-MX" b="1" dirty="0" smtClean="0"/>
              <a:t>HOREMHEB</a:t>
            </a:r>
            <a:endParaRPr lang="es-MX" b="1" dirty="0"/>
          </a:p>
        </p:txBody>
      </p:sp>
      <p:pic>
        <p:nvPicPr>
          <p:cNvPr id="27654" name="Picture 6" descr="C:\Users\S@khi\Pictures\temploramsses.jpg"/>
          <p:cNvPicPr>
            <a:picLocks noChangeAspect="1" noChangeArrowheads="1"/>
          </p:cNvPicPr>
          <p:nvPr/>
        </p:nvPicPr>
        <p:blipFill>
          <a:blip r:embed="rId7" cstate="print"/>
          <a:srcRect/>
          <a:stretch>
            <a:fillRect/>
          </a:stretch>
        </p:blipFill>
        <p:spPr bwMode="auto">
          <a:xfrm>
            <a:off x="3571868" y="4572008"/>
            <a:ext cx="1857388" cy="2000264"/>
          </a:xfrm>
          <a:prstGeom prst="rect">
            <a:avLst/>
          </a:prstGeom>
          <a:noFill/>
        </p:spPr>
      </p:pic>
      <p:sp>
        <p:nvSpPr>
          <p:cNvPr id="16" name="15 CuadroTexto"/>
          <p:cNvSpPr txBox="1"/>
          <p:nvPr/>
        </p:nvSpPr>
        <p:spPr>
          <a:xfrm flipH="1">
            <a:off x="3714744" y="6143644"/>
            <a:ext cx="1357322" cy="369332"/>
          </a:xfrm>
          <a:prstGeom prst="rect">
            <a:avLst/>
          </a:prstGeom>
          <a:noFill/>
        </p:spPr>
        <p:txBody>
          <a:bodyPr wrap="square" rtlCol="0">
            <a:spAutoFit/>
          </a:bodyPr>
          <a:lstStyle/>
          <a:p>
            <a:r>
              <a:rPr lang="es-MX" b="1" dirty="0" smtClean="0"/>
              <a:t>RAMSÉS III</a:t>
            </a:r>
            <a:endParaRPr lang="es-MX"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pic>
        <p:nvPicPr>
          <p:cNvPr id="28679" name="Picture 7" descr="C:\Users\S@khi\Pictures\partenon2.jpg"/>
          <p:cNvPicPr>
            <a:picLocks noChangeAspect="1" noChangeArrowheads="1"/>
          </p:cNvPicPr>
          <p:nvPr/>
        </p:nvPicPr>
        <p:blipFill>
          <a:blip r:embed="rId3" cstate="print"/>
          <a:srcRect/>
          <a:stretch>
            <a:fillRect/>
          </a:stretch>
        </p:blipFill>
        <p:spPr bwMode="auto">
          <a:xfrm>
            <a:off x="4714876" y="0"/>
            <a:ext cx="4643470" cy="2855216"/>
          </a:xfrm>
          <a:prstGeom prst="rect">
            <a:avLst/>
          </a:prstGeom>
          <a:noFill/>
        </p:spPr>
      </p:pic>
      <p:sp>
        <p:nvSpPr>
          <p:cNvPr id="2" name="1 Título"/>
          <p:cNvSpPr>
            <a:spLocks noGrp="1"/>
          </p:cNvSpPr>
          <p:nvPr>
            <p:ph type="title" idx="4294967295"/>
          </p:nvPr>
        </p:nvSpPr>
        <p:spPr>
          <a:xfrm>
            <a:off x="0" y="142852"/>
            <a:ext cx="4143372" cy="1162050"/>
          </a:xfrm>
        </p:spPr>
        <p:txBody>
          <a:bodyPr>
            <a:noAutofit/>
          </a:bodyPr>
          <a:lstStyle/>
          <a:p>
            <a:pPr algn="ctr"/>
            <a:r>
              <a:rPr lang="es-MX" sz="3600" b="1" dirty="0" smtClean="0"/>
              <a:t>ARQUITECTURA </a:t>
            </a:r>
            <a:br>
              <a:rPr lang="es-MX" sz="3600" b="1" dirty="0" smtClean="0"/>
            </a:br>
            <a:r>
              <a:rPr lang="es-MX" sz="3600" b="1" dirty="0" smtClean="0"/>
              <a:t>GRIEGA</a:t>
            </a:r>
            <a:endParaRPr lang="es-MX" sz="3600" b="1" dirty="0"/>
          </a:p>
        </p:txBody>
      </p:sp>
      <p:sp>
        <p:nvSpPr>
          <p:cNvPr id="4" name="3 Marcador de texto"/>
          <p:cNvSpPr>
            <a:spLocks noGrp="1"/>
          </p:cNvSpPr>
          <p:nvPr>
            <p:ph type="body" sz="half" idx="4294967295"/>
          </p:nvPr>
        </p:nvSpPr>
        <p:spPr>
          <a:xfrm>
            <a:off x="0" y="1214422"/>
            <a:ext cx="3929058" cy="5643578"/>
          </a:xfrm>
        </p:spPr>
        <p:txBody>
          <a:bodyPr>
            <a:noAutofit/>
          </a:bodyPr>
          <a:lstStyle/>
          <a:p>
            <a:pPr>
              <a:buNone/>
            </a:pPr>
            <a:r>
              <a:rPr lang="es-ES" sz="1800" dirty="0" smtClean="0"/>
              <a:t>      </a:t>
            </a:r>
            <a:r>
              <a:rPr lang="es-ES" sz="1800" dirty="0" smtClean="0"/>
              <a:t>      </a:t>
            </a:r>
            <a:r>
              <a:rPr lang="es-ES" sz="2200" dirty="0" smtClean="0"/>
              <a:t>El  sistema </a:t>
            </a:r>
            <a:r>
              <a:rPr lang="es-ES" sz="2200" dirty="0"/>
              <a:t>de construcción utilizado fue el adintelado. </a:t>
            </a:r>
            <a:endParaRPr lang="es-ES" sz="2200" dirty="0" smtClean="0"/>
          </a:p>
          <a:p>
            <a:pPr algn="just">
              <a:buNone/>
            </a:pPr>
            <a:r>
              <a:rPr lang="es-ES" sz="2200" dirty="0"/>
              <a:t> </a:t>
            </a:r>
            <a:r>
              <a:rPr lang="es-ES" sz="2200" dirty="0" smtClean="0"/>
              <a:t>      </a:t>
            </a:r>
            <a:r>
              <a:rPr lang="es-ES" sz="2200" dirty="0" smtClean="0"/>
              <a:t>  Se </a:t>
            </a:r>
            <a:r>
              <a:rPr lang="es-ES" sz="2200" dirty="0"/>
              <a:t>destacan por orden jerárquico, los templos como exponentes principales, luego, los teatros, las acrópolis, los estadios, los </a:t>
            </a:r>
            <a:r>
              <a:rPr lang="es-ES" sz="2200" dirty="0" smtClean="0"/>
              <a:t>gimnasios, </a:t>
            </a:r>
            <a:r>
              <a:rPr lang="es-ES" sz="2200" dirty="0"/>
              <a:t>las ágoras y los monumentos funerarios</a:t>
            </a:r>
            <a:r>
              <a:rPr lang="es-ES" sz="2200" dirty="0" smtClean="0"/>
              <a:t>.</a:t>
            </a:r>
          </a:p>
          <a:p>
            <a:pPr algn="just">
              <a:buNone/>
            </a:pPr>
            <a:r>
              <a:rPr lang="es-ES" sz="2200" dirty="0" smtClean="0"/>
              <a:t>      </a:t>
            </a:r>
            <a:r>
              <a:rPr lang="es-ES" sz="2200" dirty="0"/>
              <a:t>Los diferentes tipos y formas de columnas dieron origen a los famosos órdenes arquitectónicos griegos: Dórico, Jónico y Corintio</a:t>
            </a:r>
            <a:endParaRPr lang="es-MX" sz="2200" dirty="0"/>
          </a:p>
        </p:txBody>
      </p:sp>
      <p:pic>
        <p:nvPicPr>
          <p:cNvPr id="28676" name="Picture 4" descr="C:\Users\S@khi\Pictures\herodestheatre.jpg"/>
          <p:cNvPicPr>
            <a:picLocks noChangeAspect="1" noChangeArrowheads="1"/>
          </p:cNvPicPr>
          <p:nvPr/>
        </p:nvPicPr>
        <p:blipFill>
          <a:blip r:embed="rId4" cstate="print"/>
          <a:srcRect/>
          <a:stretch>
            <a:fillRect/>
          </a:stretch>
        </p:blipFill>
        <p:spPr bwMode="auto">
          <a:xfrm>
            <a:off x="6786610" y="2759807"/>
            <a:ext cx="2428860" cy="2240829"/>
          </a:xfrm>
          <a:prstGeom prst="rect">
            <a:avLst/>
          </a:prstGeom>
          <a:noFill/>
        </p:spPr>
      </p:pic>
      <p:pic>
        <p:nvPicPr>
          <p:cNvPr id="28677" name="Picture 5" descr="C:\Users\S@khi\Pictures\bibliotecacelsodeefeso.jpg"/>
          <p:cNvPicPr>
            <a:picLocks noChangeAspect="1" noChangeArrowheads="1"/>
          </p:cNvPicPr>
          <p:nvPr/>
        </p:nvPicPr>
        <p:blipFill>
          <a:blip r:embed="rId5" cstate="print"/>
          <a:srcRect/>
          <a:stretch>
            <a:fillRect/>
          </a:stretch>
        </p:blipFill>
        <p:spPr bwMode="auto">
          <a:xfrm>
            <a:off x="4140238" y="2357430"/>
            <a:ext cx="2520922" cy="3786214"/>
          </a:xfrm>
          <a:prstGeom prst="rect">
            <a:avLst/>
          </a:prstGeom>
          <a:noFill/>
        </p:spPr>
      </p:pic>
      <p:sp>
        <p:nvSpPr>
          <p:cNvPr id="12" name="11 CuadroTexto"/>
          <p:cNvSpPr txBox="1"/>
          <p:nvPr/>
        </p:nvSpPr>
        <p:spPr>
          <a:xfrm flipH="1">
            <a:off x="7715272" y="214290"/>
            <a:ext cx="1571635" cy="369332"/>
          </a:xfrm>
          <a:prstGeom prst="rect">
            <a:avLst/>
          </a:prstGeom>
          <a:noFill/>
        </p:spPr>
        <p:txBody>
          <a:bodyPr wrap="square" rtlCol="0">
            <a:spAutoFit/>
          </a:bodyPr>
          <a:lstStyle/>
          <a:p>
            <a:r>
              <a:rPr lang="es-MX" b="1" dirty="0" smtClean="0"/>
              <a:t>PARTENON</a:t>
            </a:r>
            <a:endParaRPr lang="es-MX" b="1" dirty="0"/>
          </a:p>
        </p:txBody>
      </p:sp>
      <p:sp>
        <p:nvSpPr>
          <p:cNvPr id="13" name="12 CuadroTexto"/>
          <p:cNvSpPr txBox="1"/>
          <p:nvPr/>
        </p:nvSpPr>
        <p:spPr>
          <a:xfrm>
            <a:off x="4143372" y="6211669"/>
            <a:ext cx="1714512" cy="646331"/>
          </a:xfrm>
          <a:prstGeom prst="rect">
            <a:avLst/>
          </a:prstGeom>
          <a:noFill/>
        </p:spPr>
        <p:txBody>
          <a:bodyPr wrap="square" rtlCol="0">
            <a:spAutoFit/>
          </a:bodyPr>
          <a:lstStyle/>
          <a:p>
            <a:r>
              <a:rPr lang="es-MX" b="1" dirty="0" smtClean="0"/>
              <a:t>BIBLIOTECA DE EFESO</a:t>
            </a:r>
            <a:endParaRPr lang="es-MX" b="1" dirty="0"/>
          </a:p>
        </p:txBody>
      </p:sp>
      <p:sp>
        <p:nvSpPr>
          <p:cNvPr id="14" name="13 CuadroTexto"/>
          <p:cNvSpPr txBox="1"/>
          <p:nvPr/>
        </p:nvSpPr>
        <p:spPr>
          <a:xfrm>
            <a:off x="8215338" y="3857628"/>
            <a:ext cx="1143008" cy="923330"/>
          </a:xfrm>
          <a:prstGeom prst="rect">
            <a:avLst/>
          </a:prstGeom>
          <a:noFill/>
        </p:spPr>
        <p:txBody>
          <a:bodyPr wrap="square" rtlCol="0">
            <a:spAutoFit/>
          </a:bodyPr>
          <a:lstStyle/>
          <a:p>
            <a:pPr algn="ctr"/>
            <a:r>
              <a:rPr lang="es-MX" b="1" dirty="0" smtClean="0"/>
              <a:t>TEATRO </a:t>
            </a:r>
          </a:p>
          <a:p>
            <a:pPr algn="ctr"/>
            <a:r>
              <a:rPr lang="es-MX" b="1" dirty="0" smtClean="0"/>
              <a:t>DE HERODES</a:t>
            </a:r>
            <a:endParaRPr lang="es-MX" b="1" dirty="0"/>
          </a:p>
        </p:txBody>
      </p:sp>
      <p:pic>
        <p:nvPicPr>
          <p:cNvPr id="28680" name="Picture 8" descr="C:\Users\S@khi\Pictures\ordenes-griegos.jpg"/>
          <p:cNvPicPr>
            <a:picLocks noChangeAspect="1" noChangeArrowheads="1"/>
          </p:cNvPicPr>
          <p:nvPr/>
        </p:nvPicPr>
        <p:blipFill>
          <a:blip r:embed="rId6" cstate="print"/>
          <a:srcRect/>
          <a:stretch>
            <a:fillRect/>
          </a:stretch>
        </p:blipFill>
        <p:spPr bwMode="auto">
          <a:xfrm>
            <a:off x="5786446" y="4929222"/>
            <a:ext cx="3519712" cy="192880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2" name="1 Título"/>
          <p:cNvSpPr>
            <a:spLocks noGrp="1"/>
          </p:cNvSpPr>
          <p:nvPr>
            <p:ph type="title" idx="4294967295"/>
          </p:nvPr>
        </p:nvSpPr>
        <p:spPr>
          <a:xfrm>
            <a:off x="0" y="273050"/>
            <a:ext cx="3929063" cy="1162050"/>
          </a:xfrm>
        </p:spPr>
        <p:txBody>
          <a:bodyPr>
            <a:noAutofit/>
          </a:bodyPr>
          <a:lstStyle/>
          <a:p>
            <a:pPr algn="ctr"/>
            <a:r>
              <a:rPr lang="es-MX" sz="3600" b="1" dirty="0" smtClean="0"/>
              <a:t>ARQUITECTURA</a:t>
            </a:r>
            <a:br>
              <a:rPr lang="es-MX" sz="3600" b="1" dirty="0" smtClean="0"/>
            </a:br>
            <a:r>
              <a:rPr lang="es-MX" sz="3600" b="1" dirty="0" smtClean="0"/>
              <a:t>ROMANA</a:t>
            </a:r>
            <a:endParaRPr lang="es-MX" sz="3600" b="1" dirty="0"/>
          </a:p>
        </p:txBody>
      </p:sp>
      <p:sp>
        <p:nvSpPr>
          <p:cNvPr id="4" name="3 Marcador de texto"/>
          <p:cNvSpPr>
            <a:spLocks noGrp="1"/>
          </p:cNvSpPr>
          <p:nvPr>
            <p:ph type="body" sz="half" idx="4294967295"/>
          </p:nvPr>
        </p:nvSpPr>
        <p:spPr>
          <a:xfrm>
            <a:off x="-214346" y="1435100"/>
            <a:ext cx="3222659" cy="5208588"/>
          </a:xfrm>
        </p:spPr>
        <p:txBody>
          <a:bodyPr>
            <a:noAutofit/>
          </a:bodyPr>
          <a:lstStyle/>
          <a:p>
            <a:pPr>
              <a:buNone/>
            </a:pPr>
            <a:r>
              <a:rPr lang="es-ES" sz="2400" dirty="0" smtClean="0"/>
              <a:t>          La finalidad </a:t>
            </a:r>
            <a:r>
              <a:rPr lang="es-ES" sz="2400" dirty="0"/>
              <a:t>de la arquitectura romana es utilitaria, está concebida en función de las necesidades privadas y públicas y expresa la voluntad de </a:t>
            </a:r>
            <a:r>
              <a:rPr lang="es-ES" sz="2400" dirty="0" smtClean="0"/>
              <a:t>poder y </a:t>
            </a:r>
            <a:r>
              <a:rPr lang="es-ES" sz="2400" dirty="0"/>
              <a:t>de mando del </a:t>
            </a:r>
            <a:r>
              <a:rPr lang="es-ES" sz="2400" dirty="0" smtClean="0"/>
              <a:t>Estado </a:t>
            </a:r>
            <a:r>
              <a:rPr lang="es-ES" sz="2400" dirty="0"/>
              <a:t>romano. Alterna dos </a:t>
            </a:r>
            <a:r>
              <a:rPr lang="es-ES" sz="2400" dirty="0" smtClean="0"/>
              <a:t>sistemas </a:t>
            </a:r>
            <a:r>
              <a:rPr lang="es-ES" sz="2400" dirty="0"/>
              <a:t>conocidos: el de la columna y dintel, y el arco y bóveda</a:t>
            </a:r>
            <a:endParaRPr lang="es-MX" sz="2400" dirty="0"/>
          </a:p>
        </p:txBody>
      </p:sp>
      <p:pic>
        <p:nvPicPr>
          <p:cNvPr id="29699" name="Picture 3" descr="C:\Users\S@khi\Pictures\temploportunus.jpg"/>
          <p:cNvPicPr>
            <a:picLocks noChangeAspect="1" noChangeArrowheads="1"/>
          </p:cNvPicPr>
          <p:nvPr/>
        </p:nvPicPr>
        <p:blipFill>
          <a:blip r:embed="rId3" cstate="print"/>
          <a:srcRect/>
          <a:stretch>
            <a:fillRect/>
          </a:stretch>
        </p:blipFill>
        <p:spPr bwMode="auto">
          <a:xfrm>
            <a:off x="3714744" y="99966"/>
            <a:ext cx="3200453" cy="2400340"/>
          </a:xfrm>
          <a:prstGeom prst="rect">
            <a:avLst/>
          </a:prstGeom>
          <a:noFill/>
        </p:spPr>
      </p:pic>
      <p:pic>
        <p:nvPicPr>
          <p:cNvPr id="29698" name="Picture 2" descr="C:\Users\S@khi\Pictures\colonnes-colisee.jpg"/>
          <p:cNvPicPr>
            <a:picLocks noChangeAspect="1" noChangeArrowheads="1"/>
          </p:cNvPicPr>
          <p:nvPr/>
        </p:nvPicPr>
        <p:blipFill>
          <a:blip r:embed="rId4" cstate="print"/>
          <a:srcRect/>
          <a:stretch>
            <a:fillRect/>
          </a:stretch>
        </p:blipFill>
        <p:spPr bwMode="auto">
          <a:xfrm>
            <a:off x="5857884" y="1857364"/>
            <a:ext cx="3542830" cy="3597620"/>
          </a:xfrm>
          <a:prstGeom prst="rect">
            <a:avLst/>
          </a:prstGeom>
          <a:noFill/>
        </p:spPr>
      </p:pic>
      <p:pic>
        <p:nvPicPr>
          <p:cNvPr id="29700" name="Picture 4" descr="C:\Users\S@khi\Pictures\panteonroma.jpg"/>
          <p:cNvPicPr>
            <a:picLocks noChangeAspect="1" noChangeArrowheads="1"/>
          </p:cNvPicPr>
          <p:nvPr/>
        </p:nvPicPr>
        <p:blipFill>
          <a:blip r:embed="rId5" cstate="print"/>
          <a:srcRect/>
          <a:stretch>
            <a:fillRect/>
          </a:stretch>
        </p:blipFill>
        <p:spPr bwMode="auto">
          <a:xfrm>
            <a:off x="3214678" y="4286256"/>
            <a:ext cx="3328482" cy="2428892"/>
          </a:xfrm>
          <a:prstGeom prst="rect">
            <a:avLst/>
          </a:prstGeom>
          <a:noFill/>
        </p:spPr>
      </p:pic>
      <p:sp>
        <p:nvSpPr>
          <p:cNvPr id="9" name="8 CuadroTexto"/>
          <p:cNvSpPr txBox="1"/>
          <p:nvPr/>
        </p:nvSpPr>
        <p:spPr>
          <a:xfrm>
            <a:off x="6643702" y="6143644"/>
            <a:ext cx="2214578" cy="369332"/>
          </a:xfrm>
          <a:prstGeom prst="rect">
            <a:avLst/>
          </a:prstGeom>
          <a:noFill/>
        </p:spPr>
        <p:txBody>
          <a:bodyPr wrap="square" rtlCol="0">
            <a:spAutoFit/>
          </a:bodyPr>
          <a:lstStyle/>
          <a:p>
            <a:r>
              <a:rPr lang="es-MX" b="1" dirty="0" smtClean="0"/>
              <a:t>PANTEÓN</a:t>
            </a:r>
            <a:endParaRPr lang="es-MX" b="1" dirty="0"/>
          </a:p>
        </p:txBody>
      </p:sp>
      <p:sp>
        <p:nvSpPr>
          <p:cNvPr id="10" name="9 CuadroTexto"/>
          <p:cNvSpPr txBox="1"/>
          <p:nvPr/>
        </p:nvSpPr>
        <p:spPr>
          <a:xfrm>
            <a:off x="7429520" y="1428736"/>
            <a:ext cx="1714480" cy="369332"/>
          </a:xfrm>
          <a:prstGeom prst="rect">
            <a:avLst/>
          </a:prstGeom>
          <a:noFill/>
        </p:spPr>
        <p:txBody>
          <a:bodyPr wrap="square" rtlCol="0">
            <a:spAutoFit/>
          </a:bodyPr>
          <a:lstStyle/>
          <a:p>
            <a:r>
              <a:rPr lang="es-MX" b="1" dirty="0" smtClean="0"/>
              <a:t>COLISEO</a:t>
            </a:r>
            <a:endParaRPr lang="es-MX" b="1" dirty="0"/>
          </a:p>
        </p:txBody>
      </p:sp>
      <p:sp>
        <p:nvSpPr>
          <p:cNvPr id="11" name="10 CuadroTexto"/>
          <p:cNvSpPr txBox="1"/>
          <p:nvPr/>
        </p:nvSpPr>
        <p:spPr>
          <a:xfrm>
            <a:off x="3643306" y="2500306"/>
            <a:ext cx="2143140" cy="369332"/>
          </a:xfrm>
          <a:prstGeom prst="rect">
            <a:avLst/>
          </a:prstGeom>
          <a:noFill/>
        </p:spPr>
        <p:txBody>
          <a:bodyPr wrap="square" rtlCol="0">
            <a:spAutoFit/>
          </a:bodyPr>
          <a:lstStyle/>
          <a:p>
            <a:r>
              <a:rPr lang="es-MX" b="1" dirty="0" smtClean="0"/>
              <a:t>TEMPLO</a:t>
            </a:r>
            <a:endParaRPr lang="es-MX"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S@khi\Pictures\12028367688hxqQz.jpg"/>
          <p:cNvPicPr>
            <a:picLocks noChangeAspect="1" noChangeArrowheads="1"/>
          </p:cNvPicPr>
          <p:nvPr/>
        </p:nvPicPr>
        <p:blipFill>
          <a:blip r:embed="rId2" cstate="print"/>
          <a:srcRect/>
          <a:stretch>
            <a:fillRect/>
          </a:stretch>
        </p:blipFill>
        <p:spPr bwMode="auto">
          <a:xfrm>
            <a:off x="0" y="-24"/>
            <a:ext cx="9361558" cy="6858000"/>
          </a:xfrm>
          <a:prstGeom prst="rect">
            <a:avLst/>
          </a:prstGeom>
          <a:noFill/>
        </p:spPr>
      </p:pic>
      <p:sp>
        <p:nvSpPr>
          <p:cNvPr id="6" name="5 Título"/>
          <p:cNvSpPr>
            <a:spLocks noGrp="1"/>
          </p:cNvSpPr>
          <p:nvPr>
            <p:ph type="title"/>
          </p:nvPr>
        </p:nvSpPr>
        <p:spPr>
          <a:xfrm>
            <a:off x="0" y="273050"/>
            <a:ext cx="3643306" cy="798496"/>
          </a:xfrm>
        </p:spPr>
        <p:txBody>
          <a:bodyPr>
            <a:noAutofit/>
          </a:bodyPr>
          <a:lstStyle/>
          <a:p>
            <a:pPr algn="ctr"/>
            <a:r>
              <a:rPr lang="es-MX" sz="3600" dirty="0" smtClean="0"/>
              <a:t>ROMÁNICO</a:t>
            </a:r>
            <a:endParaRPr lang="es-MX" sz="3600" dirty="0"/>
          </a:p>
        </p:txBody>
      </p:sp>
      <p:sp>
        <p:nvSpPr>
          <p:cNvPr id="8" name="7 Marcador de texto"/>
          <p:cNvSpPr>
            <a:spLocks noGrp="1"/>
          </p:cNvSpPr>
          <p:nvPr>
            <p:ph type="body" sz="half" idx="2"/>
          </p:nvPr>
        </p:nvSpPr>
        <p:spPr>
          <a:xfrm>
            <a:off x="0" y="1285860"/>
            <a:ext cx="3857620" cy="5572140"/>
          </a:xfrm>
        </p:spPr>
        <p:txBody>
          <a:bodyPr>
            <a:normAutofit fontScale="32500" lnSpcReduction="20000"/>
          </a:bodyPr>
          <a:lstStyle/>
          <a:p>
            <a:pPr algn="just"/>
            <a:r>
              <a:rPr lang="es-ES" sz="4000" dirty="0" smtClean="0"/>
              <a:t>    </a:t>
            </a:r>
          </a:p>
          <a:p>
            <a:pPr algn="just"/>
            <a:r>
              <a:rPr lang="es-ES" sz="4000" dirty="0" smtClean="0"/>
              <a:t>        </a:t>
            </a:r>
            <a:r>
              <a:rPr lang="es-ES" sz="8000" dirty="0" smtClean="0"/>
              <a:t> Es </a:t>
            </a:r>
            <a:r>
              <a:rPr lang="es-ES" sz="8000" dirty="0"/>
              <a:t>una arquitectura </a:t>
            </a:r>
            <a:r>
              <a:rPr lang="es-ES" sz="8000" dirty="0" smtClean="0"/>
              <a:t>religiosa. Su </a:t>
            </a:r>
            <a:r>
              <a:rPr lang="es-ES" sz="8000" dirty="0"/>
              <a:t>edificio tipo es la </a:t>
            </a:r>
            <a:r>
              <a:rPr lang="es-ES" sz="8000" dirty="0" smtClean="0"/>
              <a:t>Iglesia. </a:t>
            </a:r>
            <a:r>
              <a:rPr lang="es-ES" sz="8000" dirty="0"/>
              <a:t>Expresa el ideal de austeridad y recogimiento, de disciplina y penitencia</a:t>
            </a:r>
            <a:r>
              <a:rPr lang="es-ES" sz="8000" dirty="0" smtClean="0"/>
              <a:t>.</a:t>
            </a:r>
          </a:p>
          <a:p>
            <a:pPr algn="just"/>
            <a:r>
              <a:rPr lang="es-ES" sz="8000" dirty="0" smtClean="0"/>
              <a:t>     </a:t>
            </a:r>
            <a:r>
              <a:rPr lang="es-ES" sz="8000" dirty="0"/>
              <a:t>Desde el punto de vista técnico, pertenece al </a:t>
            </a:r>
            <a:r>
              <a:rPr lang="es-ES" sz="8000" dirty="0" smtClean="0"/>
              <a:t>grupo </a:t>
            </a:r>
            <a:r>
              <a:rPr lang="es-ES" sz="8000" dirty="0"/>
              <a:t>de arquitecturas de arco y </a:t>
            </a:r>
            <a:r>
              <a:rPr lang="es-ES" sz="8000" dirty="0" smtClean="0"/>
              <a:t>bóveda. Tiene </a:t>
            </a:r>
            <a:r>
              <a:rPr lang="es-ES" sz="8000" dirty="0"/>
              <a:t>una apariencia robusta y pesada. </a:t>
            </a:r>
            <a:r>
              <a:rPr lang="es-ES" sz="8000" dirty="0" smtClean="0"/>
              <a:t>Otros elementos constructivos: contrafuerte</a:t>
            </a:r>
            <a:r>
              <a:rPr lang="es-ES" sz="8000" dirty="0"/>
              <a:t>, columnas, pilares, cúpula</a:t>
            </a:r>
            <a:endParaRPr lang="es-MX" sz="8000" dirty="0"/>
          </a:p>
          <a:p>
            <a:pPr algn="just"/>
            <a:endParaRPr lang="es-MX" dirty="0"/>
          </a:p>
        </p:txBody>
      </p:sp>
      <p:pic>
        <p:nvPicPr>
          <p:cNvPr id="1025" name="Picture 1" descr="C:\Users\S@khi\Pictures\catedralsantiago.jpg"/>
          <p:cNvPicPr>
            <a:picLocks noGrp="1" noChangeAspect="1" noChangeArrowheads="1"/>
          </p:cNvPicPr>
          <p:nvPr>
            <p:ph idx="1"/>
          </p:nvPr>
        </p:nvPicPr>
        <p:blipFill>
          <a:blip r:embed="rId3" cstate="print"/>
          <a:srcRect/>
          <a:stretch>
            <a:fillRect/>
          </a:stretch>
        </p:blipFill>
        <p:spPr bwMode="auto">
          <a:xfrm>
            <a:off x="4214810" y="285728"/>
            <a:ext cx="3316142" cy="3727453"/>
          </a:xfrm>
          <a:prstGeom prst="rect">
            <a:avLst/>
          </a:prstGeom>
          <a:noFill/>
        </p:spPr>
      </p:pic>
      <p:pic>
        <p:nvPicPr>
          <p:cNvPr id="1028" name="Picture 4" descr="C:\Users\S@khi\Pictures\snmartindefromista-esp.jpg"/>
          <p:cNvPicPr>
            <a:picLocks noChangeAspect="1" noChangeArrowheads="1"/>
          </p:cNvPicPr>
          <p:nvPr/>
        </p:nvPicPr>
        <p:blipFill>
          <a:blip r:embed="rId4" cstate="print"/>
          <a:srcRect/>
          <a:stretch>
            <a:fillRect/>
          </a:stretch>
        </p:blipFill>
        <p:spPr bwMode="auto">
          <a:xfrm>
            <a:off x="4286248" y="3786190"/>
            <a:ext cx="3271418" cy="2875682"/>
          </a:xfrm>
          <a:prstGeom prst="rect">
            <a:avLst/>
          </a:prstGeom>
          <a:noFill/>
        </p:spPr>
      </p:pic>
      <p:pic>
        <p:nvPicPr>
          <p:cNvPr id="1027" name="Picture 3" descr="C:\Users\S@khi\Pictures\snestebandenevers.jpg"/>
          <p:cNvPicPr>
            <a:picLocks noChangeAspect="1" noChangeArrowheads="1"/>
          </p:cNvPicPr>
          <p:nvPr/>
        </p:nvPicPr>
        <p:blipFill>
          <a:blip r:embed="rId5" cstate="print"/>
          <a:srcRect/>
          <a:stretch>
            <a:fillRect/>
          </a:stretch>
        </p:blipFill>
        <p:spPr bwMode="auto">
          <a:xfrm>
            <a:off x="6643702" y="2357430"/>
            <a:ext cx="2550837" cy="2153126"/>
          </a:xfrm>
          <a:prstGeom prst="rect">
            <a:avLst/>
          </a:prstGeom>
          <a:noFill/>
        </p:spPr>
      </p:pic>
      <p:sp>
        <p:nvSpPr>
          <p:cNvPr id="12" name="11 CuadroTexto"/>
          <p:cNvSpPr txBox="1"/>
          <p:nvPr/>
        </p:nvSpPr>
        <p:spPr>
          <a:xfrm>
            <a:off x="7643834" y="785794"/>
            <a:ext cx="1500166" cy="646331"/>
          </a:xfrm>
          <a:prstGeom prst="rect">
            <a:avLst/>
          </a:prstGeom>
          <a:noFill/>
        </p:spPr>
        <p:txBody>
          <a:bodyPr wrap="square" rtlCol="0">
            <a:spAutoFit/>
          </a:bodyPr>
          <a:lstStyle/>
          <a:p>
            <a:r>
              <a:rPr lang="es-MX" b="1" dirty="0" smtClean="0"/>
              <a:t>SANTIAGO DE COMPOSTELA</a:t>
            </a:r>
            <a:endParaRPr lang="es-MX" b="1" dirty="0"/>
          </a:p>
        </p:txBody>
      </p:sp>
      <p:sp>
        <p:nvSpPr>
          <p:cNvPr id="14" name="13 CuadroTexto"/>
          <p:cNvSpPr txBox="1"/>
          <p:nvPr/>
        </p:nvSpPr>
        <p:spPr>
          <a:xfrm>
            <a:off x="7572396" y="4500570"/>
            <a:ext cx="1857388" cy="646331"/>
          </a:xfrm>
          <a:prstGeom prst="rect">
            <a:avLst/>
          </a:prstGeom>
          <a:noFill/>
        </p:spPr>
        <p:txBody>
          <a:bodyPr wrap="square" rtlCol="0">
            <a:spAutoFit/>
          </a:bodyPr>
          <a:lstStyle/>
          <a:p>
            <a:r>
              <a:rPr lang="es-MX" b="1" dirty="0" smtClean="0"/>
              <a:t>SN. ESTEBAN  DE NEVERS</a:t>
            </a:r>
            <a:endParaRPr lang="es-MX" b="1" dirty="0"/>
          </a:p>
        </p:txBody>
      </p:sp>
      <p:sp>
        <p:nvSpPr>
          <p:cNvPr id="15" name="14 CuadroTexto"/>
          <p:cNvSpPr txBox="1"/>
          <p:nvPr/>
        </p:nvSpPr>
        <p:spPr>
          <a:xfrm>
            <a:off x="4572000" y="6357958"/>
            <a:ext cx="2928958" cy="369332"/>
          </a:xfrm>
          <a:prstGeom prst="rect">
            <a:avLst/>
          </a:prstGeom>
          <a:noFill/>
        </p:spPr>
        <p:txBody>
          <a:bodyPr wrap="square" rtlCol="0">
            <a:spAutoFit/>
          </a:bodyPr>
          <a:lstStyle/>
          <a:p>
            <a:r>
              <a:rPr lang="es-MX" b="1" dirty="0" smtClean="0"/>
              <a:t>SN. MARTIN DE FRÓMISTA</a:t>
            </a:r>
            <a:endParaRPr lang="es-MX"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2" name="1 Título"/>
          <p:cNvSpPr>
            <a:spLocks noGrp="1"/>
          </p:cNvSpPr>
          <p:nvPr>
            <p:ph type="title"/>
          </p:nvPr>
        </p:nvSpPr>
        <p:spPr>
          <a:xfrm>
            <a:off x="0" y="273050"/>
            <a:ext cx="4071934" cy="869934"/>
          </a:xfrm>
        </p:spPr>
        <p:txBody>
          <a:bodyPr>
            <a:noAutofit/>
          </a:bodyPr>
          <a:lstStyle/>
          <a:p>
            <a:pPr algn="ctr"/>
            <a:r>
              <a:rPr lang="es-MX" sz="3600" dirty="0" smtClean="0"/>
              <a:t>GÓTICO</a:t>
            </a:r>
            <a:endParaRPr lang="es-MX" sz="3600" dirty="0"/>
          </a:p>
        </p:txBody>
      </p:sp>
      <p:sp>
        <p:nvSpPr>
          <p:cNvPr id="4" name="3 Marcador de texto"/>
          <p:cNvSpPr>
            <a:spLocks noGrp="1"/>
          </p:cNvSpPr>
          <p:nvPr>
            <p:ph type="body" sz="half" idx="2"/>
          </p:nvPr>
        </p:nvSpPr>
        <p:spPr>
          <a:xfrm>
            <a:off x="0" y="1428736"/>
            <a:ext cx="3857620" cy="5429264"/>
          </a:xfrm>
        </p:spPr>
        <p:txBody>
          <a:bodyPr>
            <a:normAutofit lnSpcReduction="10000"/>
          </a:bodyPr>
          <a:lstStyle/>
          <a:p>
            <a:r>
              <a:rPr lang="es-ES" sz="2400" dirty="0" smtClean="0"/>
              <a:t>     En la Edad Media surge el estilo Gótico cuyos  elemen-tos constructivos esenciales son el arco apuntado, la bóveda de crucería ojival y el contrafuerte con su arbotante.   Esta arquitectura es de equilibrio dinámico y domina en ella la línea vertical, lo que produce una impresión de impulso ascendente, acentuado por las formas agudas de los arcos y la abundancia de elementos </a:t>
            </a:r>
            <a:r>
              <a:rPr lang="es-ES" sz="2600" dirty="0" smtClean="0"/>
              <a:t>puntiagudos.</a:t>
            </a:r>
            <a:endParaRPr lang="es-MX" sz="2600" dirty="0"/>
          </a:p>
        </p:txBody>
      </p:sp>
      <p:pic>
        <p:nvPicPr>
          <p:cNvPr id="30722" name="Picture 2" descr="C:\Users\S@khi\Pictures\Notre_Dame_de_Paris_by_night.jpg"/>
          <p:cNvPicPr>
            <a:picLocks noGrp="1" noChangeAspect="1" noChangeArrowheads="1"/>
          </p:cNvPicPr>
          <p:nvPr>
            <p:ph idx="1"/>
          </p:nvPr>
        </p:nvPicPr>
        <p:blipFill>
          <a:blip r:embed="rId3" cstate="print"/>
          <a:srcRect/>
          <a:stretch>
            <a:fillRect/>
          </a:stretch>
        </p:blipFill>
        <p:spPr bwMode="auto">
          <a:xfrm>
            <a:off x="4429156" y="2857496"/>
            <a:ext cx="4857752" cy="3683796"/>
          </a:xfrm>
          <a:prstGeom prst="rect">
            <a:avLst/>
          </a:prstGeom>
          <a:noFill/>
        </p:spPr>
      </p:pic>
      <p:pic>
        <p:nvPicPr>
          <p:cNvPr id="30723" name="Picture 3" descr="C:\Users\S@khi\Pictures\France-Paris-Notre_Dame.jpg"/>
          <p:cNvPicPr>
            <a:picLocks noChangeAspect="1" noChangeArrowheads="1"/>
          </p:cNvPicPr>
          <p:nvPr/>
        </p:nvPicPr>
        <p:blipFill>
          <a:blip r:embed="rId4" cstate="print"/>
          <a:srcRect/>
          <a:stretch>
            <a:fillRect/>
          </a:stretch>
        </p:blipFill>
        <p:spPr bwMode="auto">
          <a:xfrm>
            <a:off x="4143372" y="642918"/>
            <a:ext cx="2286016" cy="3048021"/>
          </a:xfrm>
          <a:prstGeom prst="rect">
            <a:avLst/>
          </a:prstGeom>
          <a:noFill/>
        </p:spPr>
      </p:pic>
      <p:pic>
        <p:nvPicPr>
          <p:cNvPr id="30726" name="Picture 6" descr="http://www.bc.edu/bc_org/avp/cas/fnart/arch/gothic/ND_sec1.jpg"/>
          <p:cNvPicPr>
            <a:picLocks noChangeAspect="1" noChangeArrowheads="1"/>
          </p:cNvPicPr>
          <p:nvPr/>
        </p:nvPicPr>
        <p:blipFill>
          <a:blip r:embed="rId5" r:link="rId6" cstate="print"/>
          <a:srcRect/>
          <a:stretch>
            <a:fillRect/>
          </a:stretch>
        </p:blipFill>
        <p:spPr bwMode="auto">
          <a:xfrm>
            <a:off x="7143800" y="1571612"/>
            <a:ext cx="1571604" cy="2582791"/>
          </a:xfrm>
          <a:prstGeom prst="rect">
            <a:avLst/>
          </a:prstGeom>
          <a:noFill/>
        </p:spPr>
      </p:pic>
      <p:pic>
        <p:nvPicPr>
          <p:cNvPr id="30725" name="Picture 5" descr="http://www.bc.edu/bc_org/avp/cas/fnart/arch/gothic/ND_plan.gif"/>
          <p:cNvPicPr>
            <a:picLocks noChangeAspect="1" noChangeArrowheads="1"/>
          </p:cNvPicPr>
          <p:nvPr/>
        </p:nvPicPr>
        <p:blipFill>
          <a:blip r:embed="rId7" r:link="rId8" cstate="print"/>
          <a:srcRect/>
          <a:stretch>
            <a:fillRect/>
          </a:stretch>
        </p:blipFill>
        <p:spPr bwMode="auto">
          <a:xfrm rot="5400000">
            <a:off x="7215173" y="-428652"/>
            <a:ext cx="1143009" cy="2714646"/>
          </a:xfrm>
          <a:prstGeom prst="rect">
            <a:avLst/>
          </a:prstGeom>
          <a:noFill/>
        </p:spPr>
      </p:pic>
      <p:pic>
        <p:nvPicPr>
          <p:cNvPr id="30724" name="Picture 4" descr="http://www.bc.edu/bc_org/avp/cas/fnart/arch/gothic/ND_sec2.gif"/>
          <p:cNvPicPr>
            <a:picLocks noChangeAspect="1" noChangeArrowheads="1"/>
          </p:cNvPicPr>
          <p:nvPr/>
        </p:nvPicPr>
        <p:blipFill>
          <a:blip r:embed="rId9" r:link="rId10" cstate="print"/>
          <a:srcRect/>
          <a:stretch>
            <a:fillRect/>
          </a:stretch>
        </p:blipFill>
        <p:spPr bwMode="auto">
          <a:xfrm>
            <a:off x="3929058" y="4776811"/>
            <a:ext cx="1247775" cy="2009775"/>
          </a:xfrm>
          <a:prstGeom prst="rect">
            <a:avLst/>
          </a:prstGeom>
          <a:noFill/>
        </p:spPr>
      </p:pic>
      <p:sp>
        <p:nvSpPr>
          <p:cNvPr id="3072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dirty="0"/>
          </a:p>
        </p:txBody>
      </p:sp>
      <p:sp>
        <p:nvSpPr>
          <p:cNvPr id="30728" name="Rectangle 8"/>
          <p:cNvSpPr>
            <a:spLocks noChangeArrowheads="1"/>
          </p:cNvSpPr>
          <p:nvPr/>
        </p:nvSpPr>
        <p:spPr bwMode="auto">
          <a:xfrm>
            <a:off x="0" y="261302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9" name="Rectangle 9"/>
          <p:cNvSpPr>
            <a:spLocks noChangeArrowheads="1"/>
          </p:cNvSpPr>
          <p:nvPr/>
        </p:nvSpPr>
        <p:spPr bwMode="auto">
          <a:xfrm>
            <a:off x="0" y="460375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0" name="Rectangle 10"/>
          <p:cNvSpPr>
            <a:spLocks noChangeArrowheads="1"/>
          </p:cNvSpPr>
          <p:nvPr/>
        </p:nvSpPr>
        <p:spPr bwMode="auto">
          <a:xfrm>
            <a:off x="0" y="661352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2" name="1 Título"/>
          <p:cNvSpPr>
            <a:spLocks noGrp="1"/>
          </p:cNvSpPr>
          <p:nvPr>
            <p:ph type="title" idx="4294967295"/>
          </p:nvPr>
        </p:nvSpPr>
        <p:spPr>
          <a:xfrm>
            <a:off x="0" y="273050"/>
            <a:ext cx="4000500" cy="727075"/>
          </a:xfrm>
        </p:spPr>
        <p:txBody>
          <a:bodyPr>
            <a:noAutofit/>
          </a:bodyPr>
          <a:lstStyle/>
          <a:p>
            <a:pPr algn="ctr"/>
            <a:r>
              <a:rPr lang="es-MX" sz="3600" b="1" dirty="0" smtClean="0"/>
              <a:t>RENACIMIENTO</a:t>
            </a:r>
            <a:endParaRPr lang="es-MX" sz="3600" b="1" dirty="0"/>
          </a:p>
        </p:txBody>
      </p:sp>
      <p:sp>
        <p:nvSpPr>
          <p:cNvPr id="4" name="3 Marcador de texto"/>
          <p:cNvSpPr>
            <a:spLocks noGrp="1"/>
          </p:cNvSpPr>
          <p:nvPr>
            <p:ph type="body" sz="half" idx="4294967295"/>
          </p:nvPr>
        </p:nvSpPr>
        <p:spPr>
          <a:xfrm>
            <a:off x="-285784" y="928688"/>
            <a:ext cx="4572032" cy="5715000"/>
          </a:xfrm>
        </p:spPr>
        <p:txBody>
          <a:bodyPr>
            <a:normAutofit fontScale="55000" lnSpcReduction="20000"/>
          </a:bodyPr>
          <a:lstStyle/>
          <a:p>
            <a:pPr algn="just">
              <a:buNone/>
            </a:pPr>
            <a:r>
              <a:rPr lang="es-ES" sz="4200" dirty="0" smtClean="0"/>
              <a:t>           La arquitectura empleó los órdenes clásicos combinándolos entre sí en un mismo tipo de construcción. En este nuevo acontecer arquitectónico se le da mucha importancia a la arquitectura civil, construyéndose los Palacios Municipales, que presentan un aspecto de fortaleza. La arquitectura religiosa renacentista, utiliza en sus inicios la planta de la basílica cristiana, sin embargo, el centro adquiere mayor importancia por el empleo de la Cúpula.  Se desplaza a la ojiva gótica  por  Ojos de Buey (aberturas circulares). Se usan las bóvedas y los arcos de medio punto.</a:t>
            </a:r>
            <a:endParaRPr lang="es-MX" sz="4200" dirty="0"/>
          </a:p>
        </p:txBody>
      </p:sp>
      <p:pic>
        <p:nvPicPr>
          <p:cNvPr id="31745" name="Picture 1" descr="Arquitectura del siglo XVI del castillo de Chenonceau en el Valle Loira."/>
          <p:cNvPicPr>
            <a:picLocks noChangeAspect="1" noChangeArrowheads="1"/>
          </p:cNvPicPr>
          <p:nvPr/>
        </p:nvPicPr>
        <p:blipFill>
          <a:blip r:embed="rId3" cstate="print"/>
          <a:srcRect/>
          <a:stretch>
            <a:fillRect/>
          </a:stretch>
        </p:blipFill>
        <p:spPr bwMode="auto">
          <a:xfrm>
            <a:off x="4572000" y="208921"/>
            <a:ext cx="2928958" cy="1977047"/>
          </a:xfrm>
          <a:prstGeom prst="rect">
            <a:avLst/>
          </a:prstGeom>
          <a:noFill/>
          <a:ln w="9525">
            <a:noFill/>
            <a:miter lim="800000"/>
            <a:headEnd/>
            <a:tailEnd/>
          </a:ln>
        </p:spPr>
      </p:pic>
      <p:pic>
        <p:nvPicPr>
          <p:cNvPr id="8" name="Picture 2" descr="C:\Users\S@khi\Pictures\800px-Santa_Maria_Novella.jpg"/>
          <p:cNvPicPr>
            <a:picLocks noChangeAspect="1" noChangeArrowheads="1"/>
          </p:cNvPicPr>
          <p:nvPr/>
        </p:nvPicPr>
        <p:blipFill>
          <a:blip r:embed="rId4" cstate="print"/>
          <a:srcRect/>
          <a:stretch>
            <a:fillRect/>
          </a:stretch>
        </p:blipFill>
        <p:spPr bwMode="auto">
          <a:xfrm>
            <a:off x="5105400" y="2071678"/>
            <a:ext cx="4038600" cy="3028950"/>
          </a:xfrm>
          <a:prstGeom prst="rect">
            <a:avLst/>
          </a:prstGeom>
          <a:noFill/>
        </p:spPr>
      </p:pic>
      <p:pic>
        <p:nvPicPr>
          <p:cNvPr id="31746" name="Picture 2" descr="Arquitectura civil isabelina del Renacimiento."/>
          <p:cNvPicPr>
            <a:picLocks noChangeAspect="1" noChangeArrowheads="1"/>
          </p:cNvPicPr>
          <p:nvPr/>
        </p:nvPicPr>
        <p:blipFill>
          <a:blip r:embed="rId5" cstate="print"/>
          <a:srcRect/>
          <a:stretch>
            <a:fillRect/>
          </a:stretch>
        </p:blipFill>
        <p:spPr bwMode="auto">
          <a:xfrm>
            <a:off x="4643437" y="5000636"/>
            <a:ext cx="3304513" cy="1857364"/>
          </a:xfrm>
          <a:prstGeom prst="rect">
            <a:avLst/>
          </a:prstGeom>
          <a:noFill/>
          <a:ln w="9525">
            <a:noFill/>
            <a:miter lim="800000"/>
            <a:headEnd/>
            <a:tailEnd/>
          </a:ln>
        </p:spPr>
      </p:pic>
      <p:sp>
        <p:nvSpPr>
          <p:cNvPr id="9" name="8 Rectángulo"/>
          <p:cNvSpPr/>
          <p:nvPr/>
        </p:nvSpPr>
        <p:spPr>
          <a:xfrm>
            <a:off x="7358082" y="357166"/>
            <a:ext cx="1785918" cy="810478"/>
          </a:xfrm>
          <a:prstGeom prst="rect">
            <a:avLst/>
          </a:prstGeom>
        </p:spPr>
        <p:txBody>
          <a:bodyPr wrap="square">
            <a:spAutoFit/>
          </a:bodyPr>
          <a:lstStyle/>
          <a:p>
            <a:r>
              <a:rPr lang="es-MX" sz="2800" b="1" baseline="30000" dirty="0" smtClean="0"/>
              <a:t>CASTILLO CHENONCEAU </a:t>
            </a:r>
            <a:endParaRPr lang="es-MX" sz="2800" b="1" dirty="0"/>
          </a:p>
        </p:txBody>
      </p:sp>
      <p:sp>
        <p:nvSpPr>
          <p:cNvPr id="10" name="9 Rectángulo"/>
          <p:cNvSpPr/>
          <p:nvPr/>
        </p:nvSpPr>
        <p:spPr>
          <a:xfrm>
            <a:off x="8043762" y="5857892"/>
            <a:ext cx="1314584" cy="810478"/>
          </a:xfrm>
          <a:prstGeom prst="rect">
            <a:avLst/>
          </a:prstGeom>
        </p:spPr>
        <p:txBody>
          <a:bodyPr wrap="square">
            <a:spAutoFit/>
          </a:bodyPr>
          <a:lstStyle/>
          <a:p>
            <a:r>
              <a:rPr lang="es-MX" sz="2800" b="1" baseline="30000" dirty="0" smtClean="0"/>
              <a:t>WOLLATON HALL</a:t>
            </a:r>
            <a:endParaRPr lang="es-MX" sz="2800" b="1" dirty="0"/>
          </a:p>
        </p:txBody>
      </p:sp>
      <p:sp>
        <p:nvSpPr>
          <p:cNvPr id="11" name="10 CuadroTexto"/>
          <p:cNvSpPr txBox="1"/>
          <p:nvPr/>
        </p:nvSpPr>
        <p:spPr>
          <a:xfrm flipH="1">
            <a:off x="4572000" y="2428868"/>
            <a:ext cx="1857388" cy="646331"/>
          </a:xfrm>
          <a:prstGeom prst="rect">
            <a:avLst/>
          </a:prstGeom>
          <a:noFill/>
        </p:spPr>
        <p:txBody>
          <a:bodyPr wrap="square" rtlCol="0">
            <a:spAutoFit/>
          </a:bodyPr>
          <a:lstStyle/>
          <a:p>
            <a:r>
              <a:rPr lang="es-MX" b="1" dirty="0" smtClean="0"/>
              <a:t>SANTA MARIA</a:t>
            </a:r>
          </a:p>
          <a:p>
            <a:r>
              <a:rPr lang="es-MX" b="1" dirty="0" smtClean="0"/>
              <a:t>NOVELLA</a:t>
            </a:r>
            <a:endParaRPr lang="es-MX"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khi\Pictures\12028367688hxqQz.jpg"/>
          <p:cNvPicPr>
            <a:picLocks noChangeAspect="1" noChangeArrowheads="1"/>
          </p:cNvPicPr>
          <p:nvPr/>
        </p:nvPicPr>
        <p:blipFill>
          <a:blip r:embed="rId2" cstate="print"/>
          <a:srcRect/>
          <a:stretch>
            <a:fillRect/>
          </a:stretch>
        </p:blipFill>
        <p:spPr bwMode="auto">
          <a:xfrm>
            <a:off x="0" y="-24"/>
            <a:ext cx="9361558" cy="6858000"/>
          </a:xfrm>
          <a:prstGeom prst="rect">
            <a:avLst/>
          </a:prstGeom>
          <a:noFill/>
        </p:spPr>
      </p:pic>
      <p:sp>
        <p:nvSpPr>
          <p:cNvPr id="3" name="2 Marcador de contenido"/>
          <p:cNvSpPr>
            <a:spLocks noGrp="1"/>
          </p:cNvSpPr>
          <p:nvPr>
            <p:ph idx="4294967295"/>
          </p:nvPr>
        </p:nvSpPr>
        <p:spPr>
          <a:xfrm>
            <a:off x="857224" y="1600200"/>
            <a:ext cx="7372376" cy="4525963"/>
          </a:xfrm>
        </p:spPr>
        <p:txBody>
          <a:bodyPr>
            <a:normAutofit/>
          </a:bodyPr>
          <a:lstStyle/>
          <a:p>
            <a:pPr>
              <a:buNone/>
            </a:pPr>
            <a:r>
              <a:rPr lang="es-MX" sz="3600" dirty="0" smtClean="0"/>
              <a:t>          Para </a:t>
            </a:r>
            <a:r>
              <a:rPr lang="es-MX" sz="3600" dirty="0"/>
              <a:t>poder analizar el objeto arquitectónico </a:t>
            </a:r>
            <a:r>
              <a:rPr lang="es-MX" sz="3600" dirty="0" smtClean="0"/>
              <a:t>definamos </a:t>
            </a:r>
            <a:r>
              <a:rPr lang="es-MX" sz="3600" dirty="0"/>
              <a:t>primeramente qué </a:t>
            </a:r>
            <a:r>
              <a:rPr lang="es-MX" sz="3600" dirty="0" smtClean="0"/>
              <a:t>es Arquitectura, </a:t>
            </a:r>
            <a:r>
              <a:rPr lang="es-MX" sz="3600" dirty="0"/>
              <a:t>para ello </a:t>
            </a:r>
            <a:r>
              <a:rPr lang="es-MX" sz="3600" dirty="0" smtClean="0"/>
              <a:t>cito </a:t>
            </a:r>
            <a:r>
              <a:rPr lang="es-MX" sz="3600" dirty="0"/>
              <a:t>a algunos reconocidos arquitectos o teóricos  de la arquitectura.</a:t>
            </a:r>
          </a:p>
          <a:p>
            <a:endParaRPr lang="es-MX"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2" name="1 Título"/>
          <p:cNvSpPr>
            <a:spLocks noGrp="1"/>
          </p:cNvSpPr>
          <p:nvPr>
            <p:ph type="title" idx="4294967295"/>
          </p:nvPr>
        </p:nvSpPr>
        <p:spPr>
          <a:xfrm>
            <a:off x="0" y="1"/>
            <a:ext cx="3714750" cy="928670"/>
          </a:xfrm>
        </p:spPr>
        <p:txBody>
          <a:bodyPr>
            <a:normAutofit/>
          </a:bodyPr>
          <a:lstStyle/>
          <a:p>
            <a:pPr algn="ctr"/>
            <a:r>
              <a:rPr lang="es-MX" sz="4000" b="1" dirty="0" smtClean="0"/>
              <a:t>BARROCO</a:t>
            </a:r>
            <a:endParaRPr lang="es-MX" sz="4000" b="1" dirty="0"/>
          </a:p>
        </p:txBody>
      </p:sp>
      <p:sp>
        <p:nvSpPr>
          <p:cNvPr id="4" name="3 Marcador de texto"/>
          <p:cNvSpPr>
            <a:spLocks noGrp="1"/>
          </p:cNvSpPr>
          <p:nvPr>
            <p:ph type="body" sz="half" idx="4294967295"/>
          </p:nvPr>
        </p:nvSpPr>
        <p:spPr>
          <a:xfrm>
            <a:off x="-357222" y="642918"/>
            <a:ext cx="4857784" cy="6215081"/>
          </a:xfrm>
        </p:spPr>
        <p:txBody>
          <a:bodyPr>
            <a:noAutofit/>
          </a:bodyPr>
          <a:lstStyle/>
          <a:p>
            <a:pPr>
              <a:buNone/>
            </a:pPr>
            <a:r>
              <a:rPr lang="es-ES" sz="2200" dirty="0" smtClean="0"/>
              <a:t>            Los dos tipos de obra arquitecto-nica que el barroco desarrolla son la Iglesia y el Palacio. La iglesia, como típico estilo tiene dos robustas torres laterales que enmarcan la gran linterna con su cúpula. El palacio, que toma por modelo el de Versalles, consiste en una larga edificación de varias plantas, cuyo cuerpo central contiene la mayor densidad de elementos decorativos y forma un frontis de gran valor artístico. Elementos esenciales del palacio barroco son las galerías, salones largos, abovedados y con ventanales, y la escalera "a la imperial".</a:t>
            </a:r>
            <a:endParaRPr lang="es-MX" sz="2200" dirty="0"/>
          </a:p>
        </p:txBody>
      </p:sp>
      <p:pic>
        <p:nvPicPr>
          <p:cNvPr id="33794" name="Picture 2" descr="Arquitectura Barroca. Formas curvas estructuras ovaladas en la fachada de la Catedral de Murcia."/>
          <p:cNvPicPr>
            <a:picLocks noChangeAspect="1" noChangeArrowheads="1"/>
          </p:cNvPicPr>
          <p:nvPr/>
        </p:nvPicPr>
        <p:blipFill>
          <a:blip r:embed="rId3" cstate="print"/>
          <a:srcRect/>
          <a:stretch>
            <a:fillRect/>
          </a:stretch>
        </p:blipFill>
        <p:spPr bwMode="auto">
          <a:xfrm>
            <a:off x="7010878" y="71414"/>
            <a:ext cx="2204592" cy="2928958"/>
          </a:xfrm>
          <a:prstGeom prst="rect">
            <a:avLst/>
          </a:prstGeom>
          <a:noFill/>
        </p:spPr>
      </p:pic>
      <p:pic>
        <p:nvPicPr>
          <p:cNvPr id="33796" name="Picture 4" descr="Archivo:Versailles Palace.jpg">
            <a:hlinkClick r:id="rId4"/>
          </p:cNvPr>
          <p:cNvPicPr>
            <a:picLocks noChangeAspect="1" noChangeArrowheads="1"/>
          </p:cNvPicPr>
          <p:nvPr/>
        </p:nvPicPr>
        <p:blipFill>
          <a:blip r:embed="rId5" cstate="print"/>
          <a:srcRect/>
          <a:stretch>
            <a:fillRect/>
          </a:stretch>
        </p:blipFill>
        <p:spPr bwMode="auto">
          <a:xfrm>
            <a:off x="4572000" y="3929066"/>
            <a:ext cx="4624201" cy="2786082"/>
          </a:xfrm>
          <a:prstGeom prst="rect">
            <a:avLst/>
          </a:prstGeom>
          <a:noFill/>
        </p:spPr>
      </p:pic>
      <p:pic>
        <p:nvPicPr>
          <p:cNvPr id="33797" name="Picture 5" descr="D38-347551"/>
          <p:cNvPicPr>
            <a:picLocks noChangeAspect="1" noChangeArrowheads="1"/>
          </p:cNvPicPr>
          <p:nvPr/>
        </p:nvPicPr>
        <p:blipFill>
          <a:blip r:embed="rId6" cstate="print"/>
          <a:srcRect/>
          <a:stretch>
            <a:fillRect/>
          </a:stretch>
        </p:blipFill>
        <p:spPr bwMode="auto">
          <a:xfrm>
            <a:off x="4786314" y="1785926"/>
            <a:ext cx="2500330" cy="2900935"/>
          </a:xfrm>
          <a:prstGeom prst="rect">
            <a:avLst/>
          </a:prstGeom>
          <a:noFill/>
          <a:ln w="9525">
            <a:noFill/>
            <a:miter lim="800000"/>
            <a:headEnd/>
            <a:tailEnd/>
          </a:ln>
        </p:spPr>
      </p:pic>
      <p:sp>
        <p:nvSpPr>
          <p:cNvPr id="9" name="8 CuadroTexto"/>
          <p:cNvSpPr txBox="1"/>
          <p:nvPr/>
        </p:nvSpPr>
        <p:spPr>
          <a:xfrm>
            <a:off x="4714876" y="1428736"/>
            <a:ext cx="1928826" cy="369332"/>
          </a:xfrm>
          <a:prstGeom prst="rect">
            <a:avLst/>
          </a:prstGeom>
          <a:noFill/>
        </p:spPr>
        <p:txBody>
          <a:bodyPr wrap="square" rtlCol="0">
            <a:spAutoFit/>
          </a:bodyPr>
          <a:lstStyle/>
          <a:p>
            <a:r>
              <a:rPr lang="es-MX" b="1" dirty="0" smtClean="0"/>
              <a:t>SANTA PRISCA</a:t>
            </a:r>
            <a:endParaRPr lang="es-MX" b="1" dirty="0"/>
          </a:p>
        </p:txBody>
      </p:sp>
      <p:sp>
        <p:nvSpPr>
          <p:cNvPr id="10" name="9 CuadroTexto"/>
          <p:cNvSpPr txBox="1"/>
          <p:nvPr/>
        </p:nvSpPr>
        <p:spPr>
          <a:xfrm>
            <a:off x="7358082" y="3000372"/>
            <a:ext cx="1785918" cy="646331"/>
          </a:xfrm>
          <a:prstGeom prst="rect">
            <a:avLst/>
          </a:prstGeom>
          <a:noFill/>
        </p:spPr>
        <p:txBody>
          <a:bodyPr wrap="square" rtlCol="0">
            <a:spAutoFit/>
          </a:bodyPr>
          <a:lstStyle/>
          <a:p>
            <a:r>
              <a:rPr lang="es-MX" b="1" dirty="0" smtClean="0"/>
              <a:t>CATEDRAL DE MURCIA</a:t>
            </a:r>
            <a:endParaRPr lang="es-MX" b="1" dirty="0"/>
          </a:p>
        </p:txBody>
      </p:sp>
      <p:sp>
        <p:nvSpPr>
          <p:cNvPr id="11" name="10 CuadroTexto"/>
          <p:cNvSpPr txBox="1"/>
          <p:nvPr/>
        </p:nvSpPr>
        <p:spPr>
          <a:xfrm>
            <a:off x="3000364" y="6286520"/>
            <a:ext cx="1928826" cy="369332"/>
          </a:xfrm>
          <a:prstGeom prst="rect">
            <a:avLst/>
          </a:prstGeom>
          <a:noFill/>
        </p:spPr>
        <p:txBody>
          <a:bodyPr wrap="square" rtlCol="0">
            <a:spAutoFit/>
          </a:bodyPr>
          <a:lstStyle/>
          <a:p>
            <a:r>
              <a:rPr lang="es-MX" b="1" dirty="0" smtClean="0"/>
              <a:t>       VERSALLES</a:t>
            </a:r>
            <a:endParaRPr lang="es-MX"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2" name="1 Título"/>
          <p:cNvSpPr>
            <a:spLocks noGrp="1"/>
          </p:cNvSpPr>
          <p:nvPr>
            <p:ph type="title"/>
          </p:nvPr>
        </p:nvSpPr>
        <p:spPr>
          <a:xfrm>
            <a:off x="0" y="273050"/>
            <a:ext cx="3786182" cy="798496"/>
          </a:xfrm>
        </p:spPr>
        <p:txBody>
          <a:bodyPr>
            <a:noAutofit/>
          </a:bodyPr>
          <a:lstStyle/>
          <a:p>
            <a:pPr algn="ctr"/>
            <a:r>
              <a:rPr lang="es-MX" sz="4000" dirty="0" smtClean="0"/>
              <a:t>NEOCLASICISMO</a:t>
            </a:r>
            <a:endParaRPr lang="es-MX" sz="4000" dirty="0"/>
          </a:p>
        </p:txBody>
      </p:sp>
      <p:sp>
        <p:nvSpPr>
          <p:cNvPr id="4" name="3 Marcador de texto"/>
          <p:cNvSpPr>
            <a:spLocks noGrp="1"/>
          </p:cNvSpPr>
          <p:nvPr>
            <p:ph type="body" sz="half" idx="2"/>
          </p:nvPr>
        </p:nvSpPr>
        <p:spPr>
          <a:xfrm>
            <a:off x="0" y="1000108"/>
            <a:ext cx="3929058" cy="5572164"/>
          </a:xfrm>
        </p:spPr>
        <p:txBody>
          <a:bodyPr>
            <a:noAutofit/>
          </a:bodyPr>
          <a:lstStyle/>
          <a:p>
            <a:r>
              <a:rPr lang="es-MX" sz="2400" dirty="0" smtClean="0"/>
              <a:t> </a:t>
            </a:r>
            <a:r>
              <a:rPr lang="es-MX" sz="2400" dirty="0" smtClean="0"/>
              <a:t>   </a:t>
            </a:r>
            <a:r>
              <a:rPr lang="es-MX" sz="2400" dirty="0" smtClean="0"/>
              <a:t>Surge en el siglo XVIII, corresponde a una muy profunda revisión de modelos sociales, económicos y políticos que se vive en Europa durante aquellas décadas. En este momento, entre los ilustrados se enuncia la convicción absoluta de un conocimiento basado en la razón . En este contexto, la antigüedad clásica se convierte en el modelo a seguir,  predomina la </a:t>
            </a:r>
            <a:r>
              <a:rPr lang="es-MX" sz="2400" dirty="0" smtClean="0"/>
              <a:t>arqui-tectura</a:t>
            </a:r>
            <a:r>
              <a:rPr lang="es-MX" sz="2400" dirty="0" smtClean="0"/>
              <a:t> inspirada en Grecia.</a:t>
            </a:r>
            <a:endParaRPr lang="es-MX" sz="2400" dirty="0"/>
          </a:p>
        </p:txBody>
      </p:sp>
      <p:pic>
        <p:nvPicPr>
          <p:cNvPr id="32769" name="Picture 1" descr="C:\Users\S@khi\Pictures\223950309_58312bfca2_b.jpg"/>
          <p:cNvPicPr>
            <a:picLocks noGrp="1" noChangeAspect="1" noChangeArrowheads="1"/>
          </p:cNvPicPr>
          <p:nvPr>
            <p:ph idx="1"/>
          </p:nvPr>
        </p:nvPicPr>
        <p:blipFill>
          <a:blip r:embed="rId3" cstate="print"/>
          <a:srcRect/>
          <a:stretch>
            <a:fillRect/>
          </a:stretch>
        </p:blipFill>
        <p:spPr bwMode="auto">
          <a:xfrm>
            <a:off x="4071934" y="3857628"/>
            <a:ext cx="3754428" cy="2745425"/>
          </a:xfrm>
          <a:prstGeom prst="rect">
            <a:avLst/>
          </a:prstGeom>
          <a:noFill/>
        </p:spPr>
      </p:pic>
      <p:pic>
        <p:nvPicPr>
          <p:cNvPr id="32770" name="Picture 2" descr="C:\Users\S@khi\Pictures\3guerras-celayagto.jpg"/>
          <p:cNvPicPr>
            <a:picLocks noChangeAspect="1" noChangeArrowheads="1"/>
          </p:cNvPicPr>
          <p:nvPr/>
        </p:nvPicPr>
        <p:blipFill>
          <a:blip r:embed="rId4" cstate="print"/>
          <a:srcRect/>
          <a:stretch>
            <a:fillRect/>
          </a:stretch>
        </p:blipFill>
        <p:spPr bwMode="auto">
          <a:xfrm>
            <a:off x="4357686" y="357166"/>
            <a:ext cx="2196719" cy="2928958"/>
          </a:xfrm>
          <a:prstGeom prst="rect">
            <a:avLst/>
          </a:prstGeom>
          <a:noFill/>
        </p:spPr>
      </p:pic>
      <p:pic>
        <p:nvPicPr>
          <p:cNvPr id="32771" name="Picture 3" descr="C:\Users\S@khi\Pictures\410565149_cdbae1ae02_b.jpg"/>
          <p:cNvPicPr>
            <a:picLocks noChangeAspect="1" noChangeArrowheads="1"/>
          </p:cNvPicPr>
          <p:nvPr/>
        </p:nvPicPr>
        <p:blipFill>
          <a:blip r:embed="rId5" cstate="print"/>
          <a:srcRect/>
          <a:stretch>
            <a:fillRect/>
          </a:stretch>
        </p:blipFill>
        <p:spPr bwMode="auto">
          <a:xfrm>
            <a:off x="7125288" y="357166"/>
            <a:ext cx="2018711" cy="414340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34817" name="Rectangle 1"/>
          <p:cNvSpPr>
            <a:spLocks noChangeArrowheads="1"/>
          </p:cNvSpPr>
          <p:nvPr/>
        </p:nvSpPr>
        <p:spPr bwMode="auto">
          <a:xfrm>
            <a:off x="357158" y="929797"/>
            <a:ext cx="857256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1891 a 1969 se desarrolla el modernismo que busca la belleza como resultado de las formas elementales y de las proporciones geométricas, como respuesta a una necesidad (funcionalismo) y como algo capaz de producir gente feliz. La máquina es el modelo de inspiración por su simpleza, geometría y funcionalismo. Se usa el método racional y la arquitectura asume actitudes y valores propios para todo el mundo (estilo universal). Los materiales empleados son las estructuras a base de columnas, el concreto, acero, vidrio, plataformas e hiperboloides.</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khi\Pictures\12028367688hxqQz.jpg"/>
          <p:cNvPicPr>
            <a:picLocks noChangeAspect="1" noChangeArrowheads="1"/>
          </p:cNvPicPr>
          <p:nvPr/>
        </p:nvPicPr>
        <p:blipFill>
          <a:blip r:embed="rId2" cstate="print"/>
          <a:srcRect/>
          <a:stretch>
            <a:fillRect/>
          </a:stretch>
        </p:blipFill>
        <p:spPr bwMode="auto">
          <a:xfrm>
            <a:off x="-217558" y="24"/>
            <a:ext cx="9361558" cy="6858000"/>
          </a:xfrm>
          <a:prstGeom prst="rect">
            <a:avLst/>
          </a:prstGeom>
          <a:noFill/>
        </p:spPr>
      </p:pic>
      <p:pic>
        <p:nvPicPr>
          <p:cNvPr id="35842" name="Picture 2" descr="http://www.GreatBuildings.com/gbc/images/cid_2507331.150.jpg"/>
          <p:cNvPicPr>
            <a:picLocks noChangeAspect="1" noChangeArrowheads="1"/>
          </p:cNvPicPr>
          <p:nvPr/>
        </p:nvPicPr>
        <p:blipFill>
          <a:blip r:embed="rId3" r:link="rId4" cstate="print"/>
          <a:srcRect/>
          <a:stretch>
            <a:fillRect/>
          </a:stretch>
        </p:blipFill>
        <p:spPr bwMode="auto">
          <a:xfrm>
            <a:off x="-214346" y="-24"/>
            <a:ext cx="3214710" cy="2919416"/>
          </a:xfrm>
          <a:prstGeom prst="rect">
            <a:avLst/>
          </a:prstGeom>
          <a:noFill/>
        </p:spPr>
      </p:pic>
      <p:pic>
        <p:nvPicPr>
          <p:cNvPr id="35841" name="Picture 1" descr="http://www.dubai-architecture.info/images/burj-arab(9)_small.jpg"/>
          <p:cNvPicPr>
            <a:picLocks noChangeAspect="1" noChangeArrowheads="1"/>
          </p:cNvPicPr>
          <p:nvPr/>
        </p:nvPicPr>
        <p:blipFill>
          <a:blip r:embed="rId5" r:link="rId6" cstate="print"/>
          <a:srcRect/>
          <a:stretch>
            <a:fillRect/>
          </a:stretch>
        </p:blipFill>
        <p:spPr bwMode="auto">
          <a:xfrm>
            <a:off x="6143618" y="3914792"/>
            <a:ext cx="3000382" cy="3014670"/>
          </a:xfrm>
          <a:prstGeom prst="rect">
            <a:avLst/>
          </a:prstGeom>
          <a:noFill/>
        </p:spPr>
      </p:pic>
      <p:sp>
        <p:nvSpPr>
          <p:cNvPr id="358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dirty="0"/>
          </a:p>
        </p:txBody>
      </p:sp>
      <p:sp>
        <p:nvSpPr>
          <p:cNvPr id="35844" name="Rectangle 4"/>
          <p:cNvSpPr>
            <a:spLocks noChangeArrowheads="1"/>
          </p:cNvSpPr>
          <p:nvPr/>
        </p:nvSpPr>
        <p:spPr bwMode="auto">
          <a:xfrm>
            <a:off x="0" y="287655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Rectángulo"/>
          <p:cNvSpPr/>
          <p:nvPr/>
        </p:nvSpPr>
        <p:spPr>
          <a:xfrm>
            <a:off x="-357222" y="0"/>
            <a:ext cx="3786214" cy="523220"/>
          </a:xfrm>
          <a:prstGeom prst="rect">
            <a:avLst/>
          </a:prstGeom>
        </p:spPr>
        <p:txBody>
          <a:bodyPr wrap="square">
            <a:spAutoFit/>
          </a:bodyPr>
          <a:lstStyle/>
          <a:p>
            <a:r>
              <a:rPr lang="es-MX" sz="2800" b="1" baseline="30000" dirty="0" smtClean="0">
                <a:latin typeface="Arial" pitchFamily="34" charset="0"/>
                <a:ea typeface="Times New Roman" pitchFamily="18" charset="0"/>
                <a:cs typeface="Arial" pitchFamily="34" charset="0"/>
              </a:rPr>
              <a:t>  Villa Savoye</a:t>
            </a:r>
            <a:r>
              <a:rPr lang="es-MX" sz="2800" b="1" dirty="0" smtClean="0">
                <a:latin typeface="Arial" pitchFamily="34" charset="0"/>
                <a:ea typeface="Times New Roman" pitchFamily="18" charset="0"/>
                <a:cs typeface="Arial" pitchFamily="34" charset="0"/>
              </a:rPr>
              <a:t> </a:t>
            </a:r>
            <a:r>
              <a:rPr lang="es-MX" sz="2800" b="1" baseline="30000" dirty="0" smtClean="0">
                <a:latin typeface="Arial" pitchFamily="34" charset="0"/>
                <a:ea typeface="Times New Roman" pitchFamily="18" charset="0"/>
                <a:cs typeface="Arial" pitchFamily="34" charset="0"/>
              </a:rPr>
              <a:t>Le Corbusier </a:t>
            </a:r>
            <a:endParaRPr lang="es-MX" sz="2800" b="1" dirty="0"/>
          </a:p>
        </p:txBody>
      </p:sp>
      <p:sp>
        <p:nvSpPr>
          <p:cNvPr id="9" name="8 CuadroTexto"/>
          <p:cNvSpPr txBox="1"/>
          <p:nvPr/>
        </p:nvSpPr>
        <p:spPr>
          <a:xfrm>
            <a:off x="6500826" y="4000504"/>
            <a:ext cx="2214578" cy="748923"/>
          </a:xfrm>
          <a:prstGeom prst="rect">
            <a:avLst/>
          </a:prstGeom>
          <a:noFill/>
        </p:spPr>
        <p:txBody>
          <a:bodyPr wrap="square" rtlCol="0">
            <a:spAutoFit/>
          </a:bodyPr>
          <a:lstStyle/>
          <a:p>
            <a:pPr lvl="0" algn="just" eaLnBrk="0" fontAlgn="base" hangingPunct="0">
              <a:spcBef>
                <a:spcPct val="0"/>
              </a:spcBef>
              <a:spcAft>
                <a:spcPct val="0"/>
              </a:spcAft>
            </a:pPr>
            <a:r>
              <a:rPr lang="es-ES" sz="2800" b="1" baseline="30000" dirty="0" smtClean="0">
                <a:latin typeface="Arial" pitchFamily="34" charset="0"/>
                <a:ea typeface="Times New Roman" pitchFamily="18" charset="0"/>
                <a:cs typeface="Arial" pitchFamily="34" charset="0"/>
              </a:rPr>
              <a:t>Hotel Burj Al </a:t>
            </a:r>
            <a:r>
              <a:rPr lang="es-ES" sz="2800" b="1" baseline="30000" dirty="0" err="1" smtClean="0">
                <a:latin typeface="Arial" pitchFamily="34" charset="0"/>
                <a:ea typeface="Times New Roman" pitchFamily="18" charset="0"/>
                <a:cs typeface="Arial" pitchFamily="34" charset="0"/>
              </a:rPr>
              <a:t>Arab</a:t>
            </a:r>
            <a:r>
              <a:rPr lang="es-ES" sz="2400" b="1" baseline="30000" dirty="0" smtClean="0">
                <a:latin typeface="Arial" pitchFamily="34" charset="0"/>
                <a:ea typeface="Times New Roman" pitchFamily="18" charset="0"/>
                <a:cs typeface="Arial" pitchFamily="34" charset="0"/>
              </a:rPr>
              <a:t>         </a:t>
            </a:r>
            <a:r>
              <a:rPr lang="es-ES" sz="2400" b="1" baseline="30000" dirty="0" smtClean="0">
                <a:latin typeface="Arial" pitchFamily="34" charset="0"/>
                <a:ea typeface="Times New Roman" pitchFamily="18" charset="0"/>
                <a:cs typeface="Arial" pitchFamily="34" charset="0"/>
              </a:rPr>
              <a:t>Tom </a:t>
            </a:r>
            <a:r>
              <a:rPr lang="es-ES" sz="2400" b="1" baseline="30000" dirty="0" smtClean="0">
                <a:latin typeface="Arial" pitchFamily="34" charset="0"/>
                <a:ea typeface="Times New Roman" pitchFamily="18" charset="0"/>
                <a:cs typeface="Arial" pitchFamily="34" charset="0"/>
              </a:rPr>
              <a:t>Wrigth</a:t>
            </a:r>
            <a:endParaRPr lang="es-ES" sz="2400" b="1" dirty="0" smtClean="0">
              <a:latin typeface="Arial" pitchFamily="34" charset="0"/>
              <a:cs typeface="Arial" pitchFamily="34" charset="0"/>
            </a:endParaRPr>
          </a:p>
        </p:txBody>
      </p:sp>
      <p:pic>
        <p:nvPicPr>
          <p:cNvPr id="11" name="Picture 2" descr="C:\Users\S@khi\Pictures\240px-Bauhaus-Dessau_main_building.jpg"/>
          <p:cNvPicPr>
            <a:picLocks noChangeAspect="1" noChangeArrowheads="1"/>
          </p:cNvPicPr>
          <p:nvPr/>
        </p:nvPicPr>
        <p:blipFill>
          <a:blip r:embed="rId7" cstate="print"/>
          <a:srcRect/>
          <a:stretch>
            <a:fillRect/>
          </a:stretch>
        </p:blipFill>
        <p:spPr bwMode="auto">
          <a:xfrm>
            <a:off x="2922454" y="1785926"/>
            <a:ext cx="3292620" cy="2786082"/>
          </a:xfrm>
          <a:prstGeom prst="rect">
            <a:avLst/>
          </a:prstGeom>
          <a:noFill/>
        </p:spPr>
      </p:pic>
      <p:pic>
        <p:nvPicPr>
          <p:cNvPr id="35846" name="Picture 6" descr="C:\Users\S@khi\Pictures\museoNeimayer_Curitiba_03_2007.jpg"/>
          <p:cNvPicPr>
            <a:picLocks noChangeAspect="1" noChangeArrowheads="1"/>
          </p:cNvPicPr>
          <p:nvPr/>
        </p:nvPicPr>
        <p:blipFill>
          <a:blip r:embed="rId8" cstate="print"/>
          <a:srcRect/>
          <a:stretch>
            <a:fillRect/>
          </a:stretch>
        </p:blipFill>
        <p:spPr bwMode="auto">
          <a:xfrm>
            <a:off x="-214346" y="4452934"/>
            <a:ext cx="3206755" cy="2405066"/>
          </a:xfrm>
          <a:prstGeom prst="rect">
            <a:avLst/>
          </a:prstGeom>
          <a:noFill/>
        </p:spPr>
      </p:pic>
      <p:pic>
        <p:nvPicPr>
          <p:cNvPr id="35847" name="Picture 7" descr="C:\Users\S@khi\Pictures\250px-Wrightfallingwater.jpg"/>
          <p:cNvPicPr>
            <a:picLocks noChangeAspect="1" noChangeArrowheads="1"/>
          </p:cNvPicPr>
          <p:nvPr/>
        </p:nvPicPr>
        <p:blipFill>
          <a:blip r:embed="rId9" cstate="print"/>
          <a:srcRect/>
          <a:stretch>
            <a:fillRect/>
          </a:stretch>
        </p:blipFill>
        <p:spPr bwMode="auto">
          <a:xfrm>
            <a:off x="6215074" y="0"/>
            <a:ext cx="2928926" cy="3329249"/>
          </a:xfrm>
          <a:prstGeom prst="rect">
            <a:avLst/>
          </a:prstGeom>
          <a:noFill/>
        </p:spPr>
      </p:pic>
      <p:sp>
        <p:nvSpPr>
          <p:cNvPr id="14" name="13 CuadroTexto"/>
          <p:cNvSpPr txBox="1"/>
          <p:nvPr/>
        </p:nvSpPr>
        <p:spPr>
          <a:xfrm>
            <a:off x="3071802" y="1785926"/>
            <a:ext cx="3071834" cy="369332"/>
          </a:xfrm>
          <a:prstGeom prst="rect">
            <a:avLst/>
          </a:prstGeom>
          <a:noFill/>
        </p:spPr>
        <p:txBody>
          <a:bodyPr wrap="square" rtlCol="0">
            <a:spAutoFit/>
          </a:bodyPr>
          <a:lstStyle/>
          <a:p>
            <a:r>
              <a:rPr lang="es-MX" b="1" dirty="0" smtClean="0"/>
              <a:t>BAUHAUS       W. GROPIUS</a:t>
            </a:r>
            <a:endParaRPr lang="es-MX" b="1" dirty="0"/>
          </a:p>
        </p:txBody>
      </p:sp>
      <p:sp>
        <p:nvSpPr>
          <p:cNvPr id="15" name="14 CuadroTexto"/>
          <p:cNvSpPr txBox="1"/>
          <p:nvPr/>
        </p:nvSpPr>
        <p:spPr>
          <a:xfrm>
            <a:off x="4071934" y="0"/>
            <a:ext cx="2286016" cy="646331"/>
          </a:xfrm>
          <a:prstGeom prst="rect">
            <a:avLst/>
          </a:prstGeom>
          <a:noFill/>
        </p:spPr>
        <p:txBody>
          <a:bodyPr wrap="square" rtlCol="0">
            <a:spAutoFit/>
          </a:bodyPr>
          <a:lstStyle/>
          <a:p>
            <a:r>
              <a:rPr lang="es-MX" b="1" dirty="0" smtClean="0"/>
              <a:t>CASA DE LA CASCADA  FRANK LOYD WRIGHT</a:t>
            </a:r>
            <a:endParaRPr lang="es-MX" b="1" dirty="0"/>
          </a:p>
        </p:txBody>
      </p:sp>
      <p:sp>
        <p:nvSpPr>
          <p:cNvPr id="16" name="15 CuadroTexto"/>
          <p:cNvSpPr txBox="1"/>
          <p:nvPr/>
        </p:nvSpPr>
        <p:spPr>
          <a:xfrm>
            <a:off x="3000364" y="6072206"/>
            <a:ext cx="2428892" cy="369332"/>
          </a:xfrm>
          <a:prstGeom prst="rect">
            <a:avLst/>
          </a:prstGeom>
          <a:noFill/>
        </p:spPr>
        <p:txBody>
          <a:bodyPr wrap="square" rtlCol="0">
            <a:spAutoFit/>
          </a:bodyPr>
          <a:lstStyle/>
          <a:p>
            <a:r>
              <a:rPr lang="es-MX" b="1" dirty="0" smtClean="0"/>
              <a:t>MUSEO NIEMEYER</a:t>
            </a:r>
            <a:endParaRPr lang="es-MX"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36865" name="Rectangle 1"/>
          <p:cNvSpPr>
            <a:spLocks noChangeArrowheads="1"/>
          </p:cNvSpPr>
          <p:nvPr/>
        </p:nvSpPr>
        <p:spPr bwMode="auto">
          <a:xfrm>
            <a:off x="428596" y="976955"/>
            <a:ext cx="814393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MX" sz="4000" b="1" i="0" u="none" strike="noStrike" cap="none" normalizeH="0" baseline="0" dirty="0" smtClean="0">
                <a:ln>
                  <a:noFill/>
                </a:ln>
                <a:effectLst/>
                <a:latin typeface="Arial" pitchFamily="34" charset="0"/>
                <a:ea typeface="Times New Roman" pitchFamily="18" charset="0"/>
                <a:cs typeface="Arial" pitchFamily="34" charset="0"/>
              </a:rPr>
              <a:t>La arquitectura es un vehículo de nuestros pensamientos, y según son éstos, así será aquella. La arquitectura puede manifestar la creatividad de un pueblo o simbolizar su opresión, un mundo que nos abre horizontes o nos aprisiona.</a:t>
            </a:r>
            <a:endParaRPr kumimoji="0" lang="es-MX" sz="4000" b="1"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40961" name="Rectangle 1"/>
          <p:cNvSpPr>
            <a:spLocks noChangeArrowheads="1"/>
          </p:cNvSpPr>
          <p:nvPr/>
        </p:nvSpPr>
        <p:spPr bwMode="auto">
          <a:xfrm>
            <a:off x="285720" y="-288962"/>
            <a:ext cx="885828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es-MX" sz="3600" dirty="0" smtClean="0">
                <a:latin typeface="Arial" pitchFamily="34" charset="0"/>
                <a:ea typeface="Times New Roman" pitchFamily="18" charset="0"/>
                <a:cs typeface="Arial" pitchFamily="34" charset="0"/>
              </a:rPr>
              <a:t>       </a:t>
            </a:r>
            <a:r>
              <a:rPr kumimoji="0" lang="es-MX"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la antigüedad Dios era el creador absoluto del universo y así fue hasta la Edad Media, pero en el mundo moderno el arquitecto tomó el papel de creador de formas, de organizador y de constructor de las esencias cotidianas, por lo que hacer arquitectura es contemplar y ordenar un trozo de cosmos, es dejar huellas de nuestro pensar y sentir, convertidas en construcciones, en el mundo.</a:t>
            </a:r>
            <a:endParaRPr kumimoji="0" lang="es-MX"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3" name="2 Rectángulo"/>
          <p:cNvSpPr/>
          <p:nvPr/>
        </p:nvSpPr>
        <p:spPr>
          <a:xfrm>
            <a:off x="500034" y="571480"/>
            <a:ext cx="8143932" cy="3970318"/>
          </a:xfrm>
          <a:prstGeom prst="rect">
            <a:avLst/>
          </a:prstGeom>
        </p:spPr>
        <p:txBody>
          <a:bodyPr wrap="square">
            <a:spAutoFit/>
          </a:bodyPr>
          <a:lstStyle/>
          <a:p>
            <a:pPr algn="just"/>
            <a:r>
              <a:rPr lang="es-MX" sz="3600" dirty="0" smtClean="0"/>
              <a:t>       Para concluir podemos decir que la Arquitectura es el arte de construir y crear espacios, de acuerdo con un programa y empleando los medios diversos de que se dispone en cada época; así podemos definirla como el arte de proyectar y construir. </a:t>
            </a:r>
            <a:endParaRPr lang="es-MX"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3" name="2 Rectángulo"/>
          <p:cNvSpPr/>
          <p:nvPr/>
        </p:nvSpPr>
        <p:spPr>
          <a:xfrm>
            <a:off x="285720" y="1142984"/>
            <a:ext cx="8643998" cy="5016758"/>
          </a:xfrm>
          <a:prstGeom prst="rect">
            <a:avLst/>
          </a:prstGeom>
        </p:spPr>
        <p:txBody>
          <a:bodyPr wrap="square">
            <a:spAutoFit/>
          </a:bodyPr>
          <a:lstStyle/>
          <a:p>
            <a:pPr algn="just"/>
            <a:r>
              <a:rPr lang="es-MX" sz="3200" dirty="0" smtClean="0"/>
              <a:t>       La misma tiene un sólido fundamento científico y obedece a una técnica compleja, por esta razón se dice que sólo es arte cuando la construcción y los espacios que de ella emanan son una expresión de la voluntad espiritual de una época y esa expresión arquitectónica es el resultado de todos los elementos constitutivos que emanan esencialmente de las relaciones que se entablan con el espacio que conforma la obra y el espacio que lo circunda</a:t>
            </a:r>
            <a:r>
              <a:rPr lang="es-MX" dirty="0" smtClean="0"/>
              <a:t>.</a:t>
            </a:r>
            <a:endParaRPr lang="es-MX"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37889" name="Rectangle 1"/>
          <p:cNvSpPr>
            <a:spLocks noChangeArrowheads="1"/>
          </p:cNvSpPr>
          <p:nvPr/>
        </p:nvSpPr>
        <p:spPr bwMode="auto">
          <a:xfrm>
            <a:off x="428596" y="1427749"/>
            <a:ext cx="814393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MX"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sus más acabadas manifestaciones, la Arquitectura logra unir la belleza y la utilidad, a tal punto que una depende de la otra, pues una obra no es hermosa si no se adapta al fin para el cual se destina.</a:t>
            </a:r>
            <a:endParaRPr kumimoji="0" lang="es-MX"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41985" name="Rectangle 1"/>
          <p:cNvSpPr>
            <a:spLocks noChangeArrowheads="1"/>
          </p:cNvSpPr>
          <p:nvPr/>
        </p:nvSpPr>
        <p:spPr bwMode="auto">
          <a:xfrm>
            <a:off x="0" y="89067"/>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 analizar la arquitectura podemos afirmar que hace tiempo que ésta dejó de ser un simple fin en sí misma. Sus fines son otros y siempre están fuera de la obra pues están más allá de lo específicamente arquitectónico.   Trascender la mera utilidad en belleza  y manifestación genuina de la cultura es el fin de la arquitectura. Es un fin ético y también estético. La edificación que no se plantea esta disyuntiva queda en eso, en mera edificación y no trasciende. En esta tensión se plantea el problema, aquí está la dificultad o la manifestación del talento y la creatividad</a:t>
            </a:r>
            <a:endParaRPr kumimoji="0" lang="es-MX"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2" name="1 Título"/>
          <p:cNvSpPr>
            <a:spLocks noGrp="1"/>
          </p:cNvSpPr>
          <p:nvPr>
            <p:ph type="title"/>
          </p:nvPr>
        </p:nvSpPr>
        <p:spPr>
          <a:xfrm>
            <a:off x="457200" y="274638"/>
            <a:ext cx="8229600" cy="1725602"/>
          </a:xfrm>
        </p:spPr>
        <p:txBody>
          <a:bodyPr>
            <a:normAutofit fontScale="90000"/>
          </a:bodyPr>
          <a:lstStyle/>
          <a:p>
            <a:r>
              <a:rPr lang="es-MX" b="1" dirty="0" smtClean="0"/>
              <a:t>Vitruvio Polión, Marco</a:t>
            </a:r>
            <a:r>
              <a:rPr lang="es-MX" dirty="0" smtClean="0"/>
              <a:t>.</a:t>
            </a:r>
            <a:br>
              <a:rPr lang="es-MX" dirty="0" smtClean="0"/>
            </a:br>
            <a:r>
              <a:rPr lang="es-MX" sz="2700" dirty="0" smtClean="0"/>
              <a:t>Ingeniero y tratadista romano del S I a.C. autor del tratado sobre Arquitectura más antiguo que se conserva: “De Architectura Libri Decem”</a:t>
            </a:r>
            <a:endParaRPr lang="es-MX" sz="2700" dirty="0"/>
          </a:p>
        </p:txBody>
      </p:sp>
      <p:sp>
        <p:nvSpPr>
          <p:cNvPr id="3" name="2 Marcador de contenido"/>
          <p:cNvSpPr>
            <a:spLocks noGrp="1"/>
          </p:cNvSpPr>
          <p:nvPr>
            <p:ph sz="half" idx="1"/>
          </p:nvPr>
        </p:nvSpPr>
        <p:spPr>
          <a:xfrm>
            <a:off x="457200" y="2143116"/>
            <a:ext cx="4038600" cy="3983047"/>
          </a:xfrm>
        </p:spPr>
        <p:txBody>
          <a:bodyPr>
            <a:normAutofit/>
          </a:bodyPr>
          <a:lstStyle/>
          <a:p>
            <a:pPr>
              <a:buNone/>
            </a:pPr>
            <a:r>
              <a:rPr lang="es-MX" dirty="0" smtClean="0"/>
              <a:t>     </a:t>
            </a:r>
          </a:p>
          <a:p>
            <a:pPr>
              <a:buNone/>
            </a:pPr>
            <a:r>
              <a:rPr lang="es-MX" dirty="0"/>
              <a:t> </a:t>
            </a:r>
            <a:r>
              <a:rPr lang="es-MX" dirty="0" smtClean="0"/>
              <a:t>      </a:t>
            </a:r>
            <a:r>
              <a:rPr lang="es-MX" dirty="0" smtClean="0"/>
              <a:t>“Las </a:t>
            </a:r>
            <a:r>
              <a:rPr lang="es-MX" dirty="0"/>
              <a:t>tres virtudes de la arquitectura son: </a:t>
            </a:r>
            <a:r>
              <a:rPr lang="es-MX" i="1" dirty="0" smtClean="0"/>
              <a:t>Utilitas</a:t>
            </a:r>
            <a:r>
              <a:rPr lang="es-MX" i="1" dirty="0"/>
              <a:t>, firmitas y </a:t>
            </a:r>
            <a:r>
              <a:rPr lang="es-MX" i="1" dirty="0" smtClean="0"/>
              <a:t>venustas</a:t>
            </a:r>
            <a:r>
              <a:rPr lang="es-MX" dirty="0" smtClean="0"/>
              <a:t>, </a:t>
            </a:r>
            <a:r>
              <a:rPr lang="es-MX" dirty="0"/>
              <a:t>es decir, utilidad, firmeza y belleza</a:t>
            </a:r>
            <a:r>
              <a:rPr lang="es-MX" dirty="0" smtClean="0"/>
              <a:t>.”</a:t>
            </a:r>
            <a:endParaRPr lang="es-MX" dirty="0"/>
          </a:p>
          <a:p>
            <a:pPr>
              <a:buNone/>
            </a:pPr>
            <a:endParaRPr lang="es-MX" dirty="0"/>
          </a:p>
        </p:txBody>
      </p:sp>
      <p:sp>
        <p:nvSpPr>
          <p:cNvPr id="4" name="3 Marcador de contenido"/>
          <p:cNvSpPr>
            <a:spLocks noGrp="1"/>
          </p:cNvSpPr>
          <p:nvPr>
            <p:ph sz="half" idx="2"/>
          </p:nvPr>
        </p:nvSpPr>
        <p:spPr>
          <a:xfrm>
            <a:off x="4648200" y="2285992"/>
            <a:ext cx="4038600" cy="3840171"/>
          </a:xfrm>
        </p:spPr>
        <p:txBody>
          <a:bodyPr>
            <a:normAutofit/>
          </a:bodyPr>
          <a:lstStyle/>
          <a:p>
            <a:pPr>
              <a:buNone/>
            </a:pPr>
            <a:endParaRPr lang="es-MX" dirty="0" smtClean="0"/>
          </a:p>
          <a:p>
            <a:pPr>
              <a:buNone/>
            </a:pPr>
            <a:endParaRPr lang="es-MX" dirty="0"/>
          </a:p>
        </p:txBody>
      </p:sp>
      <p:pic>
        <p:nvPicPr>
          <p:cNvPr id="6" name="Imagen 4" descr="http://www.artifexbalear.org/img/vitrubio.gif"/>
          <p:cNvPicPr>
            <a:picLocks noChangeAspect="1" noChangeArrowheads="1"/>
          </p:cNvPicPr>
          <p:nvPr/>
        </p:nvPicPr>
        <p:blipFill>
          <a:blip r:embed="rId3" cstate="print"/>
          <a:srcRect/>
          <a:stretch>
            <a:fillRect/>
          </a:stretch>
        </p:blipFill>
        <p:spPr bwMode="auto">
          <a:xfrm>
            <a:off x="4714876" y="2143116"/>
            <a:ext cx="4238655" cy="446626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2" name="1 Título"/>
          <p:cNvSpPr>
            <a:spLocks noGrp="1"/>
          </p:cNvSpPr>
          <p:nvPr>
            <p:ph type="title"/>
          </p:nvPr>
        </p:nvSpPr>
        <p:spPr>
          <a:xfrm>
            <a:off x="457200" y="274638"/>
            <a:ext cx="8229600" cy="2154230"/>
          </a:xfrm>
        </p:spPr>
        <p:txBody>
          <a:bodyPr>
            <a:normAutofit fontScale="90000"/>
          </a:bodyPr>
          <a:lstStyle/>
          <a:p>
            <a:pPr algn="just"/>
            <a:r>
              <a:rPr lang="es-MX" b="1" dirty="0"/>
              <a:t>Alberti, León Battista</a:t>
            </a:r>
            <a:r>
              <a:rPr lang="es-MX" dirty="0"/>
              <a:t> </a:t>
            </a:r>
            <a:r>
              <a:rPr lang="es-MX" sz="3100" dirty="0" smtClean="0"/>
              <a:t>(1404-1472) </a:t>
            </a:r>
            <a:r>
              <a:rPr lang="es-MX" sz="3100" dirty="0"/>
              <a:t>fue </a:t>
            </a:r>
            <a:r>
              <a:rPr lang="es-MX" sz="3100" dirty="0" smtClean="0"/>
              <a:t>el primer </a:t>
            </a:r>
            <a:r>
              <a:rPr lang="es-MX" sz="3100" dirty="0"/>
              <a:t>teórico del arte del renacimiento, y uno de </a:t>
            </a:r>
            <a:r>
              <a:rPr lang="es-MX" sz="3100" dirty="0" smtClean="0"/>
              <a:t>los primeros </a:t>
            </a:r>
            <a:r>
              <a:rPr lang="es-MX" sz="3100" dirty="0"/>
              <a:t>en emplear los órdenes </a:t>
            </a:r>
            <a:r>
              <a:rPr lang="es-MX" sz="3100" dirty="0" smtClean="0"/>
              <a:t>clásicos.  Su </a:t>
            </a:r>
            <a:r>
              <a:rPr lang="es-MX" sz="3100" dirty="0"/>
              <a:t>libro </a:t>
            </a:r>
            <a:r>
              <a:rPr lang="es-MX" sz="3100" dirty="0" smtClean="0"/>
              <a:t>“</a:t>
            </a:r>
            <a:r>
              <a:rPr lang="es-MX" sz="3100" dirty="0" smtClean="0"/>
              <a:t>De Re </a:t>
            </a:r>
            <a:r>
              <a:rPr lang="es-MX" sz="3100" dirty="0"/>
              <a:t>Aedificatoria </a:t>
            </a:r>
            <a:r>
              <a:rPr lang="es-MX" sz="3100" dirty="0" smtClean="0"/>
              <a:t>“ es el primer tratado renacentista.</a:t>
            </a:r>
            <a:endParaRPr lang="es-MX" sz="3100" dirty="0"/>
          </a:p>
        </p:txBody>
      </p:sp>
      <p:sp>
        <p:nvSpPr>
          <p:cNvPr id="3" name="2 Marcador de contenido"/>
          <p:cNvSpPr>
            <a:spLocks noGrp="1"/>
          </p:cNvSpPr>
          <p:nvPr>
            <p:ph sz="half" idx="1"/>
          </p:nvPr>
        </p:nvSpPr>
        <p:spPr>
          <a:xfrm>
            <a:off x="0" y="2714620"/>
            <a:ext cx="4495800" cy="4143380"/>
          </a:xfrm>
        </p:spPr>
        <p:txBody>
          <a:bodyPr/>
          <a:lstStyle/>
          <a:p>
            <a:pPr>
              <a:buNone/>
            </a:pPr>
            <a:r>
              <a:rPr lang="es-MX" dirty="0" smtClean="0"/>
              <a:t>      </a:t>
            </a:r>
          </a:p>
          <a:p>
            <a:pPr>
              <a:buNone/>
            </a:pPr>
            <a:r>
              <a:rPr lang="es-MX" dirty="0"/>
              <a:t> </a:t>
            </a:r>
            <a:r>
              <a:rPr lang="es-MX" dirty="0" smtClean="0"/>
              <a:t>        </a:t>
            </a:r>
            <a:r>
              <a:rPr lang="es-MX" dirty="0" smtClean="0"/>
              <a:t>“La </a:t>
            </a:r>
            <a:r>
              <a:rPr lang="es-MX" dirty="0"/>
              <a:t>arquitectura consiste en la realización de una obra de manera que el movimiento de los pesos o acordes del conjunto de los materiales elegidos es útil al </a:t>
            </a:r>
            <a:r>
              <a:rPr lang="es-MX" dirty="0" smtClean="0"/>
              <a:t>hombre</a:t>
            </a:r>
            <a:r>
              <a:rPr lang="es-MX" dirty="0" smtClean="0"/>
              <a:t>.”</a:t>
            </a:r>
            <a:endParaRPr lang="es-MX" dirty="0"/>
          </a:p>
        </p:txBody>
      </p:sp>
      <p:pic>
        <p:nvPicPr>
          <p:cNvPr id="7170" name="Picture 2" descr="C:\Users\S@khi\Pictures\800px-Santa_Maria_Novella.jpg"/>
          <p:cNvPicPr>
            <a:picLocks noGrp="1" noChangeAspect="1" noChangeArrowheads="1"/>
          </p:cNvPicPr>
          <p:nvPr>
            <p:ph sz="half" idx="2"/>
          </p:nvPr>
        </p:nvPicPr>
        <p:blipFill>
          <a:blip r:embed="rId3" cstate="print"/>
          <a:srcRect/>
          <a:stretch>
            <a:fillRect/>
          </a:stretch>
        </p:blipFill>
        <p:spPr bwMode="auto">
          <a:xfrm>
            <a:off x="5105400" y="2571744"/>
            <a:ext cx="4038600" cy="3028950"/>
          </a:xfrm>
          <a:prstGeom prst="rect">
            <a:avLst/>
          </a:prstGeom>
          <a:noFill/>
        </p:spPr>
      </p:pic>
      <p:pic>
        <p:nvPicPr>
          <p:cNvPr id="7171" name="Picture 3" descr="C:\Users\S@khi\Pictures\200px-Rucellai.jpg"/>
          <p:cNvPicPr>
            <a:picLocks noChangeAspect="1" noChangeArrowheads="1"/>
          </p:cNvPicPr>
          <p:nvPr/>
        </p:nvPicPr>
        <p:blipFill>
          <a:blip r:embed="rId4" cstate="print"/>
          <a:srcRect/>
          <a:stretch>
            <a:fillRect/>
          </a:stretch>
        </p:blipFill>
        <p:spPr bwMode="auto">
          <a:xfrm>
            <a:off x="4500562" y="4619633"/>
            <a:ext cx="1643074" cy="2122305"/>
          </a:xfrm>
          <a:prstGeom prst="rect">
            <a:avLst/>
          </a:prstGeom>
          <a:noFill/>
        </p:spPr>
      </p:pic>
      <p:sp>
        <p:nvSpPr>
          <p:cNvPr id="8" name="7 CuadroTexto"/>
          <p:cNvSpPr txBox="1"/>
          <p:nvPr/>
        </p:nvSpPr>
        <p:spPr>
          <a:xfrm flipH="1">
            <a:off x="6215074" y="5786454"/>
            <a:ext cx="2428892" cy="984885"/>
          </a:xfrm>
          <a:prstGeom prst="rect">
            <a:avLst/>
          </a:prstGeom>
          <a:noFill/>
        </p:spPr>
        <p:txBody>
          <a:bodyPr wrap="square" rtlCol="0">
            <a:spAutoFit/>
          </a:bodyPr>
          <a:lstStyle/>
          <a:p>
            <a:r>
              <a:rPr lang="es-MX" sz="2000" b="1" dirty="0" smtClean="0"/>
              <a:t>Santa María Novella</a:t>
            </a:r>
          </a:p>
          <a:p>
            <a:endParaRPr lang="es-MX" dirty="0"/>
          </a:p>
          <a:p>
            <a:r>
              <a:rPr lang="es-MX" sz="2000" b="1" dirty="0" smtClean="0"/>
              <a:t>Palacio Rucellai</a:t>
            </a:r>
            <a:endParaRPr lang="es-MX"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2" name="1 Título"/>
          <p:cNvSpPr>
            <a:spLocks noGrp="1"/>
          </p:cNvSpPr>
          <p:nvPr>
            <p:ph type="title"/>
          </p:nvPr>
        </p:nvSpPr>
        <p:spPr>
          <a:xfrm>
            <a:off x="457200" y="274638"/>
            <a:ext cx="8229600" cy="1296974"/>
          </a:xfrm>
        </p:spPr>
        <p:txBody>
          <a:bodyPr>
            <a:normAutofit fontScale="90000"/>
          </a:bodyPr>
          <a:lstStyle/>
          <a:p>
            <a:r>
              <a:rPr lang="es-ES" b="1" dirty="0"/>
              <a:t>Morris,</a:t>
            </a:r>
            <a:r>
              <a:rPr lang="es-ES" dirty="0"/>
              <a:t> </a:t>
            </a:r>
            <a:r>
              <a:rPr lang="es-ES" b="1" dirty="0"/>
              <a:t>Williams </a:t>
            </a:r>
            <a:r>
              <a:rPr lang="es-ES" sz="2700" dirty="0" smtClean="0"/>
              <a:t>(1834-1896) </a:t>
            </a:r>
            <a:r>
              <a:rPr lang="es-ES" sz="2700" dirty="0"/>
              <a:t>Fue un artesano, arquitecto, impresor, poeta, escritor, activista político, pintor y diseñador británico, fundador del movimiento </a:t>
            </a:r>
            <a:r>
              <a:rPr lang="es-ES" sz="2700" dirty="0" smtClean="0"/>
              <a:t> Arts and Crafts.</a:t>
            </a:r>
            <a:endParaRPr lang="es-MX" sz="2700" dirty="0"/>
          </a:p>
        </p:txBody>
      </p:sp>
      <p:sp>
        <p:nvSpPr>
          <p:cNvPr id="3" name="2 Marcador de contenido"/>
          <p:cNvSpPr>
            <a:spLocks noGrp="1"/>
          </p:cNvSpPr>
          <p:nvPr>
            <p:ph sz="half" idx="1"/>
          </p:nvPr>
        </p:nvSpPr>
        <p:spPr>
          <a:xfrm>
            <a:off x="0" y="1857364"/>
            <a:ext cx="4714876" cy="5000636"/>
          </a:xfrm>
        </p:spPr>
        <p:txBody>
          <a:bodyPr>
            <a:normAutofit fontScale="92500" lnSpcReduction="20000"/>
          </a:bodyPr>
          <a:lstStyle/>
          <a:p>
            <a:pPr algn="just">
              <a:buNone/>
            </a:pPr>
            <a:r>
              <a:rPr lang="es-MX" dirty="0" smtClean="0"/>
              <a:t>             </a:t>
            </a:r>
            <a:r>
              <a:rPr lang="es-MX" dirty="0" smtClean="0"/>
              <a:t> “La </a:t>
            </a:r>
            <a:r>
              <a:rPr lang="es-MX" dirty="0"/>
              <a:t>arquitectura es una concepción amplia, porque abarca todo el ambiente de la vida humana; no podemos sustraernos a la arquitectura ya que </a:t>
            </a:r>
            <a:r>
              <a:rPr lang="es-MX" dirty="0" smtClean="0"/>
              <a:t>forma </a:t>
            </a:r>
            <a:r>
              <a:rPr lang="es-MX" dirty="0"/>
              <a:t>parte de la civilización, pues representa el conjunto de las modificaciones y alteraciones introducidas en la superficie terrestre con objeto de satisfacer las necesidades humanas, exceptuando solo el puro desierto</a:t>
            </a:r>
            <a:r>
              <a:rPr lang="es-MX" dirty="0" smtClean="0"/>
              <a:t>.”</a:t>
            </a:r>
            <a:endParaRPr lang="es-MX" dirty="0"/>
          </a:p>
          <a:p>
            <a:pPr algn="just">
              <a:buNone/>
            </a:pPr>
            <a:endParaRPr lang="es-MX" dirty="0"/>
          </a:p>
        </p:txBody>
      </p:sp>
      <p:pic>
        <p:nvPicPr>
          <p:cNvPr id="3076" name="Picture 4" descr="C:\Users\S@khi\Pictures\51H0V1VY93L__SL160_AA115_.jpg"/>
          <p:cNvPicPr>
            <a:picLocks noChangeAspect="1" noChangeArrowheads="1"/>
          </p:cNvPicPr>
          <p:nvPr/>
        </p:nvPicPr>
        <p:blipFill>
          <a:blip r:embed="rId3" cstate="print"/>
          <a:srcRect/>
          <a:stretch>
            <a:fillRect/>
          </a:stretch>
        </p:blipFill>
        <p:spPr bwMode="auto">
          <a:xfrm>
            <a:off x="6715140" y="2071678"/>
            <a:ext cx="2571768" cy="2571768"/>
          </a:xfrm>
          <a:prstGeom prst="rect">
            <a:avLst/>
          </a:prstGeom>
          <a:noFill/>
        </p:spPr>
      </p:pic>
      <p:pic>
        <p:nvPicPr>
          <p:cNvPr id="3075" name="Picture 3" descr="C:\Users\S@khi\Pictures\pomroom.gif"/>
          <p:cNvPicPr>
            <a:picLocks noChangeAspect="1" noChangeArrowheads="1"/>
          </p:cNvPicPr>
          <p:nvPr/>
        </p:nvPicPr>
        <p:blipFill>
          <a:blip r:embed="rId4" cstate="print"/>
          <a:srcRect/>
          <a:stretch>
            <a:fillRect/>
          </a:stretch>
        </p:blipFill>
        <p:spPr bwMode="auto">
          <a:xfrm>
            <a:off x="4714876" y="2357430"/>
            <a:ext cx="2500318" cy="3764368"/>
          </a:xfrm>
          <a:prstGeom prst="rect">
            <a:avLst/>
          </a:prstGeom>
          <a:noFill/>
        </p:spPr>
      </p:pic>
      <p:pic>
        <p:nvPicPr>
          <p:cNvPr id="3074" name="Picture 2" descr="C:\Users\S@khi\Pictures\7_days.jpg"/>
          <p:cNvPicPr>
            <a:picLocks noGrp="1" noChangeAspect="1" noChangeArrowheads="1"/>
          </p:cNvPicPr>
          <p:nvPr>
            <p:ph sz="half" idx="2"/>
          </p:nvPr>
        </p:nvPicPr>
        <p:blipFill>
          <a:blip r:embed="rId5" cstate="print"/>
          <a:srcRect/>
          <a:stretch>
            <a:fillRect/>
          </a:stretch>
        </p:blipFill>
        <p:spPr bwMode="auto">
          <a:xfrm>
            <a:off x="6500826" y="4357694"/>
            <a:ext cx="2376786" cy="221457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2" name="1 Título"/>
          <p:cNvSpPr>
            <a:spLocks noGrp="1"/>
          </p:cNvSpPr>
          <p:nvPr>
            <p:ph type="title"/>
          </p:nvPr>
        </p:nvSpPr>
        <p:spPr>
          <a:xfrm>
            <a:off x="457200" y="274638"/>
            <a:ext cx="8229600" cy="1654164"/>
          </a:xfrm>
        </p:spPr>
        <p:txBody>
          <a:bodyPr>
            <a:normAutofit/>
          </a:bodyPr>
          <a:lstStyle/>
          <a:p>
            <a:pPr algn="l"/>
            <a:r>
              <a:rPr lang="es-MX" b="1" dirty="0"/>
              <a:t>Gropius, Walter.</a:t>
            </a:r>
            <a:r>
              <a:rPr lang="es-MX" dirty="0"/>
              <a:t> </a:t>
            </a:r>
            <a:r>
              <a:rPr lang="es-MX" sz="3100" dirty="0"/>
              <a:t>(1883 – 1969) Arquitecto y profesor alemán, fundador de la </a:t>
            </a:r>
            <a:r>
              <a:rPr lang="es-MX" sz="3100" dirty="0" smtClean="0"/>
              <a:t>Bauhaus.</a:t>
            </a:r>
            <a:endParaRPr lang="es-MX" sz="3100" dirty="0"/>
          </a:p>
        </p:txBody>
      </p:sp>
      <p:sp>
        <p:nvSpPr>
          <p:cNvPr id="3" name="2 Marcador de contenido"/>
          <p:cNvSpPr>
            <a:spLocks noGrp="1"/>
          </p:cNvSpPr>
          <p:nvPr>
            <p:ph sz="half" idx="1"/>
          </p:nvPr>
        </p:nvSpPr>
        <p:spPr>
          <a:xfrm>
            <a:off x="-214346" y="2428868"/>
            <a:ext cx="4710146" cy="3697295"/>
          </a:xfrm>
        </p:spPr>
        <p:txBody>
          <a:bodyPr/>
          <a:lstStyle/>
          <a:p>
            <a:pPr>
              <a:buNone/>
            </a:pPr>
            <a:r>
              <a:rPr lang="es-MX" dirty="0" smtClean="0"/>
              <a:t>            </a:t>
            </a:r>
            <a:r>
              <a:rPr lang="es-MX" dirty="0" smtClean="0"/>
              <a:t>“Es </a:t>
            </a:r>
            <a:r>
              <a:rPr lang="es-MX" dirty="0"/>
              <a:t>la expresión cristalina de los más nobles pensamientos del hombre, de su ardor, su humanidad, su fe, su religión</a:t>
            </a:r>
            <a:r>
              <a:rPr lang="es-MX" dirty="0" smtClean="0"/>
              <a:t>.”</a:t>
            </a:r>
            <a:endParaRPr lang="es-MX" dirty="0"/>
          </a:p>
          <a:p>
            <a:pPr>
              <a:buNone/>
            </a:pPr>
            <a:endParaRPr lang="es-MX" dirty="0"/>
          </a:p>
        </p:txBody>
      </p:sp>
      <p:pic>
        <p:nvPicPr>
          <p:cNvPr id="2050" name="Picture 2" descr="C:\Users\S@khi\Pictures\240px-Bauhaus-Dessau_main_building.jpg"/>
          <p:cNvPicPr>
            <a:picLocks noGrp="1" noChangeAspect="1" noChangeArrowheads="1"/>
          </p:cNvPicPr>
          <p:nvPr>
            <p:ph sz="half" idx="2"/>
          </p:nvPr>
        </p:nvPicPr>
        <p:blipFill>
          <a:blip r:embed="rId3" cstate="print"/>
          <a:srcRect/>
          <a:stretch>
            <a:fillRect/>
          </a:stretch>
        </p:blipFill>
        <p:spPr bwMode="auto">
          <a:xfrm>
            <a:off x="4500562" y="2143116"/>
            <a:ext cx="4643438" cy="392909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2" name="1 Título"/>
          <p:cNvSpPr>
            <a:spLocks noGrp="1"/>
          </p:cNvSpPr>
          <p:nvPr>
            <p:ph type="title"/>
          </p:nvPr>
        </p:nvSpPr>
        <p:spPr>
          <a:xfrm>
            <a:off x="457200" y="274638"/>
            <a:ext cx="8229600" cy="1582726"/>
          </a:xfrm>
        </p:spPr>
        <p:txBody>
          <a:bodyPr>
            <a:normAutofit fontScale="90000"/>
          </a:bodyPr>
          <a:lstStyle/>
          <a:p>
            <a:pPr algn="just"/>
            <a:r>
              <a:rPr lang="es-ES" b="1" dirty="0"/>
              <a:t>Barragán Morfín, Luis</a:t>
            </a:r>
            <a:r>
              <a:rPr lang="es-ES" dirty="0"/>
              <a:t> </a:t>
            </a:r>
            <a:r>
              <a:rPr lang="es-ES" sz="2700" dirty="0" smtClean="0"/>
              <a:t>(</a:t>
            </a:r>
            <a:r>
              <a:rPr lang="es-ES" sz="2700" dirty="0" smtClean="0"/>
              <a:t>1902-1989</a:t>
            </a:r>
            <a:r>
              <a:rPr lang="es-ES" sz="2700" dirty="0" smtClean="0"/>
              <a:t>) </a:t>
            </a:r>
            <a:r>
              <a:rPr lang="es-ES" sz="2700" dirty="0"/>
              <a:t>fue uno de </a:t>
            </a:r>
            <a:r>
              <a:rPr lang="es-ES" sz="2700" dirty="0" smtClean="0"/>
              <a:t>los arquitectos mexicanos más </a:t>
            </a:r>
            <a:r>
              <a:rPr lang="es-ES" sz="2700" dirty="0"/>
              <a:t>importantes del </a:t>
            </a:r>
            <a:r>
              <a:rPr lang="es-ES" sz="2700" dirty="0" smtClean="0"/>
              <a:t>siglo </a:t>
            </a:r>
            <a:r>
              <a:rPr lang="es-ES" sz="2700" dirty="0" smtClean="0"/>
              <a:t>XX y </a:t>
            </a:r>
            <a:r>
              <a:rPr lang="es-ES" sz="2700" dirty="0"/>
              <a:t>uno de los </a:t>
            </a:r>
            <a:r>
              <a:rPr lang="es-ES" sz="2700" dirty="0" smtClean="0"/>
              <a:t>más </a:t>
            </a:r>
            <a:r>
              <a:rPr lang="es-ES" sz="2700" dirty="0"/>
              <a:t>influyentes de la modernidad </a:t>
            </a:r>
            <a:r>
              <a:rPr lang="es-ES" sz="2700" dirty="0" smtClean="0"/>
              <a:t>mexicana.”</a:t>
            </a:r>
            <a:endParaRPr lang="es-MX" sz="2700" dirty="0"/>
          </a:p>
        </p:txBody>
      </p:sp>
      <p:sp>
        <p:nvSpPr>
          <p:cNvPr id="3" name="2 Marcador de contenido"/>
          <p:cNvSpPr>
            <a:spLocks noGrp="1"/>
          </p:cNvSpPr>
          <p:nvPr>
            <p:ph sz="half" idx="1"/>
          </p:nvPr>
        </p:nvSpPr>
        <p:spPr>
          <a:xfrm>
            <a:off x="0" y="2571744"/>
            <a:ext cx="3500430" cy="3554419"/>
          </a:xfrm>
        </p:spPr>
        <p:txBody>
          <a:bodyPr>
            <a:normAutofit/>
          </a:bodyPr>
          <a:lstStyle/>
          <a:p>
            <a:pPr algn="ctr">
              <a:buNone/>
            </a:pPr>
            <a:r>
              <a:rPr lang="es-MX" sz="3600" dirty="0" smtClean="0"/>
              <a:t>“Poesía</a:t>
            </a:r>
            <a:r>
              <a:rPr lang="es-MX" sz="3600" dirty="0"/>
              <a:t>, vida, sombra, refugio, agua en movimiento</a:t>
            </a:r>
            <a:r>
              <a:rPr lang="es-MX" sz="3600" dirty="0" smtClean="0"/>
              <a:t>.”</a:t>
            </a:r>
            <a:endParaRPr lang="es-MX" sz="3600" dirty="0"/>
          </a:p>
          <a:p>
            <a:pPr algn="ctr">
              <a:buNone/>
            </a:pPr>
            <a:endParaRPr lang="es-MX" sz="3600" dirty="0"/>
          </a:p>
        </p:txBody>
      </p:sp>
      <p:pic>
        <p:nvPicPr>
          <p:cNvPr id="4098" name="Picture 2" descr="C:\Users\S@khi\Pictures\Barragan20.jpg"/>
          <p:cNvPicPr>
            <a:picLocks noGrp="1" noChangeAspect="1" noChangeArrowheads="1"/>
          </p:cNvPicPr>
          <p:nvPr>
            <p:ph sz="half" idx="2"/>
          </p:nvPr>
        </p:nvPicPr>
        <p:blipFill>
          <a:blip r:embed="rId3" cstate="print"/>
          <a:srcRect/>
          <a:stretch>
            <a:fillRect/>
          </a:stretch>
        </p:blipFill>
        <p:spPr bwMode="auto">
          <a:xfrm>
            <a:off x="3571868" y="1714488"/>
            <a:ext cx="2794000" cy="3352800"/>
          </a:xfrm>
          <a:prstGeom prst="rect">
            <a:avLst/>
          </a:prstGeom>
          <a:noFill/>
        </p:spPr>
      </p:pic>
      <p:pic>
        <p:nvPicPr>
          <p:cNvPr id="4101" name="Picture 5" descr="C:\Users\S@khi\Pictures\1_5.jpg"/>
          <p:cNvPicPr>
            <a:picLocks noChangeAspect="1" noChangeArrowheads="1"/>
          </p:cNvPicPr>
          <p:nvPr/>
        </p:nvPicPr>
        <p:blipFill>
          <a:blip r:embed="rId4" cstate="print"/>
          <a:srcRect/>
          <a:stretch>
            <a:fillRect/>
          </a:stretch>
        </p:blipFill>
        <p:spPr bwMode="auto">
          <a:xfrm>
            <a:off x="6858016" y="1902344"/>
            <a:ext cx="2028832" cy="2723894"/>
          </a:xfrm>
          <a:prstGeom prst="rect">
            <a:avLst/>
          </a:prstGeom>
          <a:noFill/>
        </p:spPr>
      </p:pic>
      <p:pic>
        <p:nvPicPr>
          <p:cNvPr id="4100" name="Picture 4" descr="C:\Users\S@khi\Pictures\1_3.jpg"/>
          <p:cNvPicPr>
            <a:picLocks noChangeAspect="1" noChangeArrowheads="1"/>
          </p:cNvPicPr>
          <p:nvPr/>
        </p:nvPicPr>
        <p:blipFill>
          <a:blip r:embed="rId5" cstate="print"/>
          <a:srcRect/>
          <a:stretch>
            <a:fillRect/>
          </a:stretch>
        </p:blipFill>
        <p:spPr bwMode="auto">
          <a:xfrm>
            <a:off x="5429256" y="4143380"/>
            <a:ext cx="3238510" cy="247149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2" name="1 Título"/>
          <p:cNvSpPr>
            <a:spLocks noGrp="1"/>
          </p:cNvSpPr>
          <p:nvPr>
            <p:ph type="title"/>
          </p:nvPr>
        </p:nvSpPr>
        <p:spPr>
          <a:xfrm>
            <a:off x="428596" y="357166"/>
            <a:ext cx="8229600" cy="1500198"/>
          </a:xfrm>
        </p:spPr>
        <p:txBody>
          <a:bodyPr>
            <a:normAutofit fontScale="90000"/>
          </a:bodyPr>
          <a:lstStyle/>
          <a:p>
            <a:pPr algn="just"/>
            <a:r>
              <a:rPr lang="es-MX" b="1" dirty="0"/>
              <a:t>Villagrán García, José</a:t>
            </a:r>
            <a:r>
              <a:rPr lang="es-MX" dirty="0"/>
              <a:t> </a:t>
            </a:r>
            <a:r>
              <a:rPr lang="es-MX" sz="3100" dirty="0"/>
              <a:t> </a:t>
            </a:r>
            <a:r>
              <a:rPr lang="es-MX" sz="3100" dirty="0" smtClean="0"/>
              <a:t>(1901 </a:t>
            </a:r>
            <a:r>
              <a:rPr lang="es-MX" sz="3100" dirty="0"/>
              <a:t>- </a:t>
            </a:r>
            <a:r>
              <a:rPr lang="es-MX" sz="3100" dirty="0" smtClean="0"/>
              <a:t>1982</a:t>
            </a:r>
            <a:r>
              <a:rPr lang="es-MX" sz="3100" dirty="0"/>
              <a:t>) </a:t>
            </a:r>
            <a:r>
              <a:rPr lang="es-ES" sz="3100" dirty="0"/>
              <a:t>fue un </a:t>
            </a:r>
            <a:r>
              <a:rPr lang="es-ES" sz="3100" dirty="0" smtClean="0"/>
              <a:t>arquitecto, teórico y profesor mexicano. </a:t>
            </a:r>
            <a:r>
              <a:rPr lang="es-ES" sz="3100" dirty="0"/>
              <a:t>En </a:t>
            </a:r>
            <a:r>
              <a:rPr lang="es-ES" sz="3100" dirty="0" smtClean="0"/>
              <a:t>1924 </a:t>
            </a:r>
            <a:r>
              <a:rPr lang="es-ES" sz="3100" dirty="0"/>
              <a:t>inició su destacada labor académica en la </a:t>
            </a:r>
            <a:r>
              <a:rPr lang="es-ES" sz="3100" dirty="0" smtClean="0"/>
              <a:t>UNAM.</a:t>
            </a:r>
            <a:endParaRPr lang="es-MX" sz="3100" dirty="0"/>
          </a:p>
        </p:txBody>
      </p:sp>
      <p:sp>
        <p:nvSpPr>
          <p:cNvPr id="3" name="2 Marcador de contenido"/>
          <p:cNvSpPr>
            <a:spLocks noGrp="1"/>
          </p:cNvSpPr>
          <p:nvPr>
            <p:ph sz="half" idx="1"/>
          </p:nvPr>
        </p:nvSpPr>
        <p:spPr>
          <a:xfrm>
            <a:off x="0" y="2714620"/>
            <a:ext cx="4143372" cy="3411543"/>
          </a:xfrm>
        </p:spPr>
        <p:txBody>
          <a:bodyPr/>
          <a:lstStyle/>
          <a:p>
            <a:pPr algn="ctr">
              <a:buNone/>
            </a:pPr>
            <a:r>
              <a:rPr lang="es-MX" sz="4000" dirty="0" smtClean="0"/>
              <a:t>“</a:t>
            </a:r>
            <a:r>
              <a:rPr lang="es-MX" sz="4000" dirty="0" smtClean="0"/>
              <a:t>Arte </a:t>
            </a:r>
            <a:r>
              <a:rPr lang="es-MX" sz="4000" dirty="0"/>
              <a:t>de construir espacios habitables para un ser social complejo</a:t>
            </a:r>
            <a:r>
              <a:rPr lang="es-MX" sz="4000" dirty="0" smtClean="0"/>
              <a:t>.”</a:t>
            </a:r>
            <a:endParaRPr lang="es-MX" sz="4000" dirty="0"/>
          </a:p>
          <a:p>
            <a:pPr algn="ctr">
              <a:buNone/>
            </a:pPr>
            <a:endParaRPr lang="es-MX" dirty="0"/>
          </a:p>
        </p:txBody>
      </p:sp>
      <p:pic>
        <p:nvPicPr>
          <p:cNvPr id="5125" name="Picture 5" descr="C:\Users\S@khi\Pictures\343_sheraton.jpg"/>
          <p:cNvPicPr>
            <a:picLocks noChangeAspect="1" noChangeArrowheads="1"/>
          </p:cNvPicPr>
          <p:nvPr/>
        </p:nvPicPr>
        <p:blipFill>
          <a:blip r:embed="rId3" cstate="print"/>
          <a:srcRect/>
          <a:stretch>
            <a:fillRect/>
          </a:stretch>
        </p:blipFill>
        <p:spPr bwMode="auto">
          <a:xfrm>
            <a:off x="4357686" y="1881180"/>
            <a:ext cx="2833704" cy="2833704"/>
          </a:xfrm>
          <a:prstGeom prst="rect">
            <a:avLst/>
          </a:prstGeom>
          <a:noFill/>
        </p:spPr>
      </p:pic>
      <p:pic>
        <p:nvPicPr>
          <p:cNvPr id="5122" name="Picture 2" descr="C:\Users\S@khi\Pictures\372_arquitectura_cu.jpg"/>
          <p:cNvPicPr>
            <a:picLocks noGrp="1" noChangeAspect="1" noChangeArrowheads="1"/>
          </p:cNvPicPr>
          <p:nvPr>
            <p:ph sz="half" idx="2"/>
          </p:nvPr>
        </p:nvPicPr>
        <p:blipFill>
          <a:blip r:embed="rId4" cstate="print"/>
          <a:srcRect/>
          <a:stretch>
            <a:fillRect/>
          </a:stretch>
        </p:blipFill>
        <p:spPr bwMode="auto">
          <a:xfrm>
            <a:off x="6643702" y="3500438"/>
            <a:ext cx="2643206" cy="2571768"/>
          </a:xfrm>
          <a:prstGeom prst="rect">
            <a:avLst/>
          </a:prstGeom>
          <a:noFill/>
        </p:spPr>
      </p:pic>
      <p:pic>
        <p:nvPicPr>
          <p:cNvPr id="5123" name="Picture 3" descr="C:\Users\S@khi\Pictures\375_arquitectura_cu.jpg"/>
          <p:cNvPicPr>
            <a:picLocks noChangeAspect="1" noChangeArrowheads="1"/>
          </p:cNvPicPr>
          <p:nvPr/>
        </p:nvPicPr>
        <p:blipFill>
          <a:blip r:embed="rId5" cstate="print"/>
          <a:srcRect/>
          <a:stretch>
            <a:fillRect/>
          </a:stretch>
        </p:blipFill>
        <p:spPr bwMode="auto">
          <a:xfrm>
            <a:off x="4071934" y="4071942"/>
            <a:ext cx="2714644" cy="271464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khi\Pictures\12028367688hxqQz.jpg"/>
          <p:cNvPicPr>
            <a:picLocks noChangeAspect="1" noChangeArrowheads="1"/>
          </p:cNvPicPr>
          <p:nvPr/>
        </p:nvPicPr>
        <p:blipFill>
          <a:blip r:embed="rId2" cstate="print"/>
          <a:srcRect/>
          <a:stretch>
            <a:fillRect/>
          </a:stretch>
        </p:blipFill>
        <p:spPr bwMode="auto">
          <a:xfrm>
            <a:off x="0" y="0"/>
            <a:ext cx="9361558" cy="6858000"/>
          </a:xfrm>
          <a:prstGeom prst="rect">
            <a:avLst/>
          </a:prstGeom>
          <a:noFill/>
        </p:spPr>
      </p:pic>
      <p:sp>
        <p:nvSpPr>
          <p:cNvPr id="2" name="1 Título"/>
          <p:cNvSpPr>
            <a:spLocks noGrp="1"/>
          </p:cNvSpPr>
          <p:nvPr>
            <p:ph type="title"/>
          </p:nvPr>
        </p:nvSpPr>
        <p:spPr/>
        <p:txBody>
          <a:bodyPr>
            <a:normAutofit fontScale="90000"/>
          </a:bodyPr>
          <a:lstStyle/>
          <a:p>
            <a:pPr algn="just"/>
            <a:r>
              <a:rPr lang="es-MX" b="1" dirty="0"/>
              <a:t>Zevi, Bruno </a:t>
            </a:r>
            <a:r>
              <a:rPr lang="es-MX" sz="3100" dirty="0" smtClean="0"/>
              <a:t>(1918 </a:t>
            </a:r>
            <a:r>
              <a:rPr lang="es-MX" sz="3100" dirty="0"/>
              <a:t>- </a:t>
            </a:r>
            <a:r>
              <a:rPr lang="es-MX" sz="3100" dirty="0" smtClean="0"/>
              <a:t>2000</a:t>
            </a:r>
            <a:r>
              <a:rPr lang="es-MX" sz="3100" dirty="0"/>
              <a:t>) Arquitecto y teórico de la arquitectura </a:t>
            </a:r>
            <a:r>
              <a:rPr lang="es-MX" sz="3100" dirty="0" smtClean="0"/>
              <a:t>italiano. Es </a:t>
            </a:r>
            <a:r>
              <a:rPr lang="es-MX" sz="3100" dirty="0"/>
              <a:t>considerado uno de los críticos europeos de arquitectura de más </a:t>
            </a:r>
            <a:r>
              <a:rPr lang="es-MX" sz="3100" dirty="0" smtClean="0"/>
              <a:t>prestigio</a:t>
            </a:r>
            <a:endParaRPr lang="es-MX" sz="3100" dirty="0"/>
          </a:p>
        </p:txBody>
      </p:sp>
      <p:sp>
        <p:nvSpPr>
          <p:cNvPr id="3" name="2 Marcador de contenido"/>
          <p:cNvSpPr>
            <a:spLocks noGrp="1"/>
          </p:cNvSpPr>
          <p:nvPr>
            <p:ph sz="half" idx="1"/>
          </p:nvPr>
        </p:nvSpPr>
        <p:spPr>
          <a:xfrm>
            <a:off x="-285784" y="2143116"/>
            <a:ext cx="4714908" cy="4714884"/>
          </a:xfrm>
        </p:spPr>
        <p:txBody>
          <a:bodyPr>
            <a:normAutofit lnSpcReduction="10000"/>
          </a:bodyPr>
          <a:lstStyle/>
          <a:p>
            <a:pPr>
              <a:buNone/>
            </a:pPr>
            <a:r>
              <a:rPr lang="es-MX" dirty="0" smtClean="0"/>
              <a:t>          </a:t>
            </a:r>
            <a:r>
              <a:rPr lang="es-MX" dirty="0" smtClean="0"/>
              <a:t>“Es </a:t>
            </a:r>
            <a:r>
              <a:rPr lang="es-MX" dirty="0"/>
              <a:t>el arte de los envases espaciales, de los vacíos cerrados, de las secuencias dinámicas, de las cavidades poli-dimensionales y pluri-perspectivísticas en la cual se expresa física y espiritualmente la vida de las asociaciones humanas y  permite expresar el ímpetu creador del arquitecto</a:t>
            </a:r>
            <a:r>
              <a:rPr lang="es-MX" dirty="0" smtClean="0"/>
              <a:t>.”</a:t>
            </a:r>
            <a:endParaRPr lang="es-MX" dirty="0"/>
          </a:p>
          <a:p>
            <a:pPr>
              <a:buNone/>
            </a:pPr>
            <a:endParaRPr lang="es-MX" dirty="0"/>
          </a:p>
        </p:txBody>
      </p:sp>
      <p:pic>
        <p:nvPicPr>
          <p:cNvPr id="6146" name="Picture 2" descr="C:\Users\S@khi\Pictures\copj132.jpg"/>
          <p:cNvPicPr>
            <a:picLocks noGrp="1" noChangeAspect="1" noChangeArrowheads="1"/>
          </p:cNvPicPr>
          <p:nvPr>
            <p:ph sz="half" idx="2"/>
          </p:nvPr>
        </p:nvPicPr>
        <p:blipFill>
          <a:blip r:embed="rId3" cstate="print"/>
          <a:srcRect/>
          <a:stretch>
            <a:fillRect/>
          </a:stretch>
        </p:blipFill>
        <p:spPr bwMode="auto">
          <a:xfrm>
            <a:off x="4786314" y="1663162"/>
            <a:ext cx="1862678" cy="2980284"/>
          </a:xfrm>
          <a:prstGeom prst="rect">
            <a:avLst/>
          </a:prstGeom>
          <a:noFill/>
        </p:spPr>
      </p:pic>
      <p:pic>
        <p:nvPicPr>
          <p:cNvPr id="6148" name="Picture 4" descr="C:\Users\S@khi\Pictures\250px-Zevi.png"/>
          <p:cNvPicPr>
            <a:picLocks noChangeAspect="1" noChangeArrowheads="1"/>
          </p:cNvPicPr>
          <p:nvPr/>
        </p:nvPicPr>
        <p:blipFill>
          <a:blip r:embed="rId4" cstate="print"/>
          <a:srcRect/>
          <a:stretch>
            <a:fillRect/>
          </a:stretch>
        </p:blipFill>
        <p:spPr bwMode="auto">
          <a:xfrm>
            <a:off x="4214810" y="3643314"/>
            <a:ext cx="3175000" cy="2933700"/>
          </a:xfrm>
          <a:prstGeom prst="rect">
            <a:avLst/>
          </a:prstGeom>
          <a:noFill/>
        </p:spPr>
      </p:pic>
      <p:pic>
        <p:nvPicPr>
          <p:cNvPr id="6149" name="Picture 5" descr="C:\Users\S@khi\Pictures\copj13.jpg"/>
          <p:cNvPicPr>
            <a:picLocks noChangeAspect="1" noChangeArrowheads="1"/>
          </p:cNvPicPr>
          <p:nvPr/>
        </p:nvPicPr>
        <p:blipFill>
          <a:blip r:embed="rId5" cstate="print"/>
          <a:srcRect/>
          <a:stretch>
            <a:fillRect/>
          </a:stretch>
        </p:blipFill>
        <p:spPr bwMode="auto">
          <a:xfrm>
            <a:off x="6715158" y="2285992"/>
            <a:ext cx="2571750" cy="3522663"/>
          </a:xfrm>
          <a:prstGeom prst="rect">
            <a:avLst/>
          </a:prstGeom>
          <a:noFill/>
        </p:spPr>
      </p:pic>
    </p:spTree>
  </p:cSld>
  <p:clrMapOvr>
    <a:masterClrMapping/>
  </p:clrMapOvr>
</p:sld>
</file>

<file path=ppt/theme/theme1.xml><?xml version="1.0" encoding="utf-8"?>
<a:theme xmlns:a="http://schemas.openxmlformats.org/drawingml/2006/main" name="Tema de Office">
  <a:themeElements>
    <a:clrScheme name="Personalizado 7">
      <a:dk1>
        <a:sysClr val="windowText" lastClr="000000"/>
      </a:dk1>
      <a:lt1>
        <a:sysClr val="window" lastClr="FFFFFF"/>
      </a:lt1>
      <a:dk2>
        <a:srgbClr val="1F497D"/>
      </a:dk2>
      <a:lt2>
        <a:srgbClr val="EEECE1"/>
      </a:lt2>
      <a:accent1>
        <a:srgbClr val="B8CCE4"/>
      </a:accent1>
      <a:accent2>
        <a:srgbClr val="C0504D"/>
      </a:accent2>
      <a:accent3>
        <a:srgbClr val="9BBB59"/>
      </a:accent3>
      <a:accent4>
        <a:srgbClr val="8064A2"/>
      </a:accent4>
      <a:accent5>
        <a:srgbClr val="4BACC6"/>
      </a:accent5>
      <a:accent6>
        <a:srgbClr val="F79646"/>
      </a:accent6>
      <a:hlink>
        <a:srgbClr val="0F243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459</TotalTime>
  <Words>1967</Words>
  <Application>Microsoft Office PowerPoint</Application>
  <PresentationFormat>Presentación en pantalla (4:3)</PresentationFormat>
  <Paragraphs>96</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ONTOLOGÍA ARQUITECTÓNICA</vt:lpstr>
      <vt:lpstr>Diapositiva 2</vt:lpstr>
      <vt:lpstr>Vitruvio Polión, Marco. Ingeniero y tratadista romano del S I a.C. autor del tratado sobre Arquitectura más antiguo que se conserva: “De Architectura Libri Decem”</vt:lpstr>
      <vt:lpstr>Alberti, León Battista (1404-1472) fue el primer teórico del arte del renacimiento, y uno de los primeros en emplear los órdenes clásicos.  Su libro “De Re Aedificatoria “ es el primer tratado renacentista.</vt:lpstr>
      <vt:lpstr>Morris, Williams (1834-1896) Fue un artesano, arquitecto, impresor, poeta, escritor, activista político, pintor y diseñador británico, fundador del movimiento  Arts and Crafts.</vt:lpstr>
      <vt:lpstr>Gropius, Walter. (1883 – 1969) Arquitecto y profesor alemán, fundador de la Bauhaus.</vt:lpstr>
      <vt:lpstr>Barragán Morfín, Luis (1902-1989) fue uno de los arquitectos mexicanos más importantes del siglo XX y uno de los más influyentes de la modernidad mexicana.”</vt:lpstr>
      <vt:lpstr>Villagrán García, José  (1901 - 1982) fue un arquitecto, teórico y profesor mexicano. En 1924 inició su destacada labor académica en la UNAM.</vt:lpstr>
      <vt:lpstr>Zevi, Bruno (1918 - 2000) Arquitecto y teórico de la arquitectura italiano. Es considerado uno de los críticos europeos de arquitectura de más prestigio</vt:lpstr>
      <vt:lpstr>Diapositiva 10</vt:lpstr>
      <vt:lpstr>Diapositiva 11</vt:lpstr>
      <vt:lpstr>Diapositiva 12</vt:lpstr>
      <vt:lpstr>NEOLÍTICO</vt:lpstr>
      <vt:lpstr>ARQUITECTURA EGIPCIA</vt:lpstr>
      <vt:lpstr>ARQUITECTURA  GRIEGA</vt:lpstr>
      <vt:lpstr>ARQUITECTURA ROMANA</vt:lpstr>
      <vt:lpstr>ROMÁNICO</vt:lpstr>
      <vt:lpstr>GÓTICO</vt:lpstr>
      <vt:lpstr>RENACIMIENTO</vt:lpstr>
      <vt:lpstr>BARROCO</vt:lpstr>
      <vt:lpstr>NEOCLASICISMO</vt:lpstr>
      <vt:lpstr>Diapositiva 22</vt:lpstr>
      <vt:lpstr>Diapositiva 23</vt:lpstr>
      <vt:lpstr>Diapositiva 24</vt:lpstr>
      <vt:lpstr>Diapositiva 25</vt:lpstr>
      <vt:lpstr>Diapositiva 26</vt:lpstr>
      <vt:lpstr>Diapositiva 27</vt:lpstr>
      <vt:lpstr>Diapositiva 28</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ONTOLOGÍA ARQUITECTÓNICA</dc:title>
  <dc:creator>S@khi</dc:creator>
  <cp:lastModifiedBy>S@khi</cp:lastModifiedBy>
  <cp:revision>3</cp:revision>
  <dcterms:created xsi:type="dcterms:W3CDTF">2009-09-26T12:50:49Z</dcterms:created>
  <dcterms:modified xsi:type="dcterms:W3CDTF">2009-09-27T04:01:01Z</dcterms:modified>
</cp:coreProperties>
</file>