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96" r:id="rId4"/>
    <p:sldId id="300" r:id="rId5"/>
    <p:sldId id="299" r:id="rId6"/>
    <p:sldId id="297" r:id="rId7"/>
    <p:sldId id="298" r:id="rId8"/>
    <p:sldId id="262" r:id="rId9"/>
    <p:sldId id="301" r:id="rId10"/>
    <p:sldId id="263" r:id="rId11"/>
    <p:sldId id="260" r:id="rId12"/>
    <p:sldId id="302" r:id="rId13"/>
    <p:sldId id="303" r:id="rId14"/>
    <p:sldId id="305" r:id="rId15"/>
    <p:sldId id="304" r:id="rId16"/>
    <p:sldId id="306" r:id="rId17"/>
    <p:sldId id="264" r:id="rId18"/>
    <p:sldId id="266" r:id="rId19"/>
    <p:sldId id="307" r:id="rId20"/>
    <p:sldId id="308" r:id="rId21"/>
    <p:sldId id="309" r:id="rId22"/>
    <p:sldId id="310" r:id="rId23"/>
    <p:sldId id="311" r:id="rId24"/>
    <p:sldId id="270" r:id="rId25"/>
    <p:sldId id="265" r:id="rId26"/>
    <p:sldId id="258" r:id="rId27"/>
    <p:sldId id="267" r:id="rId28"/>
    <p:sldId id="268" r:id="rId29"/>
    <p:sldId id="269" r:id="rId30"/>
    <p:sldId id="274" r:id="rId31"/>
    <p:sldId id="271" r:id="rId32"/>
    <p:sldId id="289" r:id="rId33"/>
    <p:sldId id="273" r:id="rId34"/>
    <p:sldId id="272" r:id="rId35"/>
    <p:sldId id="275" r:id="rId36"/>
    <p:sldId id="277" r:id="rId37"/>
    <p:sldId id="276" r:id="rId38"/>
    <p:sldId id="278" r:id="rId39"/>
    <p:sldId id="280" r:id="rId40"/>
    <p:sldId id="279" r:id="rId41"/>
    <p:sldId id="281" r:id="rId42"/>
    <p:sldId id="284" r:id="rId43"/>
    <p:sldId id="282" r:id="rId44"/>
    <p:sldId id="283" r:id="rId45"/>
    <p:sldId id="285" r:id="rId46"/>
    <p:sldId id="287" r:id="rId47"/>
    <p:sldId id="286" r:id="rId48"/>
    <p:sldId id="288" r:id="rId4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0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A349D-30B4-4917-B010-5F6813804B25}" type="datetimeFigureOut">
              <a:rPr lang="es-MX" smtClean="0"/>
              <a:t>29/05/2012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426-8779-472C-A100-4D53F341B2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5593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A349D-30B4-4917-B010-5F6813804B25}" type="datetimeFigureOut">
              <a:rPr lang="es-MX" smtClean="0"/>
              <a:t>29/05/2012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426-8779-472C-A100-4D53F341B2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886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A349D-30B4-4917-B010-5F6813804B25}" type="datetimeFigureOut">
              <a:rPr lang="es-MX" smtClean="0"/>
              <a:t>29/05/2012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426-8779-472C-A100-4D53F341B2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3982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A349D-30B4-4917-B010-5F6813804B25}" type="datetimeFigureOut">
              <a:rPr lang="es-MX" smtClean="0"/>
              <a:t>29/05/2012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426-8779-472C-A100-4D53F341B2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7313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A349D-30B4-4917-B010-5F6813804B25}" type="datetimeFigureOut">
              <a:rPr lang="es-MX" smtClean="0"/>
              <a:t>29/05/2012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426-8779-472C-A100-4D53F341B2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6151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A349D-30B4-4917-B010-5F6813804B25}" type="datetimeFigureOut">
              <a:rPr lang="es-MX" smtClean="0"/>
              <a:t>29/05/2012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426-8779-472C-A100-4D53F341B2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285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A349D-30B4-4917-B010-5F6813804B25}" type="datetimeFigureOut">
              <a:rPr lang="es-MX" smtClean="0"/>
              <a:t>29/05/2012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426-8779-472C-A100-4D53F341B2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7521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A349D-30B4-4917-B010-5F6813804B25}" type="datetimeFigureOut">
              <a:rPr lang="es-MX" smtClean="0"/>
              <a:t>29/05/2012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426-8779-472C-A100-4D53F341B2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4321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A349D-30B4-4917-B010-5F6813804B25}" type="datetimeFigureOut">
              <a:rPr lang="es-MX" smtClean="0"/>
              <a:t>29/05/2012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426-8779-472C-A100-4D53F341B2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7692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A349D-30B4-4917-B010-5F6813804B25}" type="datetimeFigureOut">
              <a:rPr lang="es-MX" smtClean="0"/>
              <a:t>29/05/2012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426-8779-472C-A100-4D53F341B2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0836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A349D-30B4-4917-B010-5F6813804B25}" type="datetimeFigureOut">
              <a:rPr lang="es-MX" smtClean="0"/>
              <a:t>29/05/2012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426-8779-472C-A100-4D53F341B2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0280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A349D-30B4-4917-B010-5F6813804B25}" type="datetimeFigureOut">
              <a:rPr lang="es-MX" smtClean="0"/>
              <a:t>29/05/2012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CD426-8779-472C-A100-4D53F341B2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6912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24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27.wdp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28.wdp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29.wdp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24744"/>
            <a:ext cx="8424936" cy="3662541"/>
          </a:xfrm>
          <a:prstGeom prst="rect">
            <a:avLst/>
          </a:prstGeom>
          <a:noFill/>
          <a:ln w="127000" cap="rnd" cmpd="tri">
            <a:solidFill>
              <a:schemeClr val="tx2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8800" b="1" cap="all" dirty="0" smtClean="0">
                <a:ln/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n-lt"/>
                <a:cs typeface="+mn-cs"/>
              </a:rPr>
              <a:t>S i s t e m a</a:t>
            </a:r>
            <a:endParaRPr lang="es-ES" sz="8800" b="1" cap="all" dirty="0">
              <a:ln/>
              <a:solidFill>
                <a:schemeClr val="accent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200" b="1" cap="all" dirty="0" smtClean="0">
              <a:ln/>
              <a:solidFill>
                <a:schemeClr val="accent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8800" b="1" cap="all" dirty="0" smtClean="0">
                <a:ln/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n-lt"/>
                <a:cs typeface="+mn-cs"/>
              </a:rPr>
              <a:t>E n d o c r i n 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400" b="1" cap="all" dirty="0">
              <a:ln/>
              <a:solidFill>
                <a:schemeClr val="accent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460" y="5445223"/>
            <a:ext cx="951942" cy="104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567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348" y="3171071"/>
            <a:ext cx="5661350" cy="3686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804008" y="595282"/>
            <a:ext cx="39647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/>
              <a:t>TIROXINA  (T4)</a:t>
            </a:r>
          </a:p>
          <a:p>
            <a:r>
              <a:rPr lang="es-MX" sz="2800" dirty="0" smtClean="0"/>
              <a:t>TRIYODO TIRONINA  (T3)</a:t>
            </a:r>
          </a:p>
          <a:p>
            <a:r>
              <a:rPr lang="es-MX" sz="2800" dirty="0" smtClean="0"/>
              <a:t>CALCITONINA   </a:t>
            </a:r>
            <a:endParaRPr lang="es-MX" sz="2800" dirty="0"/>
          </a:p>
          <a:p>
            <a:endParaRPr lang="es-MX" sz="1600" dirty="0" smtClean="0"/>
          </a:p>
          <a:p>
            <a:r>
              <a:rPr lang="es-MX" sz="2800" dirty="0" smtClean="0"/>
              <a:t>PARATHORMONA </a:t>
            </a:r>
            <a:endParaRPr lang="es-MX" sz="2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47" y="366193"/>
            <a:ext cx="3194105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409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35040"/>
            <a:ext cx="3220502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68760"/>
            <a:ext cx="3308975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666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MX" dirty="0" smtClean="0"/>
              <a:t>Páncreas</a:t>
            </a:r>
            <a:endParaRPr lang="es-MX" dirty="0"/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84784"/>
            <a:ext cx="7200800" cy="5146027"/>
          </a:xfrm>
        </p:spPr>
      </p:pic>
    </p:spTree>
    <p:extLst>
      <p:ext uri="{BB962C8B-B14F-4D97-AF65-F5344CB8AC3E}">
        <p14:creationId xmlns:p14="http://schemas.microsoft.com/office/powerpoint/2010/main" val="56071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37084"/>
            <a:ext cx="8823033" cy="3992116"/>
          </a:xfrm>
        </p:spPr>
      </p:pic>
      <p:sp>
        <p:nvSpPr>
          <p:cNvPr id="6" name="5 CuadroTexto"/>
          <p:cNvSpPr txBox="1"/>
          <p:nvPr/>
        </p:nvSpPr>
        <p:spPr>
          <a:xfrm>
            <a:off x="467544" y="5602068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/>
              <a:t>INSULINA </a:t>
            </a:r>
          </a:p>
          <a:p>
            <a:r>
              <a:rPr lang="es-MX" sz="2800" dirty="0" smtClean="0"/>
              <a:t>GLUCAGON  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370129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7349828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804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419872" y="332656"/>
            <a:ext cx="5554960" cy="1143000"/>
          </a:xfrm>
        </p:spPr>
        <p:txBody>
          <a:bodyPr/>
          <a:lstStyle/>
          <a:p>
            <a:r>
              <a:rPr lang="es-MX" dirty="0" smtClean="0"/>
              <a:t>Supra Renales</a:t>
            </a:r>
            <a:endParaRPr lang="es-MX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00808"/>
            <a:ext cx="4608512" cy="4708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2582152" cy="3650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445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3"/>
            <a:ext cx="4032448" cy="4905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24745"/>
            <a:ext cx="4100992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414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39" y="509726"/>
            <a:ext cx="8554505" cy="4442064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6313872" y="4925486"/>
            <a:ext cx="246618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smtClean="0"/>
              <a:t>ADRENALINA </a:t>
            </a:r>
          </a:p>
          <a:p>
            <a:r>
              <a:rPr lang="es-MX" sz="2800" dirty="0" smtClean="0"/>
              <a:t>CORTISOL</a:t>
            </a:r>
          </a:p>
          <a:p>
            <a:r>
              <a:rPr lang="es-MX" sz="2800" dirty="0" smtClean="0"/>
              <a:t>CORTISONA </a:t>
            </a:r>
          </a:p>
          <a:p>
            <a:r>
              <a:rPr lang="es-MX" sz="2800" dirty="0" smtClean="0"/>
              <a:t>ALDOSTERONA 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66351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90882" y="197768"/>
            <a:ext cx="4669150" cy="1143000"/>
          </a:xfrm>
        </p:spPr>
        <p:txBody>
          <a:bodyPr/>
          <a:lstStyle/>
          <a:p>
            <a:r>
              <a:rPr lang="es-MX" dirty="0" smtClean="0"/>
              <a:t>Testículos </a:t>
            </a:r>
            <a:endParaRPr lang="es-MX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76056" y="318686"/>
            <a:ext cx="3612926" cy="378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36777"/>
            <a:ext cx="4320480" cy="514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6069882" y="5884096"/>
            <a:ext cx="2640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smtClean="0"/>
              <a:t>TESTOSTERONA  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111048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74928"/>
            <a:ext cx="5112568" cy="6188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348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323528" y="260648"/>
            <a:ext cx="8229600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/>
              <a:t>FUNCIONES DEL SISTEMA ENDOCRINO</a:t>
            </a:r>
            <a:endParaRPr lang="es-MX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1184224" y="2060848"/>
            <a:ext cx="6995120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3000" dirty="0" smtClean="0"/>
              <a:t>Homeostasis </a:t>
            </a:r>
          </a:p>
          <a:p>
            <a:r>
              <a:rPr lang="es-MX" sz="3000" dirty="0" smtClean="0"/>
              <a:t>Nutrición </a:t>
            </a:r>
          </a:p>
          <a:p>
            <a:r>
              <a:rPr lang="es-MX" sz="3000" dirty="0" smtClean="0"/>
              <a:t>Metabolismo</a:t>
            </a:r>
          </a:p>
          <a:p>
            <a:r>
              <a:rPr lang="es-MX" sz="3000" dirty="0" smtClean="0"/>
              <a:t>Balance de líquidos y sales </a:t>
            </a:r>
          </a:p>
          <a:p>
            <a:r>
              <a:rPr lang="es-MX" sz="3000" dirty="0" smtClean="0"/>
              <a:t>Regular el crecimiento</a:t>
            </a:r>
          </a:p>
          <a:p>
            <a:r>
              <a:rPr lang="es-MX" sz="3000" dirty="0" smtClean="0"/>
              <a:t>Desarrollo y reproducción </a:t>
            </a:r>
          </a:p>
          <a:p>
            <a:r>
              <a:rPr lang="es-MX" sz="3000" dirty="0" smtClean="0"/>
              <a:t>Producir, utilizar y almacenar energía </a:t>
            </a:r>
            <a:endParaRPr lang="es-MX" sz="3000" dirty="0"/>
          </a:p>
        </p:txBody>
      </p:sp>
    </p:spTree>
    <p:extLst>
      <p:ext uri="{BB962C8B-B14F-4D97-AF65-F5344CB8AC3E}">
        <p14:creationId xmlns:p14="http://schemas.microsoft.com/office/powerpoint/2010/main" val="364464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39952" y="332656"/>
            <a:ext cx="4464496" cy="1143000"/>
          </a:xfrm>
        </p:spPr>
        <p:txBody>
          <a:bodyPr/>
          <a:lstStyle/>
          <a:p>
            <a:r>
              <a:rPr lang="es-MX" dirty="0" smtClean="0"/>
              <a:t>Ovarios</a:t>
            </a:r>
            <a:endParaRPr lang="es-MX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56" y="908720"/>
            <a:ext cx="3495675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49912"/>
            <a:ext cx="4206088" cy="4966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474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24" y="908720"/>
            <a:ext cx="7128792" cy="5154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5724128" y="5085184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/>
              <a:t>ESTROGENOS </a:t>
            </a:r>
          </a:p>
          <a:p>
            <a:r>
              <a:rPr lang="es-MX" sz="2800" dirty="0" smtClean="0"/>
              <a:t>PROGESTERONA  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296520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7272808" cy="5522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398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2736304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es-MX" sz="5400" b="1" dirty="0" smtClean="0">
                <a:solidFill>
                  <a:srgbClr val="0070C0"/>
                </a:solidFill>
              </a:rPr>
              <a:t>Fisiología  del </a:t>
            </a:r>
            <a:br>
              <a:rPr lang="es-MX" sz="5400" b="1" dirty="0" smtClean="0">
                <a:solidFill>
                  <a:srgbClr val="0070C0"/>
                </a:solidFill>
              </a:rPr>
            </a:br>
            <a:r>
              <a:rPr lang="es-MX" sz="5400" b="1" dirty="0" smtClean="0">
                <a:solidFill>
                  <a:srgbClr val="0070C0"/>
                </a:solidFill>
              </a:rPr>
              <a:t>Sistema Endocrino </a:t>
            </a:r>
            <a:endParaRPr lang="es-MX" sz="5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93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2736"/>
            <a:ext cx="7992888" cy="4902305"/>
          </a:xfrm>
        </p:spPr>
      </p:pic>
    </p:spTree>
    <p:extLst>
      <p:ext uri="{BB962C8B-B14F-4D97-AF65-F5344CB8AC3E}">
        <p14:creationId xmlns:p14="http://schemas.microsoft.com/office/powerpoint/2010/main" val="353510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1751" y="404664"/>
            <a:ext cx="8229600" cy="1714202"/>
          </a:xfrm>
        </p:spPr>
        <p:txBody>
          <a:bodyPr>
            <a:normAutofit/>
          </a:bodyPr>
          <a:lstStyle/>
          <a:p>
            <a:r>
              <a:rPr lang="es-MX" dirty="0" smtClean="0"/>
              <a:t>Cambio de permeabilidad de membrana </a:t>
            </a:r>
            <a:endParaRPr lang="es-MX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592682"/>
            <a:ext cx="5913758" cy="348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57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76872"/>
            <a:ext cx="7626119" cy="4149708"/>
          </a:xfrm>
          <a:prstGeom prst="rect">
            <a:avLst/>
          </a:prstGeom>
        </p:spPr>
      </p:pic>
      <p:sp>
        <p:nvSpPr>
          <p:cNvPr id="4" name="2 Título"/>
          <p:cNvSpPr>
            <a:spLocks noGrp="1"/>
          </p:cNvSpPr>
          <p:nvPr>
            <p:ph type="title"/>
          </p:nvPr>
        </p:nvSpPr>
        <p:spPr>
          <a:xfrm>
            <a:off x="368118" y="-13394"/>
            <a:ext cx="8229600" cy="2506290"/>
          </a:xfrm>
        </p:spPr>
        <p:txBody>
          <a:bodyPr>
            <a:normAutofit/>
          </a:bodyPr>
          <a:lstStyle/>
          <a:p>
            <a:r>
              <a:rPr lang="es-MX" sz="3600" dirty="0" smtClean="0"/>
              <a:t>Activación de enzima intracelular por combinación de receptor de membrana (Segundo Mensajero) 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238367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65212" y="130622"/>
            <a:ext cx="8229600" cy="1498178"/>
          </a:xfrm>
        </p:spPr>
        <p:txBody>
          <a:bodyPr>
            <a:normAutofit/>
          </a:bodyPr>
          <a:lstStyle/>
          <a:p>
            <a:r>
              <a:rPr lang="es-MX" dirty="0" smtClean="0"/>
              <a:t>Activación de genes  por </a:t>
            </a:r>
            <a:br>
              <a:rPr lang="es-MX" dirty="0" smtClean="0"/>
            </a:br>
            <a:r>
              <a:rPr lang="es-MX" dirty="0" smtClean="0"/>
              <a:t>Receptores intra</a:t>
            </a:r>
            <a:r>
              <a:rPr lang="es-MX" dirty="0" smtClean="0"/>
              <a:t>celulares </a:t>
            </a:r>
            <a:endParaRPr lang="es-MX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876" y="1844824"/>
            <a:ext cx="6070492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4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Regulación hormonal </a:t>
            </a:r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68760"/>
            <a:ext cx="6048672" cy="5421779"/>
          </a:xfrm>
        </p:spPr>
      </p:pic>
    </p:spTree>
    <p:extLst>
      <p:ext uri="{BB962C8B-B14F-4D97-AF65-F5344CB8AC3E}">
        <p14:creationId xmlns:p14="http://schemas.microsoft.com/office/powerpoint/2010/main" val="371395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es-MX" dirty="0" smtClean="0"/>
              <a:t>Tipos celulares en la hipófisis </a:t>
            </a:r>
            <a:endParaRPr lang="es-MX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72816"/>
            <a:ext cx="3974635" cy="4032448"/>
          </a:xfrm>
          <a:prstGeom prst="rect">
            <a:avLst/>
          </a:prstGeom>
        </p:spPr>
      </p:pic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528900"/>
            <a:ext cx="4826821" cy="2952328"/>
          </a:xfrm>
        </p:spPr>
      </p:pic>
    </p:spTree>
    <p:extLst>
      <p:ext uri="{BB962C8B-B14F-4D97-AF65-F5344CB8AC3E}">
        <p14:creationId xmlns:p14="http://schemas.microsoft.com/office/powerpoint/2010/main" val="185526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92696"/>
            <a:ext cx="6253223" cy="5766339"/>
          </a:xfrm>
        </p:spPr>
      </p:pic>
    </p:spTree>
    <p:extLst>
      <p:ext uri="{BB962C8B-B14F-4D97-AF65-F5344CB8AC3E}">
        <p14:creationId xmlns:p14="http://schemas.microsoft.com/office/powerpoint/2010/main" val="26744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54490"/>
            <a:ext cx="4968552" cy="6658886"/>
          </a:xfrm>
        </p:spPr>
      </p:pic>
    </p:spTree>
    <p:extLst>
      <p:ext uri="{BB962C8B-B14F-4D97-AF65-F5344CB8AC3E}">
        <p14:creationId xmlns:p14="http://schemas.microsoft.com/office/powerpoint/2010/main" val="384642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Hormona del crecimiento (GH)</a:t>
            </a:r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469966"/>
            <a:ext cx="5049032" cy="4291677"/>
          </a:xfrm>
        </p:spPr>
      </p:pic>
      <p:pic>
        <p:nvPicPr>
          <p:cNvPr id="5" name="3 Marcador de contenid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1640"/>
            <a:ext cx="3744416" cy="277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98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Prolactina </a:t>
            </a:r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752" y="1700808"/>
            <a:ext cx="6840760" cy="493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03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04664"/>
            <a:ext cx="5472608" cy="6143761"/>
          </a:xfrm>
        </p:spPr>
      </p:pic>
    </p:spTree>
    <p:extLst>
      <p:ext uri="{BB962C8B-B14F-4D97-AF65-F5344CB8AC3E}">
        <p14:creationId xmlns:p14="http://schemas.microsoft.com/office/powerpoint/2010/main" val="106187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Hormona Antidiurética</a:t>
            </a:r>
            <a:endParaRPr lang="es-MX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84784"/>
            <a:ext cx="7042472" cy="4737663"/>
          </a:xfrm>
        </p:spPr>
      </p:pic>
    </p:spTree>
    <p:extLst>
      <p:ext uri="{BB962C8B-B14F-4D97-AF65-F5344CB8AC3E}">
        <p14:creationId xmlns:p14="http://schemas.microsoft.com/office/powerpoint/2010/main" val="85019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Hormona Oxitocina </a:t>
            </a:r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88840"/>
            <a:ext cx="6336704" cy="457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899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784152"/>
            <a:ext cx="3617343" cy="576514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404664"/>
            <a:ext cx="5696736" cy="1143000"/>
          </a:xfrm>
        </p:spPr>
        <p:txBody>
          <a:bodyPr>
            <a:normAutofit/>
          </a:bodyPr>
          <a:lstStyle/>
          <a:p>
            <a:r>
              <a:rPr lang="es-MX" dirty="0" smtClean="0"/>
              <a:t>Hormonas tiroideas </a:t>
            </a:r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04864"/>
            <a:ext cx="3913776" cy="3384376"/>
          </a:xfrm>
        </p:spPr>
      </p:pic>
    </p:spTree>
    <p:extLst>
      <p:ext uri="{BB962C8B-B14F-4D97-AF65-F5344CB8AC3E}">
        <p14:creationId xmlns:p14="http://schemas.microsoft.com/office/powerpoint/2010/main" val="192455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620688"/>
            <a:ext cx="5904656" cy="5625970"/>
          </a:xfrm>
        </p:spPr>
      </p:pic>
    </p:spTree>
    <p:extLst>
      <p:ext uri="{BB962C8B-B14F-4D97-AF65-F5344CB8AC3E}">
        <p14:creationId xmlns:p14="http://schemas.microsoft.com/office/powerpoint/2010/main" val="46485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Paratohormona y Calcitonina</a:t>
            </a:r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28800"/>
            <a:ext cx="7860623" cy="4389460"/>
          </a:xfrm>
        </p:spPr>
      </p:pic>
    </p:spTree>
    <p:extLst>
      <p:ext uri="{BB962C8B-B14F-4D97-AF65-F5344CB8AC3E}">
        <p14:creationId xmlns:p14="http://schemas.microsoft.com/office/powerpoint/2010/main" val="260164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29" y="1586528"/>
            <a:ext cx="5913465" cy="4971885"/>
          </a:xfr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620688"/>
            <a:ext cx="3620877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67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96752"/>
            <a:ext cx="5760640" cy="4970605"/>
          </a:xfrm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3915888" y="188640"/>
            <a:ext cx="3933064" cy="165618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/>
              <a:t>Hipotálamo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5882420" y="1412776"/>
            <a:ext cx="0" cy="2016224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90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32656"/>
            <a:ext cx="5074632" cy="6525344"/>
          </a:xfrm>
        </p:spPr>
      </p:pic>
    </p:spTree>
    <p:extLst>
      <p:ext uri="{BB962C8B-B14F-4D97-AF65-F5344CB8AC3E}">
        <p14:creationId xmlns:p14="http://schemas.microsoft.com/office/powerpoint/2010/main" val="163251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Síntesis de esteroides </a:t>
            </a:r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484784"/>
            <a:ext cx="4958144" cy="5219100"/>
          </a:xfrm>
        </p:spPr>
      </p:pic>
    </p:spTree>
    <p:extLst>
      <p:ext uri="{BB962C8B-B14F-4D97-AF65-F5344CB8AC3E}">
        <p14:creationId xmlns:p14="http://schemas.microsoft.com/office/powerpoint/2010/main" val="182644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Acción de la insulina </a:t>
            </a:r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556792"/>
            <a:ext cx="4974762" cy="4896544"/>
          </a:xfrm>
        </p:spPr>
      </p:pic>
    </p:spTree>
    <p:extLst>
      <p:ext uri="{BB962C8B-B14F-4D97-AF65-F5344CB8AC3E}">
        <p14:creationId xmlns:p14="http://schemas.microsoft.com/office/powerpoint/2010/main" val="375204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Insulina y glucagón </a:t>
            </a:r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84784"/>
            <a:ext cx="7416824" cy="5026637"/>
          </a:xfrm>
        </p:spPr>
      </p:pic>
    </p:spTree>
    <p:extLst>
      <p:ext uri="{BB962C8B-B14F-4D97-AF65-F5344CB8AC3E}">
        <p14:creationId xmlns:p14="http://schemas.microsoft.com/office/powerpoint/2010/main" val="251182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32656"/>
            <a:ext cx="4536504" cy="6311116"/>
          </a:xfrm>
        </p:spPr>
      </p:pic>
    </p:spTree>
    <p:extLst>
      <p:ext uri="{BB962C8B-B14F-4D97-AF65-F5344CB8AC3E}">
        <p14:creationId xmlns:p14="http://schemas.microsoft.com/office/powerpoint/2010/main" val="25615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Regulación de la testosterona</a:t>
            </a:r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301962"/>
            <a:ext cx="6408712" cy="5423716"/>
          </a:xfrm>
        </p:spPr>
      </p:pic>
    </p:spTree>
    <p:extLst>
      <p:ext uri="{BB962C8B-B14F-4D97-AF65-F5344CB8AC3E}">
        <p14:creationId xmlns:p14="http://schemas.microsoft.com/office/powerpoint/2010/main" val="158948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Estrógenos y Progesterona </a:t>
            </a:r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96752"/>
            <a:ext cx="5832648" cy="5544616"/>
          </a:xfrm>
        </p:spPr>
      </p:pic>
    </p:spTree>
    <p:extLst>
      <p:ext uri="{BB962C8B-B14F-4D97-AF65-F5344CB8AC3E}">
        <p14:creationId xmlns:p14="http://schemas.microsoft.com/office/powerpoint/2010/main" val="184501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24064"/>
            <a:ext cx="6546422" cy="6669360"/>
          </a:xfrm>
        </p:spPr>
      </p:pic>
    </p:spTree>
    <p:extLst>
      <p:ext uri="{BB962C8B-B14F-4D97-AF65-F5344CB8AC3E}">
        <p14:creationId xmlns:p14="http://schemas.microsoft.com/office/powerpoint/2010/main" val="131195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76672"/>
            <a:ext cx="6552728" cy="6174989"/>
          </a:xfrm>
        </p:spPr>
      </p:pic>
    </p:spTree>
    <p:extLst>
      <p:ext uri="{BB962C8B-B14F-4D97-AF65-F5344CB8AC3E}">
        <p14:creationId xmlns:p14="http://schemas.microsoft.com/office/powerpoint/2010/main" val="315366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49272"/>
            <a:ext cx="7488832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58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348880"/>
            <a:ext cx="4170335" cy="436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9" y="116631"/>
            <a:ext cx="5152447" cy="4053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059744" y="1880828"/>
            <a:ext cx="864096" cy="9361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5 Rectángulo"/>
          <p:cNvSpPr/>
          <p:nvPr/>
        </p:nvSpPr>
        <p:spPr>
          <a:xfrm>
            <a:off x="5076057" y="2348880"/>
            <a:ext cx="3954310" cy="436510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cxnSp>
        <p:nvCxnSpPr>
          <p:cNvPr id="8" name="7 Conector recto"/>
          <p:cNvCxnSpPr/>
          <p:nvPr/>
        </p:nvCxnSpPr>
        <p:spPr>
          <a:xfrm>
            <a:off x="2915816" y="1880828"/>
            <a:ext cx="6114550" cy="4680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2059744" y="2816932"/>
            <a:ext cx="3016313" cy="38970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 Título"/>
          <p:cNvSpPr txBox="1">
            <a:spLocks/>
          </p:cNvSpPr>
          <p:nvPr/>
        </p:nvSpPr>
        <p:spPr>
          <a:xfrm>
            <a:off x="369150" y="5482152"/>
            <a:ext cx="319874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/>
              <a:t>Hipófisis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4568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64" y="764704"/>
            <a:ext cx="7344816" cy="572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9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571" y="548680"/>
            <a:ext cx="6245781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0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031" y="1484784"/>
            <a:ext cx="7200800" cy="4577393"/>
          </a:xfrm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3854463" y="260648"/>
            <a:ext cx="46553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/>
              <a:t>Tiroides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5634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2476</TotalTime>
  <Words>133</Words>
  <Application>Microsoft Office PowerPoint</Application>
  <PresentationFormat>Presentación en pantalla (4:3)</PresentationFormat>
  <Paragraphs>49</Paragraphs>
  <Slides>48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48</vt:i4>
      </vt:variant>
    </vt:vector>
  </HeadingPairs>
  <TitlesOfParts>
    <vt:vector size="4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Páncreas</vt:lpstr>
      <vt:lpstr>Presentación de PowerPoint</vt:lpstr>
      <vt:lpstr>Presentación de PowerPoint</vt:lpstr>
      <vt:lpstr>Supra Renales</vt:lpstr>
      <vt:lpstr>Presentación de PowerPoint</vt:lpstr>
      <vt:lpstr>Presentación de PowerPoint</vt:lpstr>
      <vt:lpstr>Testículos </vt:lpstr>
      <vt:lpstr>Presentación de PowerPoint</vt:lpstr>
      <vt:lpstr>Ovarios</vt:lpstr>
      <vt:lpstr>Presentación de PowerPoint</vt:lpstr>
      <vt:lpstr>Presentación de PowerPoint</vt:lpstr>
      <vt:lpstr>Fisiología  del  Sistema Endocrino </vt:lpstr>
      <vt:lpstr>Presentación de PowerPoint</vt:lpstr>
      <vt:lpstr>Cambio de permeabilidad de membrana </vt:lpstr>
      <vt:lpstr>Activación de enzima intracelular por combinación de receptor de membrana (Segundo Mensajero) </vt:lpstr>
      <vt:lpstr>Activación de genes  por  Receptores intracelulares </vt:lpstr>
      <vt:lpstr>Regulación hormonal </vt:lpstr>
      <vt:lpstr>Tipos celulares en la hipófisis </vt:lpstr>
      <vt:lpstr>Presentación de PowerPoint</vt:lpstr>
      <vt:lpstr>Hormona del crecimiento (GH)</vt:lpstr>
      <vt:lpstr>Prolactina </vt:lpstr>
      <vt:lpstr>Presentación de PowerPoint</vt:lpstr>
      <vt:lpstr>Hormona Antidiurética</vt:lpstr>
      <vt:lpstr>Hormona Oxitocina </vt:lpstr>
      <vt:lpstr>Hormonas tiroideas </vt:lpstr>
      <vt:lpstr>Presentación de PowerPoint</vt:lpstr>
      <vt:lpstr>Paratohormona y Calcitonina</vt:lpstr>
      <vt:lpstr>Presentación de PowerPoint</vt:lpstr>
      <vt:lpstr>Presentación de PowerPoint</vt:lpstr>
      <vt:lpstr>Síntesis de esteroides </vt:lpstr>
      <vt:lpstr>Acción de la insulina </vt:lpstr>
      <vt:lpstr>Insulina y glucagón </vt:lpstr>
      <vt:lpstr>Presentación de PowerPoint</vt:lpstr>
      <vt:lpstr>Regulación de la testosterona</vt:lpstr>
      <vt:lpstr>Estrógenos y Progesterona 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Tiuyetame Enxikie</dc:creator>
  <cp:lastModifiedBy>Tiuyetame Enxikie</cp:lastModifiedBy>
  <cp:revision>39</cp:revision>
  <dcterms:created xsi:type="dcterms:W3CDTF">2010-11-17T00:27:48Z</dcterms:created>
  <dcterms:modified xsi:type="dcterms:W3CDTF">2012-05-30T05:48:07Z</dcterms:modified>
</cp:coreProperties>
</file>