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9" r:id="rId4"/>
    <p:sldId id="260" r:id="rId5"/>
    <p:sldId id="261" r:id="rId6"/>
    <p:sldId id="262" r:id="rId7"/>
    <p:sldId id="263" r:id="rId8"/>
    <p:sldId id="264" r:id="rId9"/>
    <p:sldId id="265" r:id="rId10"/>
    <p:sldId id="277" r:id="rId11"/>
    <p:sldId id="266" r:id="rId12"/>
    <p:sldId id="279" r:id="rId13"/>
    <p:sldId id="267" r:id="rId14"/>
    <p:sldId id="268" r:id="rId15"/>
    <p:sldId id="269" r:id="rId16"/>
    <p:sldId id="258"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EC7BEB-36A0-4ECA-ABE8-E84113F8AAA7}" type="datetimeFigureOut">
              <a:rPr lang="es-MX" smtClean="0"/>
              <a:t>03/11/2009</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2744D-527B-4EC0-9209-6CB0E9A02399}" type="slidenum">
              <a:rPr lang="es-MX" smtClean="0"/>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a:t>
            </a:fld>
            <a:endParaRPr lang="es-MX"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2E04D57D-D44F-4F6E-9C0C-E555A422FEA3}" type="slidenum">
              <a:rPr lang="es-MX" smtClean="0"/>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11</a:t>
            </a:fld>
            <a:endParaRPr lang="es-MX"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12</a:t>
            </a:fld>
            <a:endParaRPr lang="es-MX"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13</a:t>
            </a:fld>
            <a:endParaRPr lang="es-MX"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14</a:t>
            </a:fld>
            <a:endParaRPr lang="es-MX"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15</a:t>
            </a:fld>
            <a:endParaRPr lang="es-MX"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16</a:t>
            </a:fld>
            <a:endParaRPr lang="es-MX"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17</a:t>
            </a:fld>
            <a:endParaRPr lang="es-MX"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18</a:t>
            </a:fld>
            <a:endParaRPr lang="es-MX"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19</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2</a:t>
            </a:fld>
            <a:endParaRPr lang="es-MX"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20</a:t>
            </a:fld>
            <a:endParaRPr lang="es-MX"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21</a:t>
            </a:fld>
            <a:endParaRPr lang="es-MX"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22</a:t>
            </a:fld>
            <a:endParaRPr lang="es-MX"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772744D-527B-4EC0-9209-6CB0E9A02399}" type="slidenum">
              <a:rPr lang="es-MX" smtClean="0"/>
              <a:t>23</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3</a:t>
            </a:fld>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4</a:t>
            </a:fld>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5</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6</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7</a:t>
            </a:fld>
            <a:endParaRPr lang="es-MX"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8</a:t>
            </a:fld>
            <a:endParaRPr lang="es-MX"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772744D-527B-4EC0-9209-6CB0E9A02399}" type="slidenum">
              <a:rPr lang="es-MX" smtClean="0"/>
              <a:t>9</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2" name="1 Marcador de pie de página"/>
          <p:cNvSpPr>
            <a:spLocks noGrp="1"/>
          </p:cNvSpPr>
          <p:nvPr>
            <p:ph type="ftr" sz="quarter" idx="11"/>
          </p:nvPr>
        </p:nvSpPr>
        <p:spPr/>
        <p:txBody>
          <a:bodyPr/>
          <a:lstStyle/>
          <a:p>
            <a:endParaRPr lang="es-MX" dirty="0"/>
          </a:p>
        </p:txBody>
      </p:sp>
      <p:sp>
        <p:nvSpPr>
          <p:cNvPr id="15" name="14 Marcador de número de diapositiva"/>
          <p:cNvSpPr>
            <a:spLocks noGrp="1"/>
          </p:cNvSpPr>
          <p:nvPr>
            <p:ph type="sldNum" sz="quarter" idx="12"/>
          </p:nvPr>
        </p:nvSpPr>
        <p:spPr>
          <a:xfrm>
            <a:off x="8229600" y="6473952"/>
            <a:ext cx="758952" cy="246888"/>
          </a:xfrm>
        </p:spPr>
        <p:txBody>
          <a:bodyPr/>
          <a:lstStyle/>
          <a:p>
            <a:fld id="{C4050084-47D1-4BEF-B355-955ED0198B79}"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4050084-47D1-4BEF-B355-955ED0198B79}"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4050084-47D1-4BEF-B355-955ED0198B79}"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19" name="18 Marcador de pie de página"/>
          <p:cNvSpPr>
            <a:spLocks noGrp="1"/>
          </p:cNvSpPr>
          <p:nvPr>
            <p:ph type="ftr" sz="quarter" idx="11"/>
          </p:nvPr>
        </p:nvSpPr>
        <p:spPr>
          <a:xfrm>
            <a:off x="3581400" y="76200"/>
            <a:ext cx="2895600" cy="288925"/>
          </a:xfrm>
        </p:spPr>
        <p:txBody>
          <a:bodyPr/>
          <a:lstStyle/>
          <a:p>
            <a:endParaRPr lang="es-MX" dirty="0"/>
          </a:p>
        </p:txBody>
      </p:sp>
      <p:sp>
        <p:nvSpPr>
          <p:cNvPr id="16" name="15 Marcador de número de diapositiva"/>
          <p:cNvSpPr>
            <a:spLocks noGrp="1"/>
          </p:cNvSpPr>
          <p:nvPr>
            <p:ph type="sldNum" sz="quarter" idx="12"/>
          </p:nvPr>
        </p:nvSpPr>
        <p:spPr>
          <a:xfrm>
            <a:off x="8229600" y="6473952"/>
            <a:ext cx="758952" cy="246888"/>
          </a:xfrm>
        </p:spPr>
        <p:txBody>
          <a:bodyPr/>
          <a:lstStyle/>
          <a:p>
            <a:fld id="{C4050084-47D1-4BEF-B355-955ED0198B79}"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11" name="10 Marcador de pie de página"/>
          <p:cNvSpPr>
            <a:spLocks noGrp="1"/>
          </p:cNvSpPr>
          <p:nvPr>
            <p:ph type="ftr" sz="quarter" idx="11"/>
          </p:nvPr>
        </p:nvSpPr>
        <p:spPr/>
        <p:txBody>
          <a:bodyPr/>
          <a:lstStyle/>
          <a:p>
            <a:endParaRPr lang="es-MX" dirty="0"/>
          </a:p>
        </p:txBody>
      </p:sp>
      <p:sp>
        <p:nvSpPr>
          <p:cNvPr id="16" name="15 Marcador de número de diapositiva"/>
          <p:cNvSpPr>
            <a:spLocks noGrp="1"/>
          </p:cNvSpPr>
          <p:nvPr>
            <p:ph type="sldNum" sz="quarter" idx="12"/>
          </p:nvPr>
        </p:nvSpPr>
        <p:spPr/>
        <p:txBody>
          <a:bodyPr/>
          <a:lstStyle/>
          <a:p>
            <a:fld id="{C4050084-47D1-4BEF-B355-955ED0198B79}" type="slidenum">
              <a:rPr lang="es-MX" smtClean="0"/>
              <a:pPr/>
              <a:t>‹Nº›</a:t>
            </a:fld>
            <a:endParaRPr lang="es-MX"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10" name="9 Marcador de pie de página"/>
          <p:cNvSpPr>
            <a:spLocks noGrp="1"/>
          </p:cNvSpPr>
          <p:nvPr>
            <p:ph type="ftr" sz="quarter" idx="11"/>
          </p:nvPr>
        </p:nvSpPr>
        <p:spPr/>
        <p:txBody>
          <a:bodyPr/>
          <a:lstStyle/>
          <a:p>
            <a:endParaRPr lang="es-MX" dirty="0"/>
          </a:p>
        </p:txBody>
      </p:sp>
      <p:sp>
        <p:nvSpPr>
          <p:cNvPr id="31" name="30 Marcador de número de diapositiva"/>
          <p:cNvSpPr>
            <a:spLocks noGrp="1"/>
          </p:cNvSpPr>
          <p:nvPr>
            <p:ph type="sldNum" sz="quarter" idx="12"/>
          </p:nvPr>
        </p:nvSpPr>
        <p:spPr/>
        <p:txBody>
          <a:bodyPr/>
          <a:lstStyle/>
          <a:p>
            <a:fld id="{C4050084-47D1-4BEF-B355-955ED0198B79}"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a:xfrm>
            <a:off x="8229600" y="6477000"/>
            <a:ext cx="762000" cy="246888"/>
          </a:xfrm>
        </p:spPr>
        <p:txBody>
          <a:bodyPr/>
          <a:lstStyle/>
          <a:p>
            <a:fld id="{C4050084-47D1-4BEF-B355-955ED0198B79}" type="slidenum">
              <a:rPr lang="es-MX" smtClean="0"/>
              <a:pPr/>
              <a:t>‹Nº›</a:t>
            </a:fld>
            <a:endParaRPr lang="es-MX"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21" name="20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4050084-47D1-4BEF-B355-955ED0198B79}"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24" name="23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4050084-47D1-4BEF-B355-955ED0198B79}"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29" name="28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4050084-47D1-4BEF-B355-955ED0198B79}"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DD8FA11F-383F-47D5-894E-CE8B522162BC}" type="datetimeFigureOut">
              <a:rPr lang="es-MX" smtClean="0"/>
              <a:pPr/>
              <a:t>03/11/2009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31" name="30 Marcador de número de diapositiva"/>
          <p:cNvSpPr>
            <a:spLocks noGrp="1"/>
          </p:cNvSpPr>
          <p:nvPr>
            <p:ph type="sldNum" sz="quarter" idx="12"/>
          </p:nvPr>
        </p:nvSpPr>
        <p:spPr/>
        <p:txBody>
          <a:bodyPr/>
          <a:lstStyle/>
          <a:p>
            <a:fld id="{C4050084-47D1-4BEF-B355-955ED0198B79}" type="slidenum">
              <a:rPr lang="es-MX" smtClean="0"/>
              <a:pPr/>
              <a:t>‹Nº›</a:t>
            </a:fld>
            <a:endParaRPr lang="es-MX"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D8FA11F-383F-47D5-894E-CE8B522162BC}" type="datetimeFigureOut">
              <a:rPr lang="es-MX" smtClean="0"/>
              <a:pPr/>
              <a:t>03/11/2009</a:t>
            </a:fld>
            <a:endParaRPr lang="es-MX"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4050084-47D1-4BEF-B355-955ED0198B79}" type="slidenum">
              <a:rPr lang="es-MX" smtClean="0"/>
              <a:pPr/>
              <a:t>‹Nº›</a:t>
            </a:fld>
            <a:endParaRPr lang="es-MX"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6.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mx.wrs.yahoo.com/_ylt=A0WTf2s9UrVKkywAfBPF8Qt.;_ylu=X3oDMTBqamdoM3Q5BHBvcwMxMgRzZWMDc3IEdnRpZAM-/SIG=1h2hh4ipg/EXP=1253483453/**http:/mx.images.search.yahoo.com/images/view?back=http://mx.images.search.yahoo.com/search/images?p=circulo+cromatico&amp;js=1&amp;ei=utf-8&amp;fr=yfp&amp;w=300&amp;h=285&amp;imgurl=www.fotonostra.com/grafico/fotos/circulo.jpg&amp;rurl=http://www.fotonostra.com/grafico/circulocromatico.htm&amp;size=20k&amp;name=circulo+jpg&amp;p=circulo+cromatico&amp;oid=cdf44e24bc3fd22e&amp;fr2=&amp;no=12&amp;tt=227&amp;sigr=11m2nkrk7&amp;sigi=11c1tc32t&amp;sigb=12of42o8t&amp;type=JPG" TargetMode="Externa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mx.wrs.yahoo.com/_ylt=A0WTf2hvV7VKYXkBjF3F8Qt.;_ylu=X3oDMTBpZTByOGFiBHBvcwMyBHNlYwNzcgR2dGlkAw--/SIG=1kf5g81vf/EXP=1253484783/**http:/mx.images.search.yahoo.com/images/view?back=http://mx.images.search.yahoo.com/search/images?p=pigmentos&amp;js=1&amp;ei=utf-8&amp;fr=yfp&amp;w=500&amp;h=333&amp;imgurl=static.flickr.com/3381/3438551042_9ba7afaf53.jpg&amp;rurl=http://www.flickr.com/photos/rubialva/3438551042/&amp;size=201k&amp;name=Pigmentos&amp;p=pigmentos&amp;oid=69fd9fa00a1de72e&amp;fr2=&amp;fusr=Mar%C3%ADa+%C3%81lvare...&amp;hurl=http://www.flickr.com/photos/rubialva/&amp;no=2&amp;tt=10029&amp;sigr=11h39t3nu&amp;sigi=11ggednri&amp;sigb=12g821pdl&amp;sigh=116g7girt&amp;type=JPG" TargetMode="External"/><Relationship Id="rId7" Type="http://schemas.openxmlformats.org/officeDocument/2006/relationships/hyperlink" Target="http://mx.wrs.yahoo.com/_ylt=A0WTf2rVV7VK19YAIZnF8Qt.;_ylu=X3oDMTBqcGowaXYwBHBvcwMzMwRzZWMDc3IEdnRpZAM-/SIG=1ljvqrgc3/EXP=1253484885/**http:/mx.images.search.yahoo.com/images/view?back=http://mx.images.search.yahoo.com/search/images?p=pigmentos&amp;js=1&amp;b=21&amp;ni=20&amp;ei=utf-8&amp;pstart=1&amp;fr=yfp&amp;w=375&amp;h=500&amp;imgurl=static.flickr.com/190/490158544_4d659d6f1b.jpg&amp;rurl=http://www.flickr.com/photos/alesilberstein/490158544/&amp;size=126k&amp;name=Pigmentos&amp;p=pigmentos&amp;oid=d6daf41ff72ffd1e&amp;fr2=&amp;fusr=Alejandro+Si...&amp;hurl=http://www.flickr.com/photos/alesilberstein/&amp;no=33&amp;tt=10029&amp;sigr=11ma8g4n2&amp;sigi=11ehnu274&amp;sigb=134bj13td&amp;sigh=11chljkhf&amp;type=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mx.wrs.yahoo.com/_ylt=A0WTf2hvV7VKYXkBmF3F8Qt.;_ylu=X3oDMTBpcWpidGtpBHBvcwM4BHNlYwNzcgR2dGlkAw--/SIG=1k5207i0t/EXP=1253484783/**http:/mx.images.search.yahoo.com/images/view?back=http://mx.images.search.yahoo.com/search/images?p=pigmentos&amp;js=1&amp;ei=utf-8&amp;fr=yfp&amp;w=500&amp;h=333&amp;imgurl=static.flickr.com/2378/2389005533_966c23a086.jpg&amp;rurl=http://www.flickr.com/photos/sonria_mas/2389005533/&amp;size=196k&amp;name=Pigmentos+2&amp;p=pigmentos&amp;oid=b61d653eefe25622&amp;fr2=&amp;fusr=Alejandro+Ba...&amp;hurl=http://www.flickr.com/photos/sonria_mas/&amp;no=8&amp;tt=10029&amp;sigr=11jm96umd&amp;sigi=11glmfp1p&amp;sigb=12g821pdl&amp;sigh=11856ffp3&amp;type=JPG" TargetMode="External"/><Relationship Id="rId10" Type="http://schemas.openxmlformats.org/officeDocument/2006/relationships/image" Target="../media/image40.jpeg"/><Relationship Id="rId4" Type="http://schemas.openxmlformats.org/officeDocument/2006/relationships/image" Target="../media/image37.jpeg"/><Relationship Id="rId9" Type="http://schemas.openxmlformats.org/officeDocument/2006/relationships/hyperlink" Target="http://mx.wrs.yahoo.com/_ylt=A0WTf22nWLVKQGUBz3HF8Qt.;_ylu=X3oDMTBqc3VsNmNiBHBvcwM5MQRzZWMDc3IEdnRpZAM-/SIG=1lj2re8mr/EXP=1253485095/**http:/mx.images.search.yahoo.com/images/view?back=http://mx.images.search.yahoo.com/search/images?p=pigmentos&amp;js=1&amp;b=81&amp;ni=20&amp;ei=utf-8&amp;pstart=1&amp;fr=yfp&amp;w=500&amp;h=341&amp;imgurl=static.flickr.com/3063/2695745497_6932f147ea.jpg&amp;rurl=http://www.flickr.com/photos/lelyalassea/2695745497/&amp;size=136k&amp;name=Pigmentos&amp;p=pigmentos&amp;oid=555c6d9a9e808310&amp;fr2=&amp;fusr=Lelyalass%C3%ABa&amp;hurl=http://www.flickr.com/photos/lelyalassea/&amp;no=91&amp;tt=10029&amp;sigr=11k4o7t94&amp;sigi=11gn0j5t4&amp;sigb=134aihqt9&amp;sigh=119j9momk&amp;type=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mx.wrs.yahoo.com/_ylt=A0WTf2tk57RK7TIB1urF8Qt.;_ylu=X3oDMTBpZTByOGFiBHBvcwMyBHNlYwNzcgR2dGlkAw--/SIG=1jpajoiip/EXP=1253456100/**http:/mx.images.search.yahoo.com/images/view?back=http://mx.images.search.yahoo.com/search/images?p=COLOR&amp;ei=UTF-8&amp;rd=r1&amp;fr=yfp&amp;w=500&amp;h=401&amp;imgurl=static.flickr.com/3654/3325954820_56d3fafc2a.jpg&amp;rurl=http://www.flickr.com/photos/rjdesigns/3325954820/&amp;size=137k&amp;name=Color+Wheel&amp;p=COLOR&amp;oid=4b10e6b4ca2d1244&amp;fr2=&amp;fusr=tawnytanner&amp;hurl=http://www.flickr.com/photos/rjdesigns/&amp;no=2&amp;tt=34635621&amp;sigr=11i47qesn&amp;sigi=11gop24e6&amp;sigb=12dh30963&amp;sigh=1171frahj&amp;type=JPG" TargetMode="External"/><Relationship Id="rId7" Type="http://schemas.openxmlformats.org/officeDocument/2006/relationships/hyperlink" Target="http://mx.wrs.yahoo.com/_ylt=A0WTf2tk57RK7TIB4urF8Qt.;_ylu=X3oDMTBpdDZuNzZrBHBvcwM5BHNlYwNzcgR2dGlkAw--/SIG=1j6dnkvi5/EXP=1253456100/**http:/mx.images.search.yahoo.com/images/view?back=http://mx.images.search.yahoo.com/search/images?p=COLOR&amp;ei=UTF-8&amp;rd=r1&amp;fr=yfp&amp;w=500&amp;h=375&amp;imgurl=static.flickr.com/9/11220696_ec99ac2600.jpg&amp;rurl=http://www.flickr.com/photos/rbean/11220696/&amp;size=80k&amp;name=color+therapy&amp;p=COLOR&amp;oid=a3e4719f7e73b9e0&amp;fr2=&amp;fusr=R.bean&amp;hurl=http://www.flickr.com/photos/rbean/&amp;no=9&amp;tt=34635621&amp;sigr=11c3j52hi&amp;sigi=11b5jfill&amp;sigb=12dh30963&amp;sigh=113ua186d&amp;type=JPG" TargetMode="Externa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http://mx.wrs.yahoo.com/_ylt=A0WTf2tk57RK7TIB5OrF8Qt.;_ylu=X3oDMTBqMjRpazg1BHBvcwMxMARzZWMDc3IEdnRpZAM-/SIG=1k5ik6s78/EXP=1253456100/**http:/mx.images.search.yahoo.com/images/view?back=http://mx.images.search.yahoo.com/search/images?p=COLOR&amp;ei=UTF-8&amp;rd=r1&amp;fr=yfp&amp;w=500&amp;h=375&amp;imgurl=static.flickr.com/173/423293449_a2f88c92c7.jpg&amp;rurl=http://www.flickr.com/photos/nox-photo/423293449/&amp;size=297k&amp;name=Because+sunshine...&amp;p=COLOR&amp;oid=b4d2af65394b6784&amp;fr2=&amp;fusr=Megan+Drisco...&amp;hurl=http://www.flickr.com/photos/nox-photo/&amp;no=10&amp;tt=34635621&amp;sigr=11hbe4o55&amp;sigi=11e7d75qt&amp;sigb=12dh30963&amp;sigh=117fju4bv&amp;type=JPG" TargetMode="External"/><Relationship Id="rId5" Type="http://schemas.openxmlformats.org/officeDocument/2006/relationships/hyperlink" Target="http://mx.wrs.yahoo.com/_ylt=A0WTf2tk57RK7TIB2OrF8Qt.;_ylu=X3oDMTBpaWhqZmNtBHBvcwMzBHNlYwNzcgR2dGlkAw--/SIG=1k5qp33k0/EXP=1253456100/**http:/mx.images.search.yahoo.com/images/view?back=http://mx.images.search.yahoo.com/search/images?p=COLOR&amp;ei=UTF-8&amp;rd=r1&amp;fr=yfp&amp;w=500&amp;h=357&amp;imgurl=static.flickr.com/3249/2671276587_a4be7eec3e.jpg&amp;rurl=http://www.flickr.com/photos/52375768@N00/2671276587/&amp;size=228k&amp;name=Color+Fix&amp;p=COLOR&amp;oid=c6af41fa0ab2cfda&amp;fr2=&amp;fusr=Kirpernicus&amp;hurl=http://www.flickr.com/photos/52375768@N00/&amp;no=3&amp;tt=34635621&amp;sigr=11l81md4b&amp;sigi=11gpodo3q&amp;sigb=12dh30963&amp;sigh=11alab2qg&amp;type=JPG"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mx.wrs.yahoo.com/_ylt=A0WTf2tk57RK7TIB4OrF8Qt.;_ylu=X3oDMTBpcWpidGtpBHBvcwM4BHNlYwNzcgR2dGlkAw--/SIG=1k6afbpgt/EXP=1253456100/**http:/mx.images.search.yahoo.com/images/view?back=http://mx.images.search.yahoo.com/search/images?p=COLOR&amp;ei=UTF-8&amp;rd=r1&amp;fr=yfp&amp;w=500&amp;h=375&amp;imgurl=static.flickr.com/48/132249754_ea5ba30eda.jpg&amp;rurl=http://www.flickr.com/photos/georgeowens/132249754/&amp;size=132k&amp;name=Random+Acts+of+C...&amp;p=COLOR&amp;oid=4970a136c6d0b020&amp;fr2=&amp;fusr=Packer+Fan&amp;hurl=http://www.flickr.com/photos/georgeowens/&amp;no=8&amp;tt=34635621&amp;sigr=11jg1hgg9&amp;sigi=11dbid725&amp;sigb=12dh30963&amp;sigh=119036ld3&amp;type=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hyperlink" Target="http://mx.wrs.yahoo.com/_ylt=A0WTf2isEbVK9t0AH9nF8Qt.;_ylu=X3oDMTBqdXJhdTI4BHBvcwMyOARzZWMDc3IEdnRpZAM-/SIG=1nepjp321/EXP=1253466924/**http:/mx.images.search.yahoo.com/images/view?back=http://mx.images.search.yahoo.com/search/images?p=colores+del+cielo&amp;js=1&amp;b=21&amp;ni=20&amp;ei=utf-8&amp;pstart=1&amp;fr=yfp&amp;w=500&amp;h=375&amp;imgurl=static.flickr.com/3014/2833638980_55d8d92cb9.jpg&amp;rurl=http://www.flickr.com/photos/josedaniel/2833638980/&amp;size=136k&amp;name=a+trav%C3%A9s+del+cie...&amp;p=colores+del+cielo&amp;oid=a2551af95613750e&amp;fr2=&amp;fusr=(((Jose+Dani...&amp;hurl=http://www.flickr.com/photos/josedaniel/&amp;no=28&amp;tt=9448&amp;sigr=11j9mcoko&amp;sigi=11gdavhd5&amp;sigb=13chgu0gr&amp;sigh=118s8qsm4&amp;type=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mx.wrs.yahoo.com/_ylt=A0WTf22CEbVK0igBfo7F8Qt.;_ylu=X3oDMTBpY2Y5NXNiBHBvcwM2BHNlYwNzcgR2dGlkAw--/SIG=1lt2ao9ia/EXP=1253466882/**http:/mx.images.search.yahoo.com/images/view?back=http://mx.images.search.yahoo.com/search/images?p=colores+del+fuego&amp;js=1&amp;ei=utf-8&amp;y=Buscar&amp;fr=yfp&amp;w=500&amp;h=375&amp;imgurl=static.flickr.com/3334/3623314398_d0847e790b.jpg&amp;rurl=http://www.flickr.com/photos/28963568@N04/3623314398/&amp;size=137k&amp;name=Los+colores+del+...&amp;p=colores+del+fuego&amp;oid=5f3ac2d5005974aa&amp;fr2=&amp;fusr=aetven&amp;hurl=http://www.flickr.com/photos/28963568@N04/&amp;no=6&amp;tt=560&amp;sigr=11lqkpm47&amp;sigi=11g6v3hjm&amp;sigb=131irdb5e&amp;sigh=11a9ts3te&amp;type=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mx.wrs.yahoo.com/_ylt=A0WTf2zWEbVKNAAB237F8Qt.;_ylu=X3oDMTBqbjZwOGU3BHBvcwMzNgRzZWMDc3IEdnRpZAM-/SIG=1mogo048f/EXP=1253466966/**http:/mx.images.search.yahoo.com/images/view?back=http://mx.images.search.yahoo.com/search/images?p=colores+de+la+tierra&amp;js=1&amp;b=21&amp;ni=20&amp;ei=utf-8&amp;pstart=1&amp;fr=yfp&amp;w=500&amp;h=375&amp;imgurl=static.flickr.com/3006/2544691665_123e207d29.jpg&amp;rurl=http://www.flickr.com/photos/andreacanon/2544691665/&amp;size=260k&amp;name=Tierra+Dorada&amp;p=colores+de+la+tierra&amp;oid=2acf4e406152ff34&amp;fr2=&amp;fusr=andreacanon&amp;hurl=http://www.flickr.com/photos/andreacanon/&amp;no=36&amp;tt=12589&amp;sigr=11k1ourgj&amp;sigi=11g2nn4kk&amp;sigb=13fdjlsk4&amp;sigh=119ornvbh&amp;type=JPG" TargetMode="External"/><Relationship Id="rId4" Type="http://schemas.openxmlformats.org/officeDocument/2006/relationships/hyperlink" Target="http://mx.wrs.yahoo.com/_ylt=A0WTf2xPEbVKYP8ApHnF8Qt.;_ylu=X3oDMTBqbjZwOGU3BHBvcwMzNgRzZWMDc3IEdnRpZAM-/SIG=1n1qjl7ru/EXP=1253466831/**http:/mx.images.search.yahoo.com/images/view?back=http://mx.images.search.yahoo.com/search/images?p=colores+del+agua&amp;js=1&amp;b=21&amp;ni=20&amp;ei=utf-8&amp;pstart=1&amp;fr=yfp&amp;w=500&amp;h=375&amp;imgurl=static.flickr.com/2605/3737923785_2c4d5ea8e4.jpg&amp;rurl=http://www.flickr.com/photos/mondarizenelmundo/3737923785/&amp;size=134k&amp;name=Agua+Mineral+Nat...&amp;p=colores+del+agua&amp;oid=0386e2412a3d1bcc&amp;fr2=&amp;fusr=mondarizenel...&amp;hurl=http://www.flickr.com/photos/mondarizenelmundo/&amp;no=36&amp;tt=6783&amp;sigr=11q42qg8o&amp;sigi=11gig74uo&amp;sigb=13b6cim8h&amp;sigh=11f0rsdg2&amp;type=JPG" TargetMode="Externa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hyperlink" Target="http://mx.wrs.yahoo.com/_ylt=A0WTf2jJFLVKqgMBNT7F8Qt.;_ylu=X3oDMTBpdnJhMHUzBHBvcwMxBHNlYwNzcgR2dGlkAw--/SIG=1ik5riv2g/EXP=1253467721/**http:/mx.images.search.yahoo.com/images/view?back=http://mx.images.search.yahoo.com/search/images?p=isaac+newton&amp;js=1&amp;ni=21&amp;ei=UTF-8&amp;y=Search&amp;fr=yfp&amp;w=611&amp;h=649&amp;imgurl=www.maths-rometus.org/images/histoireDesMathematiques/isaac_newton_hd.jpg&amp;rurl=http://www.maths-rometus.org/isaac_newton.asp&amp;size=46k&amp;name=isaac+newton+hd+...&amp;p=isaac+newton&amp;oid=dffe3ce37adb3fdc&amp;fr2=&amp;no=1&amp;tt=35696&amp;sigr=11dd6c4uj&amp;sigi=1296qjaaf&amp;sigb=1322hogih&amp;typ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mx.wrs.yahoo.com/_ylt=A0WTf2jgFLVK.eIAsoLF8Qt.;_ylu=X3oDMTBpc2VvdmQ2BHBvcwM3BHNlYwNzcgR2dGlkAw--/SIG=1gosumjau/EXP=1253467744/**http:/mx.images.search.yahoo.com/images/view?back=http://mx.images.search.yahoo.com/search/images?p=huyghens&amp;js=1&amp;ei=utf-8&amp;fr=yfp&amp;w=328&amp;h=395&amp;imgurl=euromin.w3sites.net/textesensmp/pic_hist/huyghens.gif&amp;rurl=http://www.cri.ensmp.fr/euromin/textesensmp/HISTf.html&amp;size=124k&amp;name=huyghens+gif&amp;p=huyghens&amp;oid=f03bdf35cdc39f84&amp;fr2=&amp;no=7&amp;tt=238&amp;sigr=11masnnga&amp;sigi=11lu1i4su&amp;sigb=12f3nmvtk&amp;type=gif" TargetMode="Externa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mx.wrs.yahoo.com/_ylt=A0WTf2tRILVKbRsA_QbF8Qt.;_ylu=X3oDMTBpdnJhMHUzBHBvcwMxBHNlYwNzcgR2dGlkAw--/SIG=1jieli460/EXP=1253470673/**http:/mx.images.search.yahoo.com/images/view?back=http://mx.images.search.yahoo.com/search/images?p=james+clerk+maxwell&amp;ei=UTF-8&amp;rd=r1&amp;fr=yfp-s&amp;fr2=tab-web&amp;w=481&amp;h=600&amp;imgurl=www.millennium-ark.net/070711.Steve_Q-Files/James_Clerk_Maxwell2_1879.jpg&amp;rurl=http://www.millennium-ark.net/070711.Steve_Q-Files?D=A&amp;size=150k&amp;name=James+Clerk+Maxw...&amp;p=james+clerk+maxwell&amp;oid=08eadd803fea62cc&amp;fr2=tab-web&amp;no=1&amp;tt=3373&amp;sigr=11mpukmka&amp;sigi=129971ql0&amp;sigb=13950l8d7&amp;type=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gif"/><Relationship Id="rId5" Type="http://schemas.openxmlformats.org/officeDocument/2006/relationships/hyperlink" Target="http://retina.umh.es/Webvision/spanish/vgeneral.html" TargetMode="Externa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381000" y="5635649"/>
            <a:ext cx="8458200" cy="1222375"/>
          </a:xfrm>
        </p:spPr>
        <p:txBody>
          <a:bodyPr/>
          <a:lstStyle/>
          <a:p>
            <a:r>
              <a:rPr lang="es-MX" dirty="0" smtClean="0"/>
              <a:t>INTRODUCCION AL COLOR</a:t>
            </a:r>
            <a:endParaRPr lang="es-MX" dirty="0"/>
          </a:p>
        </p:txBody>
      </p:sp>
      <p:sp>
        <p:nvSpPr>
          <p:cNvPr id="5" name="2 Subtítulo"/>
          <p:cNvSpPr>
            <a:spLocks noGrp="1"/>
          </p:cNvSpPr>
          <p:nvPr>
            <p:ph type="subTitle" idx="1"/>
          </p:nvPr>
        </p:nvSpPr>
        <p:spPr>
          <a:xfrm>
            <a:off x="381000" y="4929198"/>
            <a:ext cx="8477280" cy="485772"/>
          </a:xfrm>
        </p:spPr>
        <p:txBody>
          <a:bodyPr>
            <a:normAutofit fontScale="77500" lnSpcReduction="20000"/>
          </a:bodyPr>
          <a:lstStyle/>
          <a:p>
            <a:r>
              <a:rPr lang="es-MX" dirty="0" smtClean="0">
                <a:latin typeface="Eras Light ITC" pitchFamily="34" charset="0"/>
              </a:rPr>
              <a:t>FUNDAMENTOS  I                 Arq. Ana Paula Santibáñez Gómez    Septiembre 2009</a:t>
            </a:r>
            <a:endParaRPr lang="es-MX" dirty="0">
              <a:latin typeface="Eras Light ITC" pitchFamily="34" charset="0"/>
            </a:endParaRPr>
          </a:p>
        </p:txBody>
      </p:sp>
      <p:pic>
        <p:nvPicPr>
          <p:cNvPr id="6" name="Picture 5" descr="Chromatic Circle / Círculo Cromático por nubemartini."/>
          <p:cNvPicPr>
            <a:picLocks noChangeAspect="1" noChangeArrowheads="1"/>
          </p:cNvPicPr>
          <p:nvPr/>
        </p:nvPicPr>
        <p:blipFill>
          <a:blip r:embed="rId3"/>
          <a:srcRect/>
          <a:stretch>
            <a:fillRect/>
          </a:stretch>
        </p:blipFill>
        <p:spPr bwMode="auto">
          <a:xfrm>
            <a:off x="2214546" y="642918"/>
            <a:ext cx="4762500" cy="38862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correodelmaestro.com/anteriores/2002/noviembre/color/figura%203.jpg"/>
          <p:cNvPicPr/>
          <p:nvPr/>
        </p:nvPicPr>
        <p:blipFill>
          <a:blip r:embed="rId3" cstate="print"/>
          <a:srcRect/>
          <a:stretch>
            <a:fillRect/>
          </a:stretch>
        </p:blipFill>
        <p:spPr bwMode="auto">
          <a:xfrm>
            <a:off x="6429388" y="1671285"/>
            <a:ext cx="1928826" cy="1714512"/>
          </a:xfrm>
          <a:prstGeom prst="rect">
            <a:avLst/>
          </a:prstGeom>
          <a:noFill/>
          <a:ln w="9525">
            <a:noFill/>
            <a:miter lim="800000"/>
            <a:headEnd/>
            <a:tailEnd/>
          </a:ln>
        </p:spPr>
      </p:pic>
      <p:sp>
        <p:nvSpPr>
          <p:cNvPr id="5" name="4 Rectángulo"/>
          <p:cNvSpPr/>
          <p:nvPr/>
        </p:nvSpPr>
        <p:spPr>
          <a:xfrm>
            <a:off x="6643702" y="3528673"/>
            <a:ext cx="1643074" cy="400110"/>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Modelo RGB</a:t>
            </a:r>
          </a:p>
        </p:txBody>
      </p:sp>
      <p:sp>
        <p:nvSpPr>
          <p:cNvPr id="6" name="Rectangle 1"/>
          <p:cNvSpPr>
            <a:spLocks noChangeArrowheads="1"/>
          </p:cNvSpPr>
          <p:nvPr/>
        </p:nvSpPr>
        <p:spPr bwMode="auto">
          <a:xfrm>
            <a:off x="357158" y="1445959"/>
            <a:ext cx="564357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El modelo de color RGB se basa en la síntesis de los colores </a:t>
            </a:r>
            <a:r>
              <a:rPr kumimoji="0" lang="es-MX" sz="200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o</a:t>
            </a:r>
            <a:r>
              <a:rPr kumimoji="0" lang="es-MX" sz="2000" b="1"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a:t>
            </a:r>
            <a:r>
              <a:rPr lang="es-MX" sz="2000" b="1" u="sng" dirty="0" smtClean="0">
                <a:latin typeface="Eras Light ITC" pitchFamily="34" charset="0"/>
                <a:ea typeface="Times New Roman" pitchFamily="18" charset="0"/>
                <a:cs typeface="Arial" pitchFamily="34" charset="0"/>
              </a:rPr>
              <a:t>P</a:t>
            </a:r>
            <a:r>
              <a:rPr kumimoji="0" lang="es-MX" sz="2000" b="1"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roceso </a:t>
            </a:r>
            <a:r>
              <a:rPr lang="es-MX" sz="2000" b="1" u="sng" dirty="0" smtClean="0">
                <a:latin typeface="Eras Light ITC" pitchFamily="34" charset="0"/>
                <a:ea typeface="Times New Roman" pitchFamily="18" charset="0"/>
                <a:cs typeface="Arial" pitchFamily="34" charset="0"/>
              </a:rPr>
              <a:t>A</a:t>
            </a:r>
            <a:r>
              <a:rPr kumimoji="0" lang="es-MX" sz="2000" b="1"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ditivo</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a:t>
            </a:r>
            <a:r>
              <a:rPr kumimoji="0" lang="es-ES"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Los colores luz tienen aplicación en los monitores de un ordenador, </a:t>
            </a:r>
            <a:r>
              <a:rPr lang="es-ES" sz="2000" dirty="0" smtClean="0">
                <a:latin typeface="Eras Light ITC" pitchFamily="34" charset="0"/>
                <a:ea typeface="Times New Roman" pitchFamily="18" charset="0"/>
                <a:cs typeface="Arial" pitchFamily="34" charset="0"/>
              </a:rPr>
              <a:t>televisores y proyectores</a:t>
            </a:r>
            <a:r>
              <a:rPr kumimoji="0" lang="es-ES"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de vídeo y todos aquellos sistemas que utilizan combinaciones de materiales que fosforecen en el rojo, verde y azul.</a:t>
            </a:r>
            <a:endParaRPr kumimoji="0" lang="es-ES"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7" name="1 Título"/>
          <p:cNvSpPr>
            <a:spLocks noGrp="1"/>
          </p:cNvSpPr>
          <p:nvPr>
            <p:ph type="title"/>
          </p:nvPr>
        </p:nvSpPr>
        <p:spPr>
          <a:xfrm>
            <a:off x="304800" y="457200"/>
            <a:ext cx="8686800" cy="838200"/>
          </a:xfrm>
        </p:spPr>
        <p:txBody>
          <a:bodyPr>
            <a:normAutofit fontScale="90000"/>
          </a:bodyPr>
          <a:lstStyle/>
          <a:p>
            <a:r>
              <a:rPr lang="es-MX" dirty="0" smtClean="0"/>
              <a:t>Síntesis de los colores: proceso aditivo</a:t>
            </a:r>
            <a:endParaRPr lang="es-MX" dirty="0"/>
          </a:p>
        </p:txBody>
      </p:sp>
      <p:pic>
        <p:nvPicPr>
          <p:cNvPr id="47106" name="Picture 2" descr="http://www.asifunciona.com/fisica/af_colores/img_colores/af_00016_5.jpg"/>
          <p:cNvPicPr>
            <a:picLocks noChangeAspect="1" noChangeArrowheads="1"/>
          </p:cNvPicPr>
          <p:nvPr/>
        </p:nvPicPr>
        <p:blipFill>
          <a:blip r:embed="rId4" cstate="print"/>
          <a:srcRect/>
          <a:stretch>
            <a:fillRect/>
          </a:stretch>
        </p:blipFill>
        <p:spPr bwMode="auto">
          <a:xfrm>
            <a:off x="761237" y="4429132"/>
            <a:ext cx="7239787" cy="164307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a:bodyPr>
          <a:lstStyle/>
          <a:p>
            <a:r>
              <a:rPr lang="es-MX" sz="2400" dirty="0" smtClean="0"/>
              <a:t>Color de los cuerpos opacos: proceso sustractivo</a:t>
            </a:r>
            <a:endParaRPr lang="es-MX" sz="2400" dirty="0"/>
          </a:p>
        </p:txBody>
      </p:sp>
      <p:sp>
        <p:nvSpPr>
          <p:cNvPr id="23553" name="Rectangle 1"/>
          <p:cNvSpPr>
            <a:spLocks noChangeArrowheads="1"/>
          </p:cNvSpPr>
          <p:nvPr/>
        </p:nvSpPr>
        <p:spPr bwMode="auto">
          <a:xfrm>
            <a:off x="285720" y="1357298"/>
            <a:ext cx="864396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Los colores de los cuerpos se deben a la propiedad de los mismos de absorber ciertos componentes de la luz reflejando los restantes, que son los que impresionan el sentido de la vista. </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6" name="82 Imagen" descr="colores luz.jpg"/>
          <p:cNvPicPr/>
          <p:nvPr/>
        </p:nvPicPr>
        <p:blipFill>
          <a:blip r:embed="rId3" cstate="print"/>
          <a:stretch>
            <a:fillRect/>
          </a:stretch>
        </p:blipFill>
        <p:spPr>
          <a:xfrm>
            <a:off x="714348" y="2428868"/>
            <a:ext cx="7500990" cy="1110739"/>
          </a:xfrm>
          <a:prstGeom prst="rect">
            <a:avLst/>
          </a:prstGeom>
        </p:spPr>
      </p:pic>
      <p:sp>
        <p:nvSpPr>
          <p:cNvPr id="7" name="6 Rectángulo"/>
          <p:cNvSpPr/>
          <p:nvPr/>
        </p:nvSpPr>
        <p:spPr>
          <a:xfrm>
            <a:off x="357158" y="3643314"/>
            <a:ext cx="8429684" cy="1323439"/>
          </a:xfrm>
          <a:prstGeom prst="rect">
            <a:avLst/>
          </a:prstGeom>
        </p:spPr>
        <p:txBody>
          <a:bodyPr wrap="square">
            <a:spAutoFit/>
          </a:bodyPr>
          <a:lstStyle/>
          <a:p>
            <a:pPr algn="just"/>
            <a:r>
              <a:rPr lang="es-MX" sz="2000" dirty="0" smtClean="0">
                <a:latin typeface="Eras Light ITC" pitchFamily="34" charset="0"/>
              </a:rPr>
              <a:t>Un jitomate nos parece de color rojo, porque el ojo solo recibe la luz roja reflejada por el jitomate, absorbe el verde y el azul y refleja solamente el rojo. Un plátano absorbe el color azul y refleja los colores rojo y verde, los cuales sumados permiten visualizar el color amarillo.</a:t>
            </a:r>
            <a:endParaRPr lang="es-MX" sz="2000" dirty="0">
              <a:latin typeface="Eras Light ITC" pitchFamily="34" charset="0"/>
            </a:endParaRPr>
          </a:p>
        </p:txBody>
      </p:sp>
      <p:pic>
        <p:nvPicPr>
          <p:cNvPr id="8" name="60 Imagen" descr="platano.jpg"/>
          <p:cNvPicPr/>
          <p:nvPr/>
        </p:nvPicPr>
        <p:blipFill>
          <a:blip r:embed="rId4" cstate="print"/>
          <a:stretch>
            <a:fillRect/>
          </a:stretch>
        </p:blipFill>
        <p:spPr>
          <a:xfrm>
            <a:off x="4572000" y="5072074"/>
            <a:ext cx="2214578" cy="1357322"/>
          </a:xfrm>
          <a:prstGeom prst="rect">
            <a:avLst/>
          </a:prstGeom>
        </p:spPr>
      </p:pic>
      <p:pic>
        <p:nvPicPr>
          <p:cNvPr id="9" name="57 Imagen" descr="jitomate.jpg"/>
          <p:cNvPicPr/>
          <p:nvPr/>
        </p:nvPicPr>
        <p:blipFill>
          <a:blip r:embed="rId5" cstate="print"/>
          <a:stretch>
            <a:fillRect/>
          </a:stretch>
        </p:blipFill>
        <p:spPr>
          <a:xfrm>
            <a:off x="2071670" y="5072074"/>
            <a:ext cx="2033590" cy="13573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554163"/>
            <a:ext cx="8501122" cy="3160722"/>
          </a:xfrm>
        </p:spPr>
        <p:txBody>
          <a:bodyPr>
            <a:normAutofit lnSpcReduction="10000"/>
          </a:bodyPr>
          <a:lstStyle/>
          <a:p>
            <a:pPr algn="ctr">
              <a:buNone/>
            </a:pPr>
            <a:r>
              <a:rPr lang="es-MX" sz="2000" dirty="0" smtClean="0">
                <a:solidFill>
                  <a:schemeClr val="tx1"/>
                </a:solidFill>
                <a:latin typeface="Eras Light ITC" pitchFamily="34" charset="0"/>
                <a:ea typeface="Times New Roman" pitchFamily="18" charset="0"/>
                <a:cs typeface="Arial" pitchFamily="34" charset="0"/>
              </a:rPr>
              <a:t>El proceso de absorción de los colores por la superficie de los objetos recibe el</a:t>
            </a:r>
          </a:p>
          <a:p>
            <a:pPr algn="ctr">
              <a:buNone/>
            </a:pPr>
            <a:r>
              <a:rPr lang="es-MX" sz="2000" dirty="0" smtClean="0">
                <a:solidFill>
                  <a:schemeClr val="tx1"/>
                </a:solidFill>
                <a:latin typeface="Eras Light ITC" pitchFamily="34" charset="0"/>
                <a:ea typeface="Times New Roman" pitchFamily="18" charset="0"/>
                <a:cs typeface="Arial" pitchFamily="34" charset="0"/>
              </a:rPr>
              <a:t>nombre de “síntesis sustractiva”. La síntesis sustractiva también se manifiesta</a:t>
            </a:r>
          </a:p>
          <a:p>
            <a:pPr algn="ctr">
              <a:buNone/>
            </a:pPr>
            <a:r>
              <a:rPr lang="es-MX" sz="2000" dirty="0" smtClean="0">
                <a:solidFill>
                  <a:schemeClr val="tx1"/>
                </a:solidFill>
                <a:latin typeface="Eras Light ITC" pitchFamily="34" charset="0"/>
                <a:ea typeface="Times New Roman" pitchFamily="18" charset="0"/>
                <a:cs typeface="Arial" pitchFamily="34" charset="0"/>
              </a:rPr>
              <a:t>cuando mezclamos los llamados “colores secundarios", es decir, cian (azul</a:t>
            </a:r>
          </a:p>
          <a:p>
            <a:pPr algn="ctr">
              <a:buNone/>
            </a:pPr>
            <a:r>
              <a:rPr lang="es-MX" sz="2000" dirty="0" smtClean="0">
                <a:solidFill>
                  <a:schemeClr val="tx1"/>
                </a:solidFill>
                <a:latin typeface="Eras Light ITC" pitchFamily="34" charset="0"/>
                <a:ea typeface="Times New Roman" pitchFamily="18" charset="0"/>
                <a:cs typeface="Arial" pitchFamily="34" charset="0"/>
              </a:rPr>
              <a:t>cielo), magenta (rosa) y amarillo.</a:t>
            </a:r>
          </a:p>
          <a:p>
            <a:pPr algn="ctr">
              <a:buNone/>
            </a:pPr>
            <a:r>
              <a:rPr lang="es-MX" sz="2000" dirty="0" smtClean="0">
                <a:solidFill>
                  <a:schemeClr val="tx1"/>
                </a:solidFill>
                <a:latin typeface="Eras Light ITC" pitchFamily="34" charset="0"/>
                <a:ea typeface="Times New Roman" pitchFamily="18" charset="0"/>
                <a:cs typeface="Arial" pitchFamily="34" charset="0"/>
              </a:rPr>
              <a:t> Es muy común encontrar las siglas CMYK,</a:t>
            </a:r>
          </a:p>
          <a:p>
            <a:pPr algn="ctr">
              <a:buNone/>
            </a:pPr>
            <a:r>
              <a:rPr lang="es-MX" sz="2000" dirty="0" smtClean="0">
                <a:solidFill>
                  <a:schemeClr val="tx1"/>
                </a:solidFill>
                <a:latin typeface="Eras Light ITC" pitchFamily="34" charset="0"/>
                <a:ea typeface="Times New Roman" pitchFamily="18" charset="0"/>
                <a:cs typeface="Arial" pitchFamily="34" charset="0"/>
              </a:rPr>
              <a:t>abreviatura de las palabras en inglés Cian (cian), Magenta (magenta), Yellow</a:t>
            </a:r>
          </a:p>
          <a:p>
            <a:pPr algn="ctr">
              <a:buNone/>
            </a:pPr>
            <a:r>
              <a:rPr lang="es-MX" sz="2000" dirty="0" smtClean="0">
                <a:solidFill>
                  <a:schemeClr val="tx1"/>
                </a:solidFill>
                <a:latin typeface="Eras Light ITC" pitchFamily="34" charset="0"/>
                <a:ea typeface="Times New Roman" pitchFamily="18" charset="0"/>
                <a:cs typeface="Arial" pitchFamily="34" charset="0"/>
              </a:rPr>
              <a:t>(amarillo) y Black (negro) para referirse a la tecnología de impresión por</a:t>
            </a:r>
          </a:p>
          <a:p>
            <a:pPr algn="ctr">
              <a:buNone/>
            </a:pPr>
            <a:r>
              <a:rPr lang="es-MX" sz="2000" dirty="0" smtClean="0">
                <a:solidFill>
                  <a:schemeClr val="tx1"/>
                </a:solidFill>
                <a:latin typeface="Eras Light ITC" pitchFamily="34" charset="0"/>
                <a:ea typeface="Times New Roman" pitchFamily="18" charset="0"/>
                <a:cs typeface="Arial" pitchFamily="34" charset="0"/>
              </a:rPr>
              <a:t>cuatricromía, es decir, por cuatro colores.</a:t>
            </a:r>
            <a:r>
              <a:rPr lang="es-MX" dirty="0" smtClean="0"/>
              <a:t/>
            </a:r>
            <a:br>
              <a:rPr lang="es-MX" dirty="0" smtClean="0"/>
            </a:br>
            <a:endParaRPr lang="es-MX" dirty="0" smtClean="0"/>
          </a:p>
          <a:p>
            <a:pPr>
              <a:buNone/>
            </a:pPr>
            <a:endParaRPr lang="es-MX" dirty="0"/>
          </a:p>
        </p:txBody>
      </p:sp>
      <p:sp>
        <p:nvSpPr>
          <p:cNvPr id="5" name="1 Título"/>
          <p:cNvSpPr>
            <a:spLocks noGrp="1"/>
          </p:cNvSpPr>
          <p:nvPr>
            <p:ph type="title"/>
          </p:nvPr>
        </p:nvSpPr>
        <p:spPr>
          <a:xfrm>
            <a:off x="304800" y="457200"/>
            <a:ext cx="8686800" cy="838200"/>
          </a:xfrm>
        </p:spPr>
        <p:txBody>
          <a:bodyPr>
            <a:normAutofit/>
          </a:bodyPr>
          <a:lstStyle/>
          <a:p>
            <a:r>
              <a:rPr lang="es-MX" sz="2400" dirty="0" smtClean="0"/>
              <a:t>Color de los cuerpos opacos: proceso sustractivo</a:t>
            </a:r>
            <a:endParaRPr lang="es-MX" sz="2400" dirty="0"/>
          </a:p>
        </p:txBody>
      </p:sp>
      <p:pic>
        <p:nvPicPr>
          <p:cNvPr id="6" name="5 Imagen" descr="http://www.correodelmaestro.com/anteriores/2002/noviembre/color/figura4.jpg"/>
          <p:cNvPicPr/>
          <p:nvPr/>
        </p:nvPicPr>
        <p:blipFill>
          <a:blip r:embed="rId3" cstate="print"/>
          <a:srcRect/>
          <a:stretch>
            <a:fillRect/>
          </a:stretch>
        </p:blipFill>
        <p:spPr bwMode="auto">
          <a:xfrm>
            <a:off x="571472" y="4572008"/>
            <a:ext cx="1928826" cy="1714512"/>
          </a:xfrm>
          <a:prstGeom prst="rect">
            <a:avLst/>
          </a:prstGeom>
          <a:noFill/>
          <a:ln w="9525">
            <a:noFill/>
            <a:miter lim="800000"/>
            <a:headEnd/>
            <a:tailEnd/>
          </a:ln>
        </p:spPr>
      </p:pic>
      <p:pic>
        <p:nvPicPr>
          <p:cNvPr id="7" name="Picture 2" descr="http://www.asifunciona.com/fisica/af_colores/img_colores/af_00016_7.jpg"/>
          <p:cNvPicPr>
            <a:picLocks noChangeAspect="1" noChangeArrowheads="1"/>
          </p:cNvPicPr>
          <p:nvPr/>
        </p:nvPicPr>
        <p:blipFill>
          <a:blip r:embed="rId4" cstate="print"/>
          <a:srcRect/>
          <a:stretch>
            <a:fillRect/>
          </a:stretch>
        </p:blipFill>
        <p:spPr bwMode="auto">
          <a:xfrm>
            <a:off x="2786050" y="4786322"/>
            <a:ext cx="6066836" cy="1128715"/>
          </a:xfrm>
          <a:prstGeom prst="rect">
            <a:avLst/>
          </a:prstGeom>
          <a:noFill/>
        </p:spPr>
      </p:pic>
      <p:sp>
        <p:nvSpPr>
          <p:cNvPr id="8" name="7 Rectángulo"/>
          <p:cNvSpPr/>
          <p:nvPr/>
        </p:nvSpPr>
        <p:spPr>
          <a:xfrm>
            <a:off x="4714876" y="6100724"/>
            <a:ext cx="1643074" cy="400110"/>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Modelo CMY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a:bodyPr>
          <a:lstStyle/>
          <a:p>
            <a:r>
              <a:rPr lang="es-MX" dirty="0" smtClean="0"/>
              <a:t>Notación de munsell</a:t>
            </a:r>
            <a:endParaRPr lang="es-MX" dirty="0"/>
          </a:p>
        </p:txBody>
      </p:sp>
      <p:sp>
        <p:nvSpPr>
          <p:cNvPr id="24577" name="Rectangle 1"/>
          <p:cNvSpPr>
            <a:spLocks noChangeArrowheads="1"/>
          </p:cNvSpPr>
          <p:nvPr/>
        </p:nvSpPr>
        <p:spPr bwMode="auto">
          <a:xfrm>
            <a:off x="214282" y="1428736"/>
            <a:ext cx="778674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La sensación producida por el color, es de naturaleza psicofísica.</a:t>
            </a:r>
            <a:r>
              <a:rPr kumimoji="0" lang="es-MX" sz="2000" b="0" i="0" u="none" strike="noStrike" cap="none" normalizeH="0" dirty="0" smtClean="0">
                <a:ln>
                  <a:noFill/>
                </a:ln>
                <a:solidFill>
                  <a:schemeClr val="tx1"/>
                </a:solidFill>
                <a:effectLst/>
                <a:latin typeface="Eras Light ITC" pitchFamily="34" charset="0"/>
                <a:ea typeface="Times New Roman" pitchFamily="18" charset="0"/>
                <a:cs typeface="Arial" pitchFamily="34" charset="0"/>
              </a:rPr>
              <a:t> </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Físicamente el color está determinado por tres factores cuya magnitud puede  medirse</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graphicFrame>
        <p:nvGraphicFramePr>
          <p:cNvPr id="6" name="5 Tabla"/>
          <p:cNvGraphicFramePr>
            <a:graphicFrameLocks noGrp="1"/>
          </p:cNvGraphicFramePr>
          <p:nvPr/>
        </p:nvGraphicFramePr>
        <p:xfrm>
          <a:off x="1071538" y="2693984"/>
          <a:ext cx="7062796" cy="2133600"/>
        </p:xfrm>
        <a:graphic>
          <a:graphicData uri="http://schemas.openxmlformats.org/drawingml/2006/table">
            <a:tbl>
              <a:tblPr/>
              <a:tblGrid>
                <a:gridCol w="3357586"/>
                <a:gridCol w="3705210"/>
              </a:tblGrid>
              <a:tr h="0">
                <a:tc>
                  <a:txBody>
                    <a:bodyPr/>
                    <a:lstStyle/>
                    <a:p>
                      <a:pPr algn="just">
                        <a:spcAft>
                          <a:spcPts val="0"/>
                        </a:spcAft>
                      </a:pPr>
                      <a:r>
                        <a:rPr lang="es-MX" sz="2000" b="1" dirty="0">
                          <a:latin typeface="Eras Light ITC" pitchFamily="34" charset="0"/>
                          <a:ea typeface="Times New Roman"/>
                        </a:rPr>
                        <a:t>CARACTERISTICAS FISICAS</a:t>
                      </a:r>
                      <a:endParaRPr lang="es-MX" sz="2000" dirty="0">
                        <a:latin typeface="Eras Light ITC" pitchFamily="34" charset="0"/>
                        <a:ea typeface="Times New Roman"/>
                      </a:endParaRPr>
                    </a:p>
                  </a:txBody>
                  <a:tcPr marL="68580" marR="68580" marT="0" marB="0">
                    <a:lnL>
                      <a:noFill/>
                    </a:lnL>
                    <a:lnR>
                      <a:noFill/>
                    </a:lnR>
                    <a:lnT>
                      <a:noFill/>
                    </a:lnT>
                    <a:lnB>
                      <a:noFill/>
                    </a:lnB>
                  </a:tcPr>
                </a:tc>
                <a:tc>
                  <a:txBody>
                    <a:bodyPr/>
                    <a:lstStyle/>
                    <a:p>
                      <a:pPr algn="just">
                        <a:spcAft>
                          <a:spcPts val="0"/>
                        </a:spcAft>
                      </a:pPr>
                      <a:r>
                        <a:rPr lang="es-MX" sz="2000" b="1" dirty="0">
                          <a:latin typeface="Eras Light ITC" pitchFamily="34" charset="0"/>
                          <a:ea typeface="Times New Roman"/>
                        </a:rPr>
                        <a:t>CARACTERISTICAS PSICOFISICAS</a:t>
                      </a:r>
                      <a:endParaRPr lang="es-MX" sz="2000" dirty="0">
                        <a:latin typeface="Eras Light ITC" pitchFamily="34" charset="0"/>
                        <a:ea typeface="Times New Roman"/>
                      </a:endParaRPr>
                    </a:p>
                  </a:txBody>
                  <a:tcPr marL="68580" marR="68580" marT="0" marB="0">
                    <a:lnL>
                      <a:noFill/>
                    </a:lnL>
                    <a:lnR>
                      <a:noFill/>
                    </a:lnR>
                    <a:lnT>
                      <a:noFill/>
                    </a:lnT>
                    <a:lnB>
                      <a:noFill/>
                    </a:lnB>
                  </a:tcPr>
                </a:tc>
              </a:tr>
              <a:tr h="0">
                <a:tc>
                  <a:txBody>
                    <a:bodyPr/>
                    <a:lstStyle/>
                    <a:p>
                      <a:pPr algn="ctr">
                        <a:spcAft>
                          <a:spcPts val="0"/>
                        </a:spcAft>
                      </a:pPr>
                      <a:r>
                        <a:rPr lang="es-MX" sz="2000" dirty="0">
                          <a:latin typeface="Eras Light ITC" pitchFamily="34" charset="0"/>
                          <a:ea typeface="Times New Roman"/>
                        </a:rPr>
                        <a:t>Flujo luminoso</a:t>
                      </a:r>
                    </a:p>
                  </a:txBody>
                  <a:tcPr marL="68580" marR="68580" marT="0" marB="0" anchor="b">
                    <a:lnL>
                      <a:noFill/>
                    </a:lnL>
                    <a:lnR>
                      <a:noFill/>
                    </a:lnR>
                    <a:lnT>
                      <a:noFill/>
                    </a:lnT>
                    <a:lnB>
                      <a:noFill/>
                    </a:lnB>
                  </a:tcPr>
                </a:tc>
                <a:tc>
                  <a:txBody>
                    <a:bodyPr/>
                    <a:lstStyle/>
                    <a:p>
                      <a:pPr algn="ctr">
                        <a:spcAft>
                          <a:spcPts val="0"/>
                        </a:spcAft>
                      </a:pPr>
                      <a:endParaRPr lang="es-MX" sz="2000" dirty="0">
                        <a:latin typeface="Eras Light ITC" pitchFamily="34" charset="0"/>
                        <a:ea typeface="Times New Roman"/>
                      </a:endParaRPr>
                    </a:p>
                    <a:p>
                      <a:pPr algn="ctr">
                        <a:spcAft>
                          <a:spcPts val="0"/>
                        </a:spcAft>
                      </a:pPr>
                      <a:r>
                        <a:rPr lang="es-MX" sz="2000" dirty="0">
                          <a:latin typeface="Eras Light ITC" pitchFamily="34" charset="0"/>
                          <a:ea typeface="Times New Roman"/>
                        </a:rPr>
                        <a:t>Brillo</a:t>
                      </a:r>
                    </a:p>
                  </a:txBody>
                  <a:tcPr marL="68580" marR="68580" marT="0" marB="0" anchor="b">
                    <a:lnL>
                      <a:noFill/>
                    </a:lnL>
                    <a:lnR>
                      <a:noFill/>
                    </a:lnR>
                    <a:lnT>
                      <a:noFill/>
                    </a:lnT>
                    <a:lnB>
                      <a:noFill/>
                    </a:lnB>
                  </a:tcPr>
                </a:tc>
              </a:tr>
              <a:tr h="0">
                <a:tc>
                  <a:txBody>
                    <a:bodyPr/>
                    <a:lstStyle/>
                    <a:p>
                      <a:pPr algn="ctr">
                        <a:spcAft>
                          <a:spcPts val="0"/>
                        </a:spcAft>
                      </a:pPr>
                      <a:r>
                        <a:rPr lang="es-MX" sz="2000" dirty="0">
                          <a:latin typeface="Eras Light ITC" pitchFamily="34" charset="0"/>
                          <a:ea typeface="Times New Roman"/>
                        </a:rPr>
                        <a:t>Longitud de Onda</a:t>
                      </a:r>
                    </a:p>
                  </a:txBody>
                  <a:tcPr marL="68580" marR="68580" marT="0" marB="0" anchor="b">
                    <a:lnL>
                      <a:noFill/>
                    </a:lnL>
                    <a:lnR>
                      <a:noFill/>
                    </a:lnR>
                    <a:lnT>
                      <a:noFill/>
                    </a:lnT>
                    <a:lnB>
                      <a:noFill/>
                    </a:lnB>
                  </a:tcPr>
                </a:tc>
                <a:tc>
                  <a:txBody>
                    <a:bodyPr/>
                    <a:lstStyle/>
                    <a:p>
                      <a:pPr algn="ctr">
                        <a:spcAft>
                          <a:spcPts val="0"/>
                        </a:spcAft>
                      </a:pPr>
                      <a:endParaRPr lang="es-MX" sz="2000" dirty="0">
                        <a:latin typeface="Eras Light ITC" pitchFamily="34" charset="0"/>
                        <a:ea typeface="Times New Roman"/>
                      </a:endParaRPr>
                    </a:p>
                    <a:p>
                      <a:pPr algn="ctr">
                        <a:spcAft>
                          <a:spcPts val="0"/>
                        </a:spcAft>
                      </a:pPr>
                      <a:r>
                        <a:rPr lang="es-MX" sz="2000" dirty="0">
                          <a:latin typeface="Eras Light ITC" pitchFamily="34" charset="0"/>
                          <a:ea typeface="Times New Roman"/>
                        </a:rPr>
                        <a:t>Matiz</a:t>
                      </a:r>
                    </a:p>
                  </a:txBody>
                  <a:tcPr marL="68580" marR="68580" marT="0" marB="0" anchor="b">
                    <a:lnL>
                      <a:noFill/>
                    </a:lnL>
                    <a:lnR>
                      <a:noFill/>
                    </a:lnR>
                    <a:lnT>
                      <a:noFill/>
                    </a:lnT>
                    <a:lnB>
                      <a:noFill/>
                    </a:lnB>
                  </a:tcPr>
                </a:tc>
              </a:tr>
              <a:tr h="0">
                <a:tc>
                  <a:txBody>
                    <a:bodyPr/>
                    <a:lstStyle/>
                    <a:p>
                      <a:pPr algn="ctr">
                        <a:spcAft>
                          <a:spcPts val="0"/>
                        </a:spcAft>
                      </a:pPr>
                      <a:r>
                        <a:rPr lang="es-MX" sz="2000" dirty="0">
                          <a:latin typeface="Eras Light ITC" pitchFamily="34" charset="0"/>
                          <a:ea typeface="Times New Roman"/>
                        </a:rPr>
                        <a:t>Pureza</a:t>
                      </a:r>
                    </a:p>
                  </a:txBody>
                  <a:tcPr marL="68580" marR="68580" marT="0" marB="0" anchor="b">
                    <a:lnL>
                      <a:noFill/>
                    </a:lnL>
                    <a:lnR>
                      <a:noFill/>
                    </a:lnR>
                    <a:lnT>
                      <a:noFill/>
                    </a:lnT>
                    <a:lnB>
                      <a:noFill/>
                    </a:lnB>
                  </a:tcPr>
                </a:tc>
                <a:tc>
                  <a:txBody>
                    <a:bodyPr/>
                    <a:lstStyle/>
                    <a:p>
                      <a:pPr algn="ctr">
                        <a:spcAft>
                          <a:spcPts val="0"/>
                        </a:spcAft>
                      </a:pPr>
                      <a:endParaRPr lang="es-MX" sz="2000" dirty="0">
                        <a:latin typeface="Eras Light ITC" pitchFamily="34" charset="0"/>
                        <a:ea typeface="Times New Roman"/>
                      </a:endParaRPr>
                    </a:p>
                    <a:p>
                      <a:pPr algn="ctr">
                        <a:spcAft>
                          <a:spcPts val="0"/>
                        </a:spcAft>
                      </a:pPr>
                      <a:r>
                        <a:rPr lang="es-MX" sz="2000" dirty="0">
                          <a:latin typeface="Eras Light ITC" pitchFamily="34" charset="0"/>
                          <a:ea typeface="Times New Roman"/>
                        </a:rPr>
                        <a:t>Saturación</a:t>
                      </a:r>
                    </a:p>
                  </a:txBody>
                  <a:tcPr marL="68580" marR="68580" marT="0" marB="0" anchor="b">
                    <a:lnL>
                      <a:noFill/>
                    </a:lnL>
                    <a:lnR>
                      <a:noFill/>
                    </a:lnR>
                    <a:lnT>
                      <a:noFill/>
                    </a:lnT>
                    <a:lnB>
                      <a:noFill/>
                    </a:lnB>
                  </a:tcPr>
                </a:tc>
              </a:tr>
            </a:tbl>
          </a:graphicData>
        </a:graphic>
      </p:graphicFrame>
      <p:sp>
        <p:nvSpPr>
          <p:cNvPr id="24580" name="AutoShape 4"/>
          <p:cNvSpPr>
            <a:spLocks noChangeArrowheads="1"/>
          </p:cNvSpPr>
          <p:nvPr/>
        </p:nvSpPr>
        <p:spPr bwMode="auto">
          <a:xfrm>
            <a:off x="4214810" y="4622810"/>
            <a:ext cx="595313" cy="234950"/>
          </a:xfrm>
          <a:prstGeom prst="leftRightArrow">
            <a:avLst>
              <a:gd name="adj1" fmla="val 50000"/>
              <a:gd name="adj2" fmla="val 5067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24579" name="AutoShape 3"/>
          <p:cNvSpPr>
            <a:spLocks noChangeArrowheads="1"/>
          </p:cNvSpPr>
          <p:nvPr/>
        </p:nvSpPr>
        <p:spPr bwMode="auto">
          <a:xfrm>
            <a:off x="4214810" y="3979868"/>
            <a:ext cx="595313" cy="234950"/>
          </a:xfrm>
          <a:prstGeom prst="leftRightArrow">
            <a:avLst>
              <a:gd name="adj1" fmla="val 50000"/>
              <a:gd name="adj2" fmla="val 5067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24578" name="AutoShape 2"/>
          <p:cNvSpPr>
            <a:spLocks noChangeArrowheads="1"/>
          </p:cNvSpPr>
          <p:nvPr/>
        </p:nvSpPr>
        <p:spPr bwMode="auto">
          <a:xfrm>
            <a:off x="4214810" y="3336926"/>
            <a:ext cx="595313" cy="234950"/>
          </a:xfrm>
          <a:prstGeom prst="leftRightArrow">
            <a:avLst>
              <a:gd name="adj1" fmla="val 50000"/>
              <a:gd name="adj2" fmla="val 5067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24581" name="Rectangle 5"/>
          <p:cNvSpPr>
            <a:spLocks noChangeArrowheads="1"/>
          </p:cNvSpPr>
          <p:nvPr/>
        </p:nvSpPr>
        <p:spPr bwMode="auto">
          <a:xfrm>
            <a:off x="428596" y="5056543"/>
            <a:ext cx="8286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Albert H. Munsell, invento una famosa taxonomía para las sensaciones del color. Se usa en la investigación de laboratorio y comercialmente para la estandarización de los colores industriales.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a:bodyPr>
          <a:lstStyle/>
          <a:p>
            <a:r>
              <a:rPr lang="es-MX" dirty="0" smtClean="0"/>
              <a:t>Notación de munsell</a:t>
            </a:r>
            <a:endParaRPr lang="es-MX" dirty="0"/>
          </a:p>
        </p:txBody>
      </p:sp>
      <p:pic>
        <p:nvPicPr>
          <p:cNvPr id="5" name="4 Imagen" descr="http://www.digitalfotored.com/grafico/fotos/propiedescolor.jpg"/>
          <p:cNvPicPr/>
          <p:nvPr/>
        </p:nvPicPr>
        <p:blipFill>
          <a:blip r:embed="rId3"/>
          <a:srcRect/>
          <a:stretch>
            <a:fillRect/>
          </a:stretch>
        </p:blipFill>
        <p:spPr bwMode="auto">
          <a:xfrm>
            <a:off x="5072066" y="2000240"/>
            <a:ext cx="3729052" cy="2466987"/>
          </a:xfrm>
          <a:prstGeom prst="rect">
            <a:avLst/>
          </a:prstGeom>
          <a:noFill/>
          <a:ln w="9525">
            <a:noFill/>
            <a:miter lim="800000"/>
            <a:headEnd/>
            <a:tailEnd/>
          </a:ln>
        </p:spPr>
      </p:pic>
      <p:sp>
        <p:nvSpPr>
          <p:cNvPr id="6" name="5 Rectángulo"/>
          <p:cNvSpPr/>
          <p:nvPr/>
        </p:nvSpPr>
        <p:spPr>
          <a:xfrm>
            <a:off x="357158" y="1214422"/>
            <a:ext cx="4572000" cy="1938992"/>
          </a:xfrm>
          <a:prstGeom prst="rect">
            <a:avLst/>
          </a:prstGeom>
        </p:spPr>
        <p:txBody>
          <a:bodyPr>
            <a:spAutoFit/>
          </a:bodyPr>
          <a:lstStyle/>
          <a:p>
            <a:r>
              <a:rPr lang="es-MX" sz="2000" u="sng" dirty="0" smtClean="0">
                <a:latin typeface="Eras Light ITC" pitchFamily="34" charset="0"/>
              </a:rPr>
              <a:t>Matiz</a:t>
            </a:r>
          </a:p>
          <a:p>
            <a:pPr algn="just"/>
            <a:r>
              <a:rPr lang="es-MX" sz="2000" dirty="0" smtClean="0">
                <a:latin typeface="Eras Light ITC" pitchFamily="34" charset="0"/>
              </a:rPr>
              <a:t>Es el nombre “obvio” de la sensación del color, es la cualidad por la cual distinguimos una familia de colores de otra, como el rojo del amarillo, o el verde del azul, etc. </a:t>
            </a:r>
            <a:endParaRPr lang="es-MX" sz="2000" dirty="0">
              <a:latin typeface="Eras Light ITC" pitchFamily="34" charset="0"/>
            </a:endParaRPr>
          </a:p>
        </p:txBody>
      </p:sp>
      <p:sp>
        <p:nvSpPr>
          <p:cNvPr id="25601" name="Rectangle 1"/>
          <p:cNvSpPr>
            <a:spLocks noChangeArrowheads="1"/>
          </p:cNvSpPr>
          <p:nvPr/>
        </p:nvSpPr>
        <p:spPr bwMode="auto">
          <a:xfrm>
            <a:off x="357158" y="3071810"/>
            <a:ext cx="45720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Valor</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Es la claridad u oscuridad de una sensación de color. Aquellas cualidades llamadas vagamente luces y sombras; un valor claro seria un tinte y un valor oscuro seria una sombra. </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8" name="7 Rectángulo"/>
          <p:cNvSpPr/>
          <p:nvPr/>
        </p:nvSpPr>
        <p:spPr>
          <a:xfrm>
            <a:off x="357158" y="5000636"/>
            <a:ext cx="4572000" cy="1631216"/>
          </a:xfrm>
          <a:prstGeom prst="rect">
            <a:avLst/>
          </a:prstGeom>
        </p:spPr>
        <p:txBody>
          <a:bodyPr>
            <a:spAutoFit/>
          </a:bodyPr>
          <a:lstStyle/>
          <a:p>
            <a:r>
              <a:rPr lang="es-MX" sz="2000" u="sng" dirty="0" smtClean="0">
                <a:latin typeface="Eras Light ITC" pitchFamily="34" charset="0"/>
              </a:rPr>
              <a:t>Intensidad</a:t>
            </a:r>
            <a:endParaRPr lang="es-MX" sz="2000" dirty="0" smtClean="0">
              <a:latin typeface="Eras Light ITC" pitchFamily="34" charset="0"/>
            </a:endParaRPr>
          </a:p>
          <a:p>
            <a:r>
              <a:rPr lang="es-MX" sz="2000" dirty="0" smtClean="0">
                <a:latin typeface="Eras Light ITC" pitchFamily="34" charset="0"/>
              </a:rPr>
              <a:t>Es la fuerza o debilidad de una sensación de color, Aquella cualidad del color que denota su grado de desviación respecto de un gris del mismo valor. </a:t>
            </a:r>
            <a:endParaRPr lang="es-MX" sz="2000" dirty="0">
              <a:latin typeface="Eras Light IT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Munsell Farbraum"/>
          <p:cNvPicPr>
            <a:picLocks noChangeAspect="1" noChangeArrowheads="1"/>
          </p:cNvPicPr>
          <p:nvPr/>
        </p:nvPicPr>
        <p:blipFill>
          <a:blip r:embed="rId3"/>
          <a:srcRect/>
          <a:stretch>
            <a:fillRect/>
          </a:stretch>
        </p:blipFill>
        <p:spPr bwMode="auto">
          <a:xfrm>
            <a:off x="214282" y="1357298"/>
            <a:ext cx="2500329" cy="2928958"/>
          </a:xfrm>
          <a:prstGeom prst="rect">
            <a:avLst/>
          </a:prstGeom>
          <a:noFill/>
        </p:spPr>
      </p:pic>
      <p:sp>
        <p:nvSpPr>
          <p:cNvPr id="8" name="1 Título"/>
          <p:cNvSpPr>
            <a:spLocks noGrp="1"/>
          </p:cNvSpPr>
          <p:nvPr>
            <p:ph type="title"/>
          </p:nvPr>
        </p:nvSpPr>
        <p:spPr>
          <a:xfrm>
            <a:off x="304800" y="457200"/>
            <a:ext cx="8686800" cy="838200"/>
          </a:xfrm>
        </p:spPr>
        <p:txBody>
          <a:bodyPr>
            <a:normAutofit/>
          </a:bodyPr>
          <a:lstStyle/>
          <a:p>
            <a:r>
              <a:rPr lang="es-MX" dirty="0" smtClean="0"/>
              <a:t>Notación de munsell</a:t>
            </a:r>
            <a:endParaRPr lang="es-MX" dirty="0"/>
          </a:p>
        </p:txBody>
      </p:sp>
      <p:sp>
        <p:nvSpPr>
          <p:cNvPr id="26632" name="Rectangle 8"/>
          <p:cNvSpPr>
            <a:spLocks noChangeArrowheads="1"/>
          </p:cNvSpPr>
          <p:nvPr/>
        </p:nvSpPr>
        <p:spPr bwMode="auto">
          <a:xfrm>
            <a:off x="2857488" y="1357298"/>
            <a:ext cx="55721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El matiz se representa por medio </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de </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círculos concéntricos a la </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par </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del cilindro, la circunferencia del circulo se divide por lo común en diez segmentos y se designan por medio de letras.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26633" name="Rectangle 9"/>
          <p:cNvSpPr>
            <a:spLocks noChangeArrowheads="1"/>
          </p:cNvSpPr>
          <p:nvPr/>
        </p:nvSpPr>
        <p:spPr bwMode="auto">
          <a:xfrm>
            <a:off x="214282" y="4857760"/>
            <a:ext cx="557213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El valor es representado por el eje central como una serie de grises; la parte inferior es el negro fundamental y la parte superior el blanco fundamental. </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6" name="15 Rectángulo"/>
          <p:cNvSpPr/>
          <p:nvPr/>
        </p:nvSpPr>
        <p:spPr>
          <a:xfrm>
            <a:off x="3714744" y="2857496"/>
            <a:ext cx="2428892" cy="1938992"/>
          </a:xfrm>
          <a:prstGeom prst="rect">
            <a:avLst/>
          </a:prstGeom>
        </p:spPr>
        <p:txBody>
          <a:bodyPr wrap="square">
            <a:spAutoFit/>
          </a:bodyPr>
          <a:lstStyle/>
          <a:p>
            <a:pPr algn="ctr"/>
            <a:r>
              <a:rPr lang="es-MX" sz="2000" dirty="0" smtClean="0">
                <a:latin typeface="Eras Light ITC" pitchFamily="34" charset="0"/>
              </a:rPr>
              <a:t>La intensidad de color está representada por los radios de los círculos concéntricos del matiz. </a:t>
            </a:r>
            <a:endParaRPr lang="es-MX" sz="2000" dirty="0">
              <a:latin typeface="Eras Light ITC" pitchFamily="34" charset="0"/>
            </a:endParaRPr>
          </a:p>
        </p:txBody>
      </p:sp>
      <p:pic>
        <p:nvPicPr>
          <p:cNvPr id="19" name="Picture 2" descr="J:\Mis documentos\00-RESPALDO COMPUTADORA\02-ANA PAULA\LAMAR\2009-A\FUNDAMENTOS\tipos_1.gif"/>
          <p:cNvPicPr>
            <a:picLocks noChangeAspect="1" noChangeArrowheads="1"/>
          </p:cNvPicPr>
          <p:nvPr/>
        </p:nvPicPr>
        <p:blipFill>
          <a:blip r:embed="rId4"/>
          <a:srcRect/>
          <a:stretch>
            <a:fillRect/>
          </a:stretch>
        </p:blipFill>
        <p:spPr bwMode="auto">
          <a:xfrm>
            <a:off x="6643702" y="3857628"/>
            <a:ext cx="1857388" cy="1878026"/>
          </a:xfrm>
          <a:prstGeom prst="rect">
            <a:avLst/>
          </a:prstGeom>
          <a:noFill/>
        </p:spPr>
      </p:pic>
      <p:cxnSp>
        <p:nvCxnSpPr>
          <p:cNvPr id="34" name="33 Conector angular"/>
          <p:cNvCxnSpPr/>
          <p:nvPr/>
        </p:nvCxnSpPr>
        <p:spPr>
          <a:xfrm rot="5400000">
            <a:off x="178563" y="3893347"/>
            <a:ext cx="1071570" cy="42862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angular"/>
          <p:cNvCxnSpPr/>
          <p:nvPr/>
        </p:nvCxnSpPr>
        <p:spPr>
          <a:xfrm flipV="1">
            <a:off x="1214414" y="1571612"/>
            <a:ext cx="1571636" cy="5000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angular"/>
          <p:cNvCxnSpPr/>
          <p:nvPr/>
        </p:nvCxnSpPr>
        <p:spPr>
          <a:xfrm>
            <a:off x="5715008" y="3286124"/>
            <a:ext cx="1571636" cy="107157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dirty="0"/>
          </a:p>
        </p:txBody>
      </p:sp>
      <p:sp>
        <p:nvSpPr>
          <p:cNvPr id="11" name="1 Título"/>
          <p:cNvSpPr>
            <a:spLocks noGrp="1"/>
          </p:cNvSpPr>
          <p:nvPr>
            <p:ph type="title"/>
          </p:nvPr>
        </p:nvSpPr>
        <p:spPr>
          <a:xfrm>
            <a:off x="304800" y="457200"/>
            <a:ext cx="8686800" cy="838200"/>
          </a:xfrm>
        </p:spPr>
        <p:txBody>
          <a:bodyPr>
            <a:normAutofit/>
          </a:bodyPr>
          <a:lstStyle/>
          <a:p>
            <a:r>
              <a:rPr lang="es-MX" dirty="0" smtClean="0"/>
              <a:t>Circulo cromático</a:t>
            </a:r>
            <a:endParaRPr lang="es-MX" dirty="0"/>
          </a:p>
        </p:txBody>
      </p:sp>
      <p:sp>
        <p:nvSpPr>
          <p:cNvPr id="2051" name="Rectangle 3"/>
          <p:cNvSpPr>
            <a:spLocks noChangeArrowheads="1"/>
          </p:cNvSpPr>
          <p:nvPr/>
        </p:nvSpPr>
        <p:spPr bwMode="auto">
          <a:xfrm>
            <a:off x="428596" y="1357298"/>
            <a:ext cx="414340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strike="noStrike" cap="none" normalizeH="0" baseline="0" dirty="0" smtClean="0">
                <a:ln>
                  <a:noFill/>
                </a:ln>
                <a:effectLst/>
                <a:latin typeface="Eras Light ITC" pitchFamily="34" charset="0"/>
                <a:ea typeface="Times New Roman" pitchFamily="18" charset="0"/>
                <a:cs typeface="Arial" pitchFamily="34" charset="0"/>
              </a:rPr>
              <a:t>Se denomina círculo cromático al resultante de distribuir alrededor de un círculo los colores que conforman el segmento de la luz. La mezcla de estos colores puede ser representada en un círculo de 12 colores, haciendo una mezcla de un color con el siguiente y así sucesivamente se puede crear un círculo cromático con millones de colores.</a:t>
            </a:r>
            <a:endParaRPr kumimoji="0" lang="es-ES" sz="2000" b="0" i="0" strike="noStrike" cap="none" normalizeH="0" baseline="0" dirty="0" smtClean="0">
              <a:ln>
                <a:noFill/>
              </a:ln>
              <a:effectLst/>
              <a:latin typeface="Eras Light ITC" pitchFamily="34" charset="0"/>
              <a:cs typeface="Arial" pitchFamily="34" charset="0"/>
            </a:endParaRPr>
          </a:p>
        </p:txBody>
      </p:sp>
      <p:pic>
        <p:nvPicPr>
          <p:cNvPr id="2059" name="Picture 11" descr="Círculo cromático"/>
          <p:cNvPicPr>
            <a:picLocks noChangeAspect="1" noChangeArrowheads="1"/>
          </p:cNvPicPr>
          <p:nvPr/>
        </p:nvPicPr>
        <p:blipFill>
          <a:blip r:embed="rId3"/>
          <a:srcRect/>
          <a:stretch>
            <a:fillRect/>
          </a:stretch>
        </p:blipFill>
        <p:spPr bwMode="auto">
          <a:xfrm>
            <a:off x="571472" y="4572008"/>
            <a:ext cx="1928826" cy="1917804"/>
          </a:xfrm>
          <a:prstGeom prst="rect">
            <a:avLst/>
          </a:prstGeom>
          <a:noFill/>
        </p:spPr>
      </p:pic>
      <p:pic>
        <p:nvPicPr>
          <p:cNvPr id="18" name="17 Imagen" descr="http://www.correodelmaestro.com/anteriores/2002/noviembre/color/circulo%20cromatico.jpg"/>
          <p:cNvPicPr/>
          <p:nvPr/>
        </p:nvPicPr>
        <p:blipFill>
          <a:blip r:embed="rId4"/>
          <a:srcRect/>
          <a:stretch>
            <a:fillRect/>
          </a:stretch>
        </p:blipFill>
        <p:spPr bwMode="auto">
          <a:xfrm>
            <a:off x="5000628" y="1428736"/>
            <a:ext cx="3643338" cy="3571900"/>
          </a:xfrm>
          <a:prstGeom prst="rect">
            <a:avLst/>
          </a:prstGeom>
          <a:noFill/>
          <a:ln w="9525">
            <a:noFill/>
            <a:miter lim="800000"/>
            <a:headEnd/>
            <a:tailEnd/>
          </a:ln>
        </p:spPr>
      </p:pic>
      <p:pic>
        <p:nvPicPr>
          <p:cNvPr id="2061" name="Picture 13" descr="http://thm-a04.yimg.com/image/cdf44e24bc3fd22e">
            <a:hlinkClick r:id="rId5"/>
          </p:cNvPr>
          <p:cNvPicPr>
            <a:picLocks noChangeAspect="1" noChangeArrowheads="1"/>
          </p:cNvPicPr>
          <p:nvPr/>
        </p:nvPicPr>
        <p:blipFill>
          <a:blip r:embed="rId6"/>
          <a:srcRect/>
          <a:stretch>
            <a:fillRect/>
          </a:stretch>
        </p:blipFill>
        <p:spPr bwMode="auto">
          <a:xfrm>
            <a:off x="2786049" y="4572008"/>
            <a:ext cx="1963093" cy="1857388"/>
          </a:xfrm>
          <a:prstGeom prst="rect">
            <a:avLst/>
          </a:prstGeom>
          <a:noFill/>
        </p:spPr>
      </p:pic>
      <p:pic>
        <p:nvPicPr>
          <p:cNvPr id="20" name="Picture 4" descr="J:\Mis documentos\00-RESPALDO COMPUTADORA\02-ANA PAULA\LAMAR\2009-A\FUNDAMENTOS\tipos_6.gif"/>
          <p:cNvPicPr>
            <a:picLocks noChangeAspect="1" noChangeArrowheads="1"/>
          </p:cNvPicPr>
          <p:nvPr/>
        </p:nvPicPr>
        <p:blipFill>
          <a:blip r:embed="rId7"/>
          <a:srcRect/>
          <a:stretch>
            <a:fillRect/>
          </a:stretch>
        </p:blipFill>
        <p:spPr bwMode="auto">
          <a:xfrm>
            <a:off x="5286380" y="5143512"/>
            <a:ext cx="3143250" cy="1524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304800" y="457200"/>
            <a:ext cx="8686800" cy="838200"/>
          </a:xfrm>
        </p:spPr>
        <p:txBody>
          <a:bodyPr>
            <a:normAutofit/>
          </a:bodyPr>
          <a:lstStyle/>
          <a:p>
            <a:r>
              <a:rPr lang="es-MX" dirty="0" smtClean="0"/>
              <a:t>pigmentos</a:t>
            </a:r>
            <a:endParaRPr lang="es-MX" dirty="0"/>
          </a:p>
        </p:txBody>
      </p:sp>
      <p:pic>
        <p:nvPicPr>
          <p:cNvPr id="27650" name="Picture 2" descr="http://thm-a02.yimg.com/image/69fd9fa00a1de72e">
            <a:hlinkClick r:id="rId3"/>
          </p:cNvPr>
          <p:cNvPicPr>
            <a:picLocks noChangeAspect="1" noChangeArrowheads="1"/>
          </p:cNvPicPr>
          <p:nvPr/>
        </p:nvPicPr>
        <p:blipFill>
          <a:blip r:embed="rId4"/>
          <a:srcRect/>
          <a:stretch>
            <a:fillRect/>
          </a:stretch>
        </p:blipFill>
        <p:spPr bwMode="auto">
          <a:xfrm>
            <a:off x="6143636" y="1357298"/>
            <a:ext cx="2286016" cy="1513502"/>
          </a:xfrm>
          <a:prstGeom prst="rect">
            <a:avLst/>
          </a:prstGeom>
          <a:noFill/>
        </p:spPr>
      </p:pic>
      <p:sp>
        <p:nvSpPr>
          <p:cNvPr id="27651" name="Rectangle 3"/>
          <p:cNvSpPr>
            <a:spLocks noChangeArrowheads="1"/>
          </p:cNvSpPr>
          <p:nvPr/>
        </p:nvSpPr>
        <p:spPr bwMode="auto">
          <a:xfrm>
            <a:off x="214282" y="1428736"/>
            <a:ext cx="564357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Los pigmentos son sustancias que poseen color propio y son añadidos a pinturas, tintes, crayolas... </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3" name="12 Rectángulo"/>
          <p:cNvSpPr/>
          <p:nvPr/>
        </p:nvSpPr>
        <p:spPr>
          <a:xfrm>
            <a:off x="214282" y="2143116"/>
            <a:ext cx="5786478" cy="707886"/>
          </a:xfrm>
          <a:prstGeom prst="rect">
            <a:avLst/>
          </a:prstGeom>
        </p:spPr>
        <p:txBody>
          <a:bodyPr wrap="square">
            <a:spAutoFit/>
          </a:bodyPr>
          <a:lstStyle/>
          <a:p>
            <a:pPr algn="just"/>
            <a:r>
              <a:rPr lang="es-MX" sz="2000" dirty="0" smtClean="0">
                <a:latin typeface="Eras Light ITC" pitchFamily="34" charset="0"/>
              </a:rPr>
              <a:t>Absorben ciertas longitudes de onda de la luz y difunden otras. Las que difunden son las que vemos.</a:t>
            </a:r>
            <a:endParaRPr lang="es-MX" sz="2000" dirty="0">
              <a:latin typeface="Eras Light ITC" pitchFamily="34" charset="0"/>
            </a:endParaRPr>
          </a:p>
        </p:txBody>
      </p:sp>
      <p:pic>
        <p:nvPicPr>
          <p:cNvPr id="27653" name="Picture 5" descr="http://thm-a04.yimg.com/image/b61d653eefe25622">
            <a:hlinkClick r:id="rId5"/>
          </p:cNvPr>
          <p:cNvPicPr>
            <a:picLocks noChangeAspect="1" noChangeArrowheads="1"/>
          </p:cNvPicPr>
          <p:nvPr/>
        </p:nvPicPr>
        <p:blipFill>
          <a:blip r:embed="rId6"/>
          <a:srcRect/>
          <a:stretch>
            <a:fillRect/>
          </a:stretch>
        </p:blipFill>
        <p:spPr bwMode="auto">
          <a:xfrm>
            <a:off x="6500826" y="3143248"/>
            <a:ext cx="1726416" cy="1143008"/>
          </a:xfrm>
          <a:prstGeom prst="rect">
            <a:avLst/>
          </a:prstGeom>
          <a:noFill/>
        </p:spPr>
      </p:pic>
      <p:pic>
        <p:nvPicPr>
          <p:cNvPr id="27655" name="Picture 7" descr="http://thm-a01.yimg.com/image/d6daf41ff72ffd1e">
            <a:hlinkClick r:id="rId7"/>
          </p:cNvPr>
          <p:cNvPicPr>
            <a:picLocks noChangeAspect="1" noChangeArrowheads="1"/>
          </p:cNvPicPr>
          <p:nvPr/>
        </p:nvPicPr>
        <p:blipFill>
          <a:blip r:embed="rId8"/>
          <a:srcRect/>
          <a:stretch>
            <a:fillRect/>
          </a:stretch>
        </p:blipFill>
        <p:spPr bwMode="auto">
          <a:xfrm>
            <a:off x="6715140" y="4714884"/>
            <a:ext cx="1330224" cy="1785950"/>
          </a:xfrm>
          <a:prstGeom prst="rect">
            <a:avLst/>
          </a:prstGeom>
          <a:noFill/>
        </p:spPr>
      </p:pic>
      <p:sp>
        <p:nvSpPr>
          <p:cNvPr id="16" name="15 Rectángulo"/>
          <p:cNvSpPr/>
          <p:nvPr/>
        </p:nvSpPr>
        <p:spPr>
          <a:xfrm>
            <a:off x="3000364" y="2928934"/>
            <a:ext cx="3071834" cy="2246769"/>
          </a:xfrm>
          <a:prstGeom prst="rect">
            <a:avLst/>
          </a:prstGeom>
        </p:spPr>
        <p:txBody>
          <a:bodyPr wrap="square">
            <a:spAutoFit/>
          </a:bodyPr>
          <a:lstStyle/>
          <a:p>
            <a:pPr algn="just"/>
            <a:r>
              <a:rPr lang="es-ES" sz="2000" dirty="0" smtClean="0">
                <a:latin typeface="Eras Light ITC" pitchFamily="34" charset="0"/>
              </a:rPr>
              <a:t>En el modelo de color RYB el rojo, el amarillo y el azul, son los colores primarios y en teoría el resto de colores puros pueden ser creados mezclando pintura roja, amarilla y azul.</a:t>
            </a:r>
            <a:endParaRPr lang="es-MX" sz="2000" dirty="0">
              <a:latin typeface="Eras Light ITC" pitchFamily="34" charset="0"/>
            </a:endParaRPr>
          </a:p>
        </p:txBody>
      </p:sp>
      <p:sp>
        <p:nvSpPr>
          <p:cNvPr id="17" name="16 Rectángulo"/>
          <p:cNvSpPr/>
          <p:nvPr/>
        </p:nvSpPr>
        <p:spPr>
          <a:xfrm>
            <a:off x="214282" y="5286388"/>
            <a:ext cx="5786478" cy="707886"/>
          </a:xfrm>
          <a:prstGeom prst="rect">
            <a:avLst/>
          </a:prstGeom>
        </p:spPr>
        <p:txBody>
          <a:bodyPr wrap="square">
            <a:spAutoFit/>
          </a:bodyPr>
          <a:lstStyle/>
          <a:p>
            <a:pPr algn="just"/>
            <a:r>
              <a:rPr lang="es-ES" sz="2000" dirty="0" smtClean="0">
                <a:latin typeface="Eras Light ITC" pitchFamily="34" charset="0"/>
              </a:rPr>
              <a:t>El modelo RYB es utilizado en general en conceptos de arte y pintura tradicionales.</a:t>
            </a:r>
            <a:endParaRPr lang="es-MX" sz="2000" dirty="0">
              <a:latin typeface="Eras Light ITC" pitchFamily="34" charset="0"/>
            </a:endParaRPr>
          </a:p>
        </p:txBody>
      </p:sp>
      <p:pic>
        <p:nvPicPr>
          <p:cNvPr id="27657" name="Picture 9" descr="http://thm-a03.yimg.com/image/555c6d9a9e808310">
            <a:hlinkClick r:id="rId9"/>
          </p:cNvPr>
          <p:cNvPicPr>
            <a:picLocks noChangeAspect="1" noChangeArrowheads="1"/>
          </p:cNvPicPr>
          <p:nvPr/>
        </p:nvPicPr>
        <p:blipFill>
          <a:blip r:embed="rId10"/>
          <a:srcRect/>
          <a:stretch>
            <a:fillRect/>
          </a:stretch>
        </p:blipFill>
        <p:spPr bwMode="auto">
          <a:xfrm>
            <a:off x="285720" y="3214686"/>
            <a:ext cx="2642477" cy="17859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correodelmaestro.com/anteriores/2002/noviembre/color/figura%203.jpg"/>
          <p:cNvPicPr/>
          <p:nvPr/>
        </p:nvPicPr>
        <p:blipFill>
          <a:blip r:embed="rId3"/>
          <a:srcRect/>
          <a:stretch>
            <a:fillRect/>
          </a:stretch>
        </p:blipFill>
        <p:spPr bwMode="auto">
          <a:xfrm>
            <a:off x="6429388" y="1643050"/>
            <a:ext cx="1928826" cy="1714512"/>
          </a:xfrm>
          <a:prstGeom prst="rect">
            <a:avLst/>
          </a:prstGeom>
          <a:noFill/>
          <a:ln w="9525">
            <a:noFill/>
            <a:miter lim="800000"/>
            <a:headEnd/>
            <a:tailEnd/>
          </a:ln>
        </p:spPr>
      </p:pic>
      <p:sp>
        <p:nvSpPr>
          <p:cNvPr id="7" name="6 Rectángulo"/>
          <p:cNvSpPr/>
          <p:nvPr/>
        </p:nvSpPr>
        <p:spPr>
          <a:xfrm>
            <a:off x="6643702" y="3500438"/>
            <a:ext cx="1643074" cy="400110"/>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Modelo RGB</a:t>
            </a:r>
          </a:p>
        </p:txBody>
      </p:sp>
      <p:sp>
        <p:nvSpPr>
          <p:cNvPr id="8" name="1 Título"/>
          <p:cNvSpPr>
            <a:spLocks noGrp="1"/>
          </p:cNvSpPr>
          <p:nvPr>
            <p:ph type="title"/>
          </p:nvPr>
        </p:nvSpPr>
        <p:spPr>
          <a:xfrm>
            <a:off x="304800" y="457200"/>
            <a:ext cx="8686800" cy="838200"/>
          </a:xfrm>
        </p:spPr>
        <p:txBody>
          <a:bodyPr>
            <a:normAutofit/>
          </a:bodyPr>
          <a:lstStyle/>
          <a:p>
            <a:r>
              <a:rPr lang="es-MX" dirty="0" smtClean="0"/>
              <a:t>Modelos de color rgb  y cym</a:t>
            </a:r>
            <a:endParaRPr lang="es-MX" dirty="0"/>
          </a:p>
        </p:txBody>
      </p:sp>
      <p:sp>
        <p:nvSpPr>
          <p:cNvPr id="28673" name="Rectangle 1"/>
          <p:cNvSpPr>
            <a:spLocks noChangeArrowheads="1"/>
          </p:cNvSpPr>
          <p:nvPr/>
        </p:nvSpPr>
        <p:spPr bwMode="auto">
          <a:xfrm>
            <a:off x="357158" y="1571612"/>
            <a:ext cx="564357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El modelo de color RGB se basa en la síntesis de los colores o </a:t>
            </a:r>
            <a:r>
              <a:rPr lang="es-MX" sz="2000" u="sng" dirty="0" smtClean="0">
                <a:latin typeface="Eras Light ITC" pitchFamily="34" charset="0"/>
                <a:ea typeface="Times New Roman" pitchFamily="18" charset="0"/>
                <a:cs typeface="Arial" pitchFamily="34" charset="0"/>
              </a:rPr>
              <a:t>P</a:t>
            </a: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roceso </a:t>
            </a:r>
            <a:r>
              <a:rPr lang="es-MX" sz="2000" u="sng" dirty="0" smtClean="0">
                <a:latin typeface="Eras Light ITC" pitchFamily="34" charset="0"/>
                <a:ea typeface="Times New Roman" pitchFamily="18" charset="0"/>
                <a:cs typeface="Arial" pitchFamily="34" charset="0"/>
              </a:rPr>
              <a:t>A</a:t>
            </a: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ditivo </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visto anteriormente.</a:t>
            </a:r>
            <a:r>
              <a:rPr kumimoji="0" lang="es-ES"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Los colores luz tienen aplicación en los monitores de un ordenador, </a:t>
            </a:r>
            <a:r>
              <a:rPr lang="es-ES" sz="2000" dirty="0" smtClean="0">
                <a:latin typeface="Eras Light ITC" pitchFamily="34" charset="0"/>
                <a:ea typeface="Times New Roman" pitchFamily="18" charset="0"/>
                <a:cs typeface="Arial" pitchFamily="34" charset="0"/>
              </a:rPr>
              <a:t>televisores y proyectores</a:t>
            </a:r>
            <a:r>
              <a:rPr kumimoji="0" lang="es-ES"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de vídeo y todos aquellos sistemas que utilizan combinaciones de materiales que fosforecen en el rojo, verde y azul.</a:t>
            </a:r>
            <a:endParaRPr kumimoji="0" lang="es-ES"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0" name="9 Rectángulo"/>
          <p:cNvSpPr/>
          <p:nvPr/>
        </p:nvSpPr>
        <p:spPr>
          <a:xfrm>
            <a:off x="428596" y="4012362"/>
            <a:ext cx="5572164" cy="1631216"/>
          </a:xfrm>
          <a:prstGeom prst="rect">
            <a:avLst/>
          </a:prstGeom>
        </p:spPr>
        <p:txBody>
          <a:bodyPr wrap="square">
            <a:spAutoFit/>
          </a:bodyPr>
          <a:lstStyle/>
          <a:p>
            <a:pPr algn="just"/>
            <a:r>
              <a:rPr lang="es-ES" sz="2000" dirty="0" smtClean="0">
                <a:latin typeface="Eras Light ITC" pitchFamily="34" charset="0"/>
              </a:rPr>
              <a:t>Para impresión los colores utilizados son; Cian, magenta y amarillo. En este modelo el negro es creado por mezcla de todos los colores, y el blanco es la ausencia de cualquier color (asumiendo que el papel sea blanco).</a:t>
            </a:r>
            <a:endParaRPr lang="es-MX" sz="2000" dirty="0">
              <a:latin typeface="Eras Light ITC" pitchFamily="34" charset="0"/>
            </a:endParaRPr>
          </a:p>
        </p:txBody>
      </p:sp>
      <p:pic>
        <p:nvPicPr>
          <p:cNvPr id="11" name="10 Imagen" descr="http://www.correodelmaestro.com/anteriores/2002/noviembre/color/figura4.jpg"/>
          <p:cNvPicPr/>
          <p:nvPr/>
        </p:nvPicPr>
        <p:blipFill>
          <a:blip r:embed="rId4"/>
          <a:srcRect/>
          <a:stretch>
            <a:fillRect/>
          </a:stretch>
        </p:blipFill>
        <p:spPr bwMode="auto">
          <a:xfrm>
            <a:off x="6500826" y="3929066"/>
            <a:ext cx="1928826" cy="1714512"/>
          </a:xfrm>
          <a:prstGeom prst="rect">
            <a:avLst/>
          </a:prstGeom>
          <a:noFill/>
          <a:ln w="9525">
            <a:noFill/>
            <a:miter lim="800000"/>
            <a:headEnd/>
            <a:tailEnd/>
          </a:ln>
        </p:spPr>
      </p:pic>
      <p:sp>
        <p:nvSpPr>
          <p:cNvPr id="12" name="11 Rectángulo"/>
          <p:cNvSpPr/>
          <p:nvPr/>
        </p:nvSpPr>
        <p:spPr>
          <a:xfrm>
            <a:off x="6715140" y="5715016"/>
            <a:ext cx="1643074" cy="400110"/>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Modelo CMY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a:bodyPr>
          <a:lstStyle/>
          <a:p>
            <a:r>
              <a:rPr lang="es-MX" dirty="0" smtClean="0"/>
              <a:t>PSICOLOGIA DEL COLOR</a:t>
            </a:r>
            <a:endParaRPr lang="es-MX" dirty="0"/>
          </a:p>
        </p:txBody>
      </p:sp>
      <p:pic>
        <p:nvPicPr>
          <p:cNvPr id="5" name="Picture 2" descr="Arquitectura-Página | patio de los niños, parque de la ladera de Takino por la planificación paisajística de Takano"/>
          <p:cNvPicPr>
            <a:picLocks noChangeAspect="1" noChangeArrowheads="1"/>
          </p:cNvPicPr>
          <p:nvPr/>
        </p:nvPicPr>
        <p:blipFill>
          <a:blip r:embed="rId3"/>
          <a:srcRect/>
          <a:stretch>
            <a:fillRect/>
          </a:stretch>
        </p:blipFill>
        <p:spPr bwMode="auto">
          <a:xfrm>
            <a:off x="500033" y="1500174"/>
            <a:ext cx="4286281" cy="2819922"/>
          </a:xfrm>
          <a:prstGeom prst="rect">
            <a:avLst/>
          </a:prstGeom>
          <a:noFill/>
          <a:ln w="9525">
            <a:noFill/>
            <a:miter lim="800000"/>
            <a:headEnd/>
            <a:tailEnd/>
          </a:ln>
        </p:spPr>
      </p:pic>
      <p:sp>
        <p:nvSpPr>
          <p:cNvPr id="6" name="Rectangle 3"/>
          <p:cNvSpPr txBox="1">
            <a:spLocks noChangeArrowheads="1"/>
          </p:cNvSpPr>
          <p:nvPr/>
        </p:nvSpPr>
        <p:spPr>
          <a:xfrm>
            <a:off x="931865" y="4572002"/>
            <a:ext cx="7426349" cy="1643080"/>
          </a:xfrm>
          <a:prstGeom prst="rect">
            <a:avLst/>
          </a:prstGeom>
        </p:spPr>
        <p:txBody>
          <a:bodyPr vert="horz">
            <a:normAutofit/>
          </a:bodyPr>
          <a:lstStyle/>
          <a:p>
            <a:pPr marL="0" marR="0" lvl="0" indent="0" algn="ctr" defTabSz="914400" rtl="0" eaLnBrk="1" fontAlgn="auto" latinLnBrk="0" hangingPunct="1">
              <a:lnSpc>
                <a:spcPct val="80000"/>
              </a:lnSpc>
              <a:spcBef>
                <a:spcPct val="20000"/>
              </a:spcBef>
              <a:spcAft>
                <a:spcPts val="0"/>
              </a:spcAft>
              <a:buClr>
                <a:schemeClr val="accent1"/>
              </a:buClr>
              <a:buSzPct val="70000"/>
              <a:buFontTx/>
              <a:buNone/>
              <a:tabLst/>
              <a:defRPr/>
            </a:pPr>
            <a:r>
              <a:rPr kumimoji="0" lang="es-MX" sz="2400" b="0" i="0" u="none" strike="noStrike" kern="1200" cap="none" spc="0" normalizeH="0" baseline="0" noProof="0" dirty="0" smtClean="0">
                <a:ln>
                  <a:noFill/>
                </a:ln>
                <a:solidFill>
                  <a:schemeClr val="tx2"/>
                </a:solidFill>
                <a:effectLst/>
                <a:uLnTx/>
                <a:uFillTx/>
                <a:latin typeface="Eras Light ITC" pitchFamily="34" charset="0"/>
                <a:ea typeface="+mn-ea"/>
                <a:cs typeface="+mn-cs"/>
              </a:rPr>
              <a:t>El efecto que tienen los colores sobre nuestro comportamiento está más allá de las meras sensaciones de frío y calor, ya que actúa sobre nuestro subconsciente y de una forma muy particular en nuestra sensibilidad.</a:t>
            </a:r>
            <a:endParaRPr kumimoji="0" lang="es-ES" sz="2400" b="0" i="0" u="none" strike="noStrike" kern="1200" cap="none" spc="0" normalizeH="0" baseline="0" noProof="0" dirty="0" smtClean="0">
              <a:ln>
                <a:noFill/>
              </a:ln>
              <a:solidFill>
                <a:schemeClr val="tx2"/>
              </a:solidFill>
              <a:effectLst/>
              <a:uLnTx/>
              <a:uFillTx/>
              <a:latin typeface="Eras Light ITC" pitchFamily="34" charset="0"/>
              <a:ea typeface="+mn-ea"/>
              <a:cs typeface="+mn-cs"/>
            </a:endParaRPr>
          </a:p>
        </p:txBody>
      </p:sp>
      <p:pic>
        <p:nvPicPr>
          <p:cNvPr id="7" name="Picture 2" descr="D:\api lamar\ColorWheel.jpg"/>
          <p:cNvPicPr>
            <a:picLocks noChangeAspect="1" noChangeArrowheads="1"/>
          </p:cNvPicPr>
          <p:nvPr/>
        </p:nvPicPr>
        <p:blipFill>
          <a:blip r:embed="rId4"/>
          <a:srcRect/>
          <a:stretch>
            <a:fillRect/>
          </a:stretch>
        </p:blipFill>
        <p:spPr bwMode="auto">
          <a:xfrm>
            <a:off x="5500694" y="1450824"/>
            <a:ext cx="2928958" cy="2906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1472" y="2143116"/>
            <a:ext cx="4572000" cy="400110"/>
          </a:xfrm>
          <a:prstGeom prst="rect">
            <a:avLst/>
          </a:prstGeom>
        </p:spPr>
        <p:txBody>
          <a:bodyPr>
            <a:spAutoFit/>
          </a:bodyPr>
          <a:lstStyle/>
          <a:p>
            <a:pPr lvl="0" algn="just" eaLnBrk="0" fontAlgn="base" hangingPunct="0">
              <a:spcBef>
                <a:spcPct val="0"/>
              </a:spcBef>
              <a:spcAft>
                <a:spcPct val="0"/>
              </a:spcAft>
            </a:pPr>
            <a:r>
              <a:rPr lang="es-MX" sz="2000" u="sng" dirty="0" smtClean="0">
                <a:latin typeface="Eras Light ITC" pitchFamily="34" charset="0"/>
                <a:ea typeface="Times New Roman" pitchFamily="18" charset="0"/>
                <a:cs typeface="Arial" pitchFamily="34" charset="0"/>
              </a:rPr>
              <a:t>OBJETIVO</a:t>
            </a:r>
            <a:endParaRPr lang="es-MX" sz="2000" dirty="0" smtClean="0">
              <a:latin typeface="Eras Light ITC" pitchFamily="34" charset="0"/>
              <a:cs typeface="Arial" pitchFamily="34" charset="0"/>
            </a:endParaRPr>
          </a:p>
        </p:txBody>
      </p:sp>
      <p:sp>
        <p:nvSpPr>
          <p:cNvPr id="6" name="1 Título"/>
          <p:cNvSpPr>
            <a:spLocks noGrp="1"/>
          </p:cNvSpPr>
          <p:nvPr>
            <p:ph type="title"/>
          </p:nvPr>
        </p:nvSpPr>
        <p:spPr>
          <a:xfrm>
            <a:off x="457200" y="876288"/>
            <a:ext cx="8686800" cy="838200"/>
          </a:xfrm>
        </p:spPr>
        <p:txBody>
          <a:bodyPr>
            <a:noAutofit/>
          </a:bodyPr>
          <a:lstStyle/>
          <a:p>
            <a:r>
              <a:rPr lang="es-MX" dirty="0" smtClean="0"/>
              <a:t>Unidad 2 </a:t>
            </a:r>
            <a:br>
              <a:rPr lang="es-MX" dirty="0" smtClean="0"/>
            </a:br>
            <a:r>
              <a:rPr lang="es-MX" dirty="0" smtClean="0"/>
              <a:t/>
            </a:r>
            <a:br>
              <a:rPr lang="es-MX" dirty="0" smtClean="0"/>
            </a:br>
            <a:r>
              <a:rPr lang="es-MX" sz="2800" dirty="0" smtClean="0"/>
              <a:t>introducción AL COLOR</a:t>
            </a:r>
            <a:endParaRPr lang="es-MX" sz="2800" dirty="0"/>
          </a:p>
        </p:txBody>
      </p:sp>
      <p:sp>
        <p:nvSpPr>
          <p:cNvPr id="1025" name="Rectangle 1"/>
          <p:cNvSpPr>
            <a:spLocks noChangeArrowheads="1"/>
          </p:cNvSpPr>
          <p:nvPr/>
        </p:nvSpPr>
        <p:spPr bwMode="auto">
          <a:xfrm>
            <a:off x="500034" y="2571744"/>
            <a:ext cx="81439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a:solidFill>
                  <a:schemeClr val="tx2">
                    <a:shade val="75000"/>
                  </a:schemeClr>
                </a:solidFill>
                <a:latin typeface="Eras Light ITC" pitchFamily="34" charset="0"/>
              </a:rPr>
              <a:t>Introducir al alumno en el mundo del color,  conocer que  todo lo que vemos a nuestro alrededor es por efecto de la luz, que nos permite distinguir un objeto de otro, así como de su entrono. Como se crean los colores, que tipos de color existen, etc. Porque el color es una parte fundamental en la vida profesional  del diseñador y del arquitecto, con el color expresan y transmiten diferentes sensaciones que el usuario capta y hace suyos, ya que  el color es parte importante de su vida y hacer un buen uso del mismo tanto en la comunicación grafica como en la arquitectura permite le permite disfrutar de lo que le rodea.</a:t>
            </a:r>
          </a:p>
        </p:txBody>
      </p:sp>
      <p:pic>
        <p:nvPicPr>
          <p:cNvPr id="1027" name="Picture 3" descr="http://thm-a02.yimg.com/image/4b10e6b4ca2d1244">
            <a:hlinkClick r:id="rId3"/>
          </p:cNvPr>
          <p:cNvPicPr>
            <a:picLocks noChangeAspect="1" noChangeArrowheads="1"/>
          </p:cNvPicPr>
          <p:nvPr/>
        </p:nvPicPr>
        <p:blipFill>
          <a:blip r:embed="rId4"/>
          <a:srcRect/>
          <a:stretch>
            <a:fillRect/>
          </a:stretch>
        </p:blipFill>
        <p:spPr bwMode="auto">
          <a:xfrm>
            <a:off x="785786" y="5572141"/>
            <a:ext cx="1285884" cy="1028708"/>
          </a:xfrm>
          <a:prstGeom prst="rect">
            <a:avLst/>
          </a:prstGeom>
          <a:noFill/>
        </p:spPr>
      </p:pic>
      <p:pic>
        <p:nvPicPr>
          <p:cNvPr id="1029" name="Picture 5" descr="http://thm-a03.yimg.com/image/c6af41fa0ab2cfda">
            <a:hlinkClick r:id="rId5"/>
          </p:cNvPr>
          <p:cNvPicPr>
            <a:picLocks noChangeAspect="1" noChangeArrowheads="1"/>
          </p:cNvPicPr>
          <p:nvPr/>
        </p:nvPicPr>
        <p:blipFill>
          <a:blip r:embed="rId6"/>
          <a:srcRect/>
          <a:stretch>
            <a:fillRect/>
          </a:stretch>
        </p:blipFill>
        <p:spPr bwMode="auto">
          <a:xfrm>
            <a:off x="2214546" y="5572140"/>
            <a:ext cx="1381125" cy="981076"/>
          </a:xfrm>
          <a:prstGeom prst="rect">
            <a:avLst/>
          </a:prstGeom>
          <a:noFill/>
        </p:spPr>
      </p:pic>
      <p:pic>
        <p:nvPicPr>
          <p:cNvPr id="1031" name="Picture 7" descr="http://thm-a01.yimg.com/image/a3e4719f7e73b9e0">
            <a:hlinkClick r:id="rId7"/>
          </p:cNvPr>
          <p:cNvPicPr>
            <a:picLocks noChangeAspect="1" noChangeArrowheads="1"/>
          </p:cNvPicPr>
          <p:nvPr/>
        </p:nvPicPr>
        <p:blipFill>
          <a:blip r:embed="rId8"/>
          <a:srcRect/>
          <a:stretch>
            <a:fillRect/>
          </a:stretch>
        </p:blipFill>
        <p:spPr bwMode="auto">
          <a:xfrm>
            <a:off x="3786182" y="5572140"/>
            <a:ext cx="1381125" cy="1028701"/>
          </a:xfrm>
          <a:prstGeom prst="rect">
            <a:avLst/>
          </a:prstGeom>
          <a:noFill/>
        </p:spPr>
      </p:pic>
      <p:pic>
        <p:nvPicPr>
          <p:cNvPr id="1033" name="Picture 9" descr="http://thm-a04.yimg.com/image/4970a136c6d0b020">
            <a:hlinkClick r:id="rId9"/>
          </p:cNvPr>
          <p:cNvPicPr>
            <a:picLocks noChangeAspect="1" noChangeArrowheads="1"/>
          </p:cNvPicPr>
          <p:nvPr/>
        </p:nvPicPr>
        <p:blipFill>
          <a:blip r:embed="rId10"/>
          <a:srcRect/>
          <a:stretch>
            <a:fillRect/>
          </a:stretch>
        </p:blipFill>
        <p:spPr bwMode="auto">
          <a:xfrm>
            <a:off x="5357818" y="5572140"/>
            <a:ext cx="1381125" cy="1028701"/>
          </a:xfrm>
          <a:prstGeom prst="rect">
            <a:avLst/>
          </a:prstGeom>
          <a:noFill/>
        </p:spPr>
      </p:pic>
      <p:pic>
        <p:nvPicPr>
          <p:cNvPr id="1035" name="Picture 11" descr="http://thm-a02.yimg.com/image/b4d2af65394b6784">
            <a:hlinkClick r:id="rId11"/>
          </p:cNvPr>
          <p:cNvPicPr>
            <a:picLocks noChangeAspect="1" noChangeArrowheads="1"/>
          </p:cNvPicPr>
          <p:nvPr/>
        </p:nvPicPr>
        <p:blipFill>
          <a:blip r:embed="rId12"/>
          <a:srcRect/>
          <a:stretch>
            <a:fillRect/>
          </a:stretch>
        </p:blipFill>
        <p:spPr bwMode="auto">
          <a:xfrm>
            <a:off x="6929454" y="5572140"/>
            <a:ext cx="1381125" cy="10287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a:bodyPr>
          <a:lstStyle/>
          <a:p>
            <a:r>
              <a:rPr lang="es-MX" dirty="0" smtClean="0"/>
              <a:t>Esquemas del color</a:t>
            </a:r>
            <a:endParaRPr lang="es-MX" dirty="0"/>
          </a:p>
        </p:txBody>
      </p:sp>
      <p:sp>
        <p:nvSpPr>
          <p:cNvPr id="5" name="Rectangle 3"/>
          <p:cNvSpPr txBox="1">
            <a:spLocks noChangeArrowheads="1"/>
          </p:cNvSpPr>
          <p:nvPr/>
        </p:nvSpPr>
        <p:spPr>
          <a:xfrm>
            <a:off x="-142908" y="1285860"/>
            <a:ext cx="5586394" cy="2643206"/>
          </a:xfrm>
          <a:prstGeom prst="rect">
            <a:avLst/>
          </a:prstGeom>
        </p:spPr>
        <p:txBody>
          <a:bodyPr vert="horz">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buFontTx/>
              <a:buNone/>
              <a:tabLst/>
              <a:defRPr/>
            </a:pPr>
            <a:r>
              <a:rPr kumimoji="0" lang="es-MX" sz="2000" b="1" i="0" u="none" strike="noStrike" kern="1200" cap="none" spc="0" normalizeH="0" baseline="0" noProof="0" dirty="0" smtClean="0">
                <a:ln>
                  <a:noFill/>
                </a:ln>
                <a:effectLst/>
                <a:uLnTx/>
                <a:uFillTx/>
                <a:latin typeface="Eras Light ITC" pitchFamily="34" charset="0"/>
              </a:rPr>
              <a:t>    FRIOS</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Tx/>
              <a:buNone/>
              <a:tabLst/>
              <a:defRPr/>
            </a:pPr>
            <a:r>
              <a:rPr lang="es-MX" sz="2000" noProof="0" dirty="0" smtClean="0">
                <a:latin typeface="Eras Light ITC" pitchFamily="34" charset="0"/>
              </a:rPr>
              <a:t>Son los tonos </a:t>
            </a:r>
            <a:r>
              <a:rPr kumimoji="0" lang="es-MX" sz="2000" b="0" i="0" u="none" strike="noStrike" kern="1200" cap="none" spc="0" normalizeH="0" baseline="0" noProof="0" dirty="0" smtClean="0">
                <a:ln>
                  <a:noFill/>
                </a:ln>
                <a:effectLst/>
                <a:uLnTx/>
                <a:uFillTx/>
                <a:latin typeface="Eras Light ITC" pitchFamily="34" charset="0"/>
              </a:rPr>
              <a:t> azules, azul-verde y verde. </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Tx/>
              <a:buNone/>
              <a:tabLst/>
              <a:defRPr/>
            </a:pPr>
            <a:r>
              <a:rPr kumimoji="0" lang="es-MX" sz="2000" b="0" i="0" u="none" strike="noStrike" kern="1200" cap="none" spc="0" normalizeH="0" baseline="0" noProof="0" dirty="0" smtClean="0">
                <a:ln>
                  <a:noFill/>
                </a:ln>
                <a:effectLst/>
                <a:uLnTx/>
                <a:uFillTx/>
                <a:latin typeface="Eras Light ITC" pitchFamily="34" charset="0"/>
              </a:rPr>
              <a:t>Tienen el efecto de desacelerar el</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Tx/>
              <a:buNone/>
              <a:tabLst/>
              <a:defRPr/>
            </a:pPr>
            <a:r>
              <a:rPr kumimoji="0" lang="es-MX" sz="2000" b="0" i="0" u="none" strike="noStrike" kern="1200" cap="none" spc="0" normalizeH="0" baseline="0" noProof="0" dirty="0" smtClean="0">
                <a:ln>
                  <a:noFill/>
                </a:ln>
                <a:effectLst/>
                <a:uLnTx/>
                <a:uFillTx/>
                <a:latin typeface="Eras Light ITC" pitchFamily="34" charset="0"/>
              </a:rPr>
              <a:t>metabolismo, el efecto de un azul</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Tx/>
              <a:buNone/>
              <a:tabLst/>
              <a:defRPr/>
            </a:pPr>
            <a:r>
              <a:rPr kumimoji="0" lang="es-MX" sz="2000" b="0" i="0" u="none" strike="noStrike" kern="1200" cap="none" spc="0" normalizeH="0" baseline="0" noProof="0" dirty="0" smtClean="0">
                <a:ln>
                  <a:noFill/>
                </a:ln>
                <a:effectLst/>
                <a:uLnTx/>
                <a:uFillTx/>
                <a:latin typeface="Eras Light ITC" pitchFamily="34" charset="0"/>
              </a:rPr>
              <a:t>saturado puede ser poderoso, </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Tx/>
              <a:buNone/>
              <a:tabLst/>
              <a:defRPr/>
            </a:pPr>
            <a:r>
              <a:rPr kumimoji="0" lang="es-MX" sz="2000" b="0" i="0" u="none" strike="noStrike" kern="1200" cap="none" spc="0" normalizeH="0" baseline="0" noProof="0" dirty="0" smtClean="0">
                <a:ln>
                  <a:noFill/>
                </a:ln>
                <a:effectLst/>
                <a:uLnTx/>
                <a:uFillTx/>
                <a:latin typeface="Eras Light ITC" pitchFamily="34" charset="0"/>
              </a:rPr>
              <a:t>frígido y</a:t>
            </a:r>
            <a:r>
              <a:rPr kumimoji="0" lang="es-MX" sz="2000" b="0" i="0" u="none" strike="noStrike" kern="1200" cap="none" spc="0" normalizeH="0" noProof="0" dirty="0" smtClean="0">
                <a:ln>
                  <a:noFill/>
                </a:ln>
                <a:effectLst/>
                <a:uLnTx/>
                <a:uFillTx/>
                <a:latin typeface="Eras Light ITC" pitchFamily="34" charset="0"/>
              </a:rPr>
              <a:t> </a:t>
            </a:r>
            <a:r>
              <a:rPr kumimoji="0" lang="es-MX" sz="2000" b="0" i="0" u="none" strike="noStrike" kern="1200" cap="none" spc="0" normalizeH="0" baseline="0" noProof="0" dirty="0" smtClean="0">
                <a:ln>
                  <a:noFill/>
                </a:ln>
                <a:effectLst/>
                <a:uLnTx/>
                <a:uFillTx/>
                <a:latin typeface="Eras Light ITC" pitchFamily="34" charset="0"/>
              </a:rPr>
              <a:t>austero o puede dar la sensación de</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Tx/>
              <a:buNone/>
              <a:tabLst/>
              <a:defRPr/>
            </a:pPr>
            <a:r>
              <a:rPr kumimoji="0" lang="es-MX" sz="2000" b="0" i="0" u="none" strike="noStrike" kern="1200" cap="none" spc="0" normalizeH="0" baseline="0" noProof="0" dirty="0" smtClean="0">
                <a:ln>
                  <a:noFill/>
                </a:ln>
                <a:effectLst/>
                <a:uLnTx/>
                <a:uFillTx/>
                <a:latin typeface="Eras Light ITC" pitchFamily="34" charset="0"/>
              </a:rPr>
              <a:t>ser fresco y limpio.</a:t>
            </a:r>
            <a:endParaRPr kumimoji="0" lang="es-ES" sz="2000" b="0" i="0" u="none" strike="noStrike" kern="1200" cap="none" spc="0" normalizeH="0" baseline="0" noProof="0" dirty="0" smtClean="0">
              <a:ln>
                <a:noFill/>
              </a:ln>
              <a:effectLst/>
              <a:uLnTx/>
              <a:uFillTx/>
              <a:latin typeface="Eras Light ITC" pitchFamily="34" charset="0"/>
            </a:endParaRPr>
          </a:p>
        </p:txBody>
      </p:sp>
      <p:pic>
        <p:nvPicPr>
          <p:cNvPr id="7" name="Picture 4" descr="J:\Mis documentos\00-RESPALDO COMPUTADORA\02-ANA PAULA\LAMAR\2009-A\FUNDAMENTOS\tipos_6.gif"/>
          <p:cNvPicPr>
            <a:picLocks noChangeAspect="1" noChangeArrowheads="1"/>
          </p:cNvPicPr>
          <p:nvPr/>
        </p:nvPicPr>
        <p:blipFill>
          <a:blip r:embed="rId3"/>
          <a:srcRect/>
          <a:stretch>
            <a:fillRect/>
          </a:stretch>
        </p:blipFill>
        <p:spPr bwMode="auto">
          <a:xfrm>
            <a:off x="5357818" y="1785926"/>
            <a:ext cx="3143250" cy="1524000"/>
          </a:xfrm>
          <a:prstGeom prst="rect">
            <a:avLst/>
          </a:prstGeom>
          <a:noFill/>
        </p:spPr>
      </p:pic>
      <p:sp>
        <p:nvSpPr>
          <p:cNvPr id="8" name="Rectangle 6"/>
          <p:cNvSpPr>
            <a:spLocks noChangeArrowheads="1"/>
          </p:cNvSpPr>
          <p:nvPr/>
        </p:nvSpPr>
        <p:spPr bwMode="auto">
          <a:xfrm>
            <a:off x="714348" y="4000504"/>
            <a:ext cx="3857652" cy="2571768"/>
          </a:xfrm>
          <a:prstGeom prst="rect">
            <a:avLst/>
          </a:prstGeom>
          <a:solidFill>
            <a:srgbClr val="C00000"/>
          </a:solidFill>
          <a:ln w="9525">
            <a:noFill/>
            <a:miter lim="800000"/>
            <a:headEnd/>
            <a:tailEnd/>
          </a:ln>
        </p:spPr>
        <p:txBody>
          <a:bodyPr wrap="none" anchor="ctr"/>
          <a:lstStyle/>
          <a:p>
            <a:endParaRPr lang="es-MX" dirty="0"/>
          </a:p>
        </p:txBody>
      </p:sp>
      <p:sp>
        <p:nvSpPr>
          <p:cNvPr id="9" name="Rectangle 20"/>
          <p:cNvSpPr>
            <a:spLocks noChangeArrowheads="1"/>
          </p:cNvSpPr>
          <p:nvPr/>
        </p:nvSpPr>
        <p:spPr bwMode="auto">
          <a:xfrm>
            <a:off x="4786314" y="3929066"/>
            <a:ext cx="4094171" cy="2598758"/>
          </a:xfrm>
          <a:prstGeom prst="rect">
            <a:avLst/>
          </a:prstGeom>
          <a:noFill/>
          <a:ln w="9525">
            <a:noFill/>
            <a:miter lim="800000"/>
            <a:headEnd/>
            <a:tailEnd/>
          </a:ln>
        </p:spPr>
        <p:txBody>
          <a:bodyPr/>
          <a:lstStyle/>
          <a:p>
            <a:pPr marL="342900" indent="-342900" algn="ctr">
              <a:spcBef>
                <a:spcPct val="20000"/>
              </a:spcBef>
            </a:pPr>
            <a:r>
              <a:rPr lang="es-MX" sz="2000" b="1" dirty="0" smtClean="0">
                <a:latin typeface="Eras Light ITC" pitchFamily="34" charset="0"/>
              </a:rPr>
              <a:t>CALIDOS</a:t>
            </a:r>
            <a:r>
              <a:rPr lang="es-MX" sz="2000" dirty="0" smtClean="0">
                <a:latin typeface="Eras Light ITC" pitchFamily="34" charset="0"/>
              </a:rPr>
              <a:t> </a:t>
            </a:r>
          </a:p>
          <a:p>
            <a:pPr marL="342900" indent="-342900" algn="ctr">
              <a:spcBef>
                <a:spcPct val="20000"/>
              </a:spcBef>
            </a:pPr>
            <a:r>
              <a:rPr lang="es-MX" sz="2000" dirty="0" smtClean="0">
                <a:latin typeface="Eras Light ITC" pitchFamily="34" charset="0"/>
              </a:rPr>
              <a:t>Su </a:t>
            </a:r>
            <a:r>
              <a:rPr lang="es-MX" sz="2000" dirty="0">
                <a:latin typeface="Eras Light ITC" pitchFamily="34" charset="0"/>
              </a:rPr>
              <a:t>base es el rojo, están </a:t>
            </a:r>
            <a:r>
              <a:rPr lang="es-MX" sz="2000" dirty="0" smtClean="0">
                <a:latin typeface="Eras Light ITC" pitchFamily="34" charset="0"/>
              </a:rPr>
              <a:t>suavizados</a:t>
            </a:r>
          </a:p>
          <a:p>
            <a:pPr marL="342900" indent="-342900" algn="ctr">
              <a:spcBef>
                <a:spcPct val="20000"/>
              </a:spcBef>
            </a:pPr>
            <a:r>
              <a:rPr lang="es-MX" sz="2000" dirty="0" smtClean="0">
                <a:latin typeface="Eras Light ITC" pitchFamily="34" charset="0"/>
              </a:rPr>
              <a:t>con </a:t>
            </a:r>
            <a:r>
              <a:rPr lang="es-MX" sz="2000" dirty="0">
                <a:latin typeface="Eras Light ITC" pitchFamily="34" charset="0"/>
              </a:rPr>
              <a:t>amarillo, el cual crea una </a:t>
            </a:r>
            <a:r>
              <a:rPr lang="es-MX" sz="2000" dirty="0" smtClean="0">
                <a:latin typeface="Eras Light ITC" pitchFamily="34" charset="0"/>
              </a:rPr>
              <a:t>gama</a:t>
            </a:r>
          </a:p>
          <a:p>
            <a:pPr marL="342900" indent="-342900" algn="ctr">
              <a:spcBef>
                <a:spcPct val="20000"/>
              </a:spcBef>
            </a:pPr>
            <a:r>
              <a:rPr lang="es-MX" sz="2000" dirty="0" smtClean="0">
                <a:latin typeface="Eras Light ITC" pitchFamily="34" charset="0"/>
              </a:rPr>
              <a:t>de </a:t>
            </a:r>
            <a:r>
              <a:rPr lang="es-MX" sz="2000" dirty="0">
                <a:latin typeface="Eras Light ITC" pitchFamily="34" charset="0"/>
              </a:rPr>
              <a:t>naranja-rojizo, naranja y</a:t>
            </a:r>
          </a:p>
          <a:p>
            <a:pPr marL="342900" indent="-342900" algn="ctr">
              <a:spcBef>
                <a:spcPct val="20000"/>
              </a:spcBef>
            </a:pPr>
            <a:r>
              <a:rPr lang="es-MX" sz="2000" dirty="0">
                <a:latin typeface="Eras Light ITC" pitchFamily="34" charset="0"/>
              </a:rPr>
              <a:t>amarillo-naranja. Estos </a:t>
            </a:r>
            <a:r>
              <a:rPr lang="es-MX" sz="2000" dirty="0" smtClean="0">
                <a:latin typeface="Eras Light ITC" pitchFamily="34" charset="0"/>
              </a:rPr>
              <a:t>tocan</a:t>
            </a:r>
          </a:p>
          <a:p>
            <a:pPr marL="342900" indent="-342900" algn="ctr">
              <a:spcBef>
                <a:spcPct val="20000"/>
              </a:spcBef>
            </a:pPr>
            <a:r>
              <a:rPr lang="es-MX" sz="2000" dirty="0" smtClean="0">
                <a:latin typeface="Eras Light ITC" pitchFamily="34" charset="0"/>
              </a:rPr>
              <a:t>directamente </a:t>
            </a:r>
            <a:r>
              <a:rPr lang="es-MX" sz="2000" dirty="0">
                <a:latin typeface="Eras Light ITC" pitchFamily="34" charset="0"/>
              </a:rPr>
              <a:t>las emociones , </a:t>
            </a:r>
            <a:r>
              <a:rPr lang="es-MX" sz="2000" dirty="0" smtClean="0">
                <a:latin typeface="Eras Light ITC" pitchFamily="34" charset="0"/>
              </a:rPr>
              <a:t>dando</a:t>
            </a:r>
          </a:p>
          <a:p>
            <a:pPr marL="342900" indent="-342900" algn="ctr">
              <a:spcBef>
                <a:spcPct val="20000"/>
              </a:spcBef>
            </a:pPr>
            <a:r>
              <a:rPr lang="es-MX" sz="2000" dirty="0" smtClean="0">
                <a:latin typeface="Eras Light ITC" pitchFamily="34" charset="0"/>
              </a:rPr>
              <a:t>un </a:t>
            </a:r>
            <a:r>
              <a:rPr lang="es-MX" sz="2000" dirty="0">
                <a:latin typeface="Eras Light ITC" pitchFamily="34" charset="0"/>
              </a:rPr>
              <a:t>aspecto de confort.</a:t>
            </a:r>
            <a:endParaRPr lang="es-ES" sz="2000" dirty="0">
              <a:latin typeface="Eras Light ITC" pitchFamily="34" charset="0"/>
            </a:endParaRPr>
          </a:p>
        </p:txBody>
      </p:sp>
      <p:sp>
        <p:nvSpPr>
          <p:cNvPr id="10" name="Rectangle 5"/>
          <p:cNvSpPr>
            <a:spLocks noChangeArrowheads="1"/>
          </p:cNvSpPr>
          <p:nvPr/>
        </p:nvSpPr>
        <p:spPr bwMode="auto">
          <a:xfrm>
            <a:off x="571472" y="4000504"/>
            <a:ext cx="4100515" cy="2643206"/>
          </a:xfrm>
          <a:prstGeom prst="rect">
            <a:avLst/>
          </a:prstGeom>
          <a:noFill/>
          <a:ln w="9525">
            <a:noFill/>
            <a:miter lim="800000"/>
            <a:headEnd/>
            <a:tailEnd/>
          </a:ln>
        </p:spPr>
        <p:txBody>
          <a:bodyPr/>
          <a:lstStyle/>
          <a:p>
            <a:pPr marL="342900" indent="-342900" algn="ctr">
              <a:spcBef>
                <a:spcPct val="20000"/>
              </a:spcBef>
            </a:pPr>
            <a:r>
              <a:rPr lang="es-MX" sz="2000" b="1" dirty="0" smtClean="0">
                <a:solidFill>
                  <a:schemeClr val="bg1"/>
                </a:solidFill>
                <a:latin typeface="Eras Light ITC" pitchFamily="34" charset="0"/>
              </a:rPr>
              <a:t>CALIENTE</a:t>
            </a:r>
          </a:p>
          <a:p>
            <a:pPr marL="342900" indent="-342900" algn="ctr">
              <a:spcBef>
                <a:spcPct val="20000"/>
              </a:spcBef>
            </a:pPr>
            <a:r>
              <a:rPr lang="es-MX" sz="2000" dirty="0" smtClean="0">
                <a:solidFill>
                  <a:schemeClr val="bg1"/>
                </a:solidFill>
                <a:latin typeface="Eras Light ITC" pitchFamily="34" charset="0"/>
              </a:rPr>
              <a:t>El </a:t>
            </a:r>
            <a:r>
              <a:rPr lang="es-MX" sz="2000" dirty="0">
                <a:solidFill>
                  <a:schemeClr val="bg1"/>
                </a:solidFill>
                <a:latin typeface="Eras Light ITC" pitchFamily="34" charset="0"/>
              </a:rPr>
              <a:t>color Rojo, </a:t>
            </a:r>
            <a:r>
              <a:rPr lang="es-MX" sz="2000" dirty="0" smtClean="0">
                <a:solidFill>
                  <a:schemeClr val="bg1"/>
                </a:solidFill>
                <a:latin typeface="Eras Light ITC" pitchFamily="34" charset="0"/>
              </a:rPr>
              <a:t>estimula </a:t>
            </a:r>
            <a:r>
              <a:rPr lang="es-MX" sz="2000" dirty="0">
                <a:solidFill>
                  <a:schemeClr val="bg1"/>
                </a:solidFill>
                <a:latin typeface="Eras Light ITC" pitchFamily="34" charset="0"/>
              </a:rPr>
              <a:t>el </a:t>
            </a:r>
            <a:r>
              <a:rPr lang="es-MX" sz="2000" dirty="0" smtClean="0">
                <a:solidFill>
                  <a:schemeClr val="bg1"/>
                </a:solidFill>
                <a:latin typeface="Eras Light ITC" pitchFamily="34" charset="0"/>
              </a:rPr>
              <a:t>cuerpo</a:t>
            </a:r>
          </a:p>
          <a:p>
            <a:pPr marL="342900" indent="-342900" algn="ctr">
              <a:spcBef>
                <a:spcPct val="20000"/>
              </a:spcBef>
            </a:pPr>
            <a:r>
              <a:rPr lang="es-MX" sz="2000" dirty="0" smtClean="0">
                <a:solidFill>
                  <a:schemeClr val="bg1"/>
                </a:solidFill>
                <a:latin typeface="Eras Light ITC" pitchFamily="34" charset="0"/>
              </a:rPr>
              <a:t>físico, Incrementando </a:t>
            </a:r>
            <a:r>
              <a:rPr lang="es-MX" sz="2000" dirty="0">
                <a:solidFill>
                  <a:schemeClr val="bg1"/>
                </a:solidFill>
                <a:latin typeface="Eras Light ITC" pitchFamily="34" charset="0"/>
              </a:rPr>
              <a:t>el nivel </a:t>
            </a:r>
            <a:r>
              <a:rPr lang="es-MX" sz="2000" dirty="0" smtClean="0">
                <a:solidFill>
                  <a:schemeClr val="bg1"/>
                </a:solidFill>
                <a:latin typeface="Eras Light ITC" pitchFamily="34" charset="0"/>
              </a:rPr>
              <a:t>de</a:t>
            </a:r>
          </a:p>
          <a:p>
            <a:pPr marL="342900" indent="-342900" algn="ctr">
              <a:spcBef>
                <a:spcPct val="20000"/>
              </a:spcBef>
            </a:pPr>
            <a:r>
              <a:rPr lang="es-MX" sz="2000" dirty="0" smtClean="0">
                <a:solidFill>
                  <a:schemeClr val="bg1"/>
                </a:solidFill>
                <a:latin typeface="Eras Light ITC" pitchFamily="34" charset="0"/>
              </a:rPr>
              <a:t>Actividad  así </a:t>
            </a:r>
            <a:r>
              <a:rPr lang="es-MX" sz="2000" dirty="0">
                <a:solidFill>
                  <a:schemeClr val="bg1"/>
                </a:solidFill>
                <a:latin typeface="Eras Light ITC" pitchFamily="34" charset="0"/>
              </a:rPr>
              <a:t>como la </a:t>
            </a:r>
            <a:r>
              <a:rPr lang="es-MX" sz="2000" dirty="0" smtClean="0">
                <a:solidFill>
                  <a:schemeClr val="bg1"/>
                </a:solidFill>
                <a:latin typeface="Eras Light ITC" pitchFamily="34" charset="0"/>
              </a:rPr>
              <a:t>temperatura</a:t>
            </a:r>
          </a:p>
          <a:p>
            <a:pPr marL="342900" indent="-342900" algn="ctr">
              <a:spcBef>
                <a:spcPct val="20000"/>
              </a:spcBef>
            </a:pPr>
            <a:r>
              <a:rPr lang="es-MX" sz="2000" dirty="0" smtClean="0">
                <a:solidFill>
                  <a:schemeClr val="bg1"/>
                </a:solidFill>
                <a:latin typeface="Eras Light ITC" pitchFamily="34" charset="0"/>
              </a:rPr>
              <a:t>del cuerpo, también </a:t>
            </a:r>
            <a:r>
              <a:rPr lang="es-MX" sz="2000" dirty="0">
                <a:solidFill>
                  <a:schemeClr val="bg1"/>
                </a:solidFill>
                <a:latin typeface="Eras Light ITC" pitchFamily="34" charset="0"/>
              </a:rPr>
              <a:t>incrementa </a:t>
            </a:r>
            <a:r>
              <a:rPr lang="es-MX" sz="2000" dirty="0" smtClean="0">
                <a:solidFill>
                  <a:schemeClr val="bg1"/>
                </a:solidFill>
                <a:latin typeface="Eras Light ITC" pitchFamily="34" charset="0"/>
              </a:rPr>
              <a:t>el</a:t>
            </a:r>
          </a:p>
          <a:p>
            <a:pPr marL="342900" indent="-342900" algn="ctr">
              <a:spcBef>
                <a:spcPct val="20000"/>
              </a:spcBef>
            </a:pPr>
            <a:r>
              <a:rPr lang="es-MX" sz="2000" dirty="0" smtClean="0">
                <a:solidFill>
                  <a:schemeClr val="bg1"/>
                </a:solidFill>
                <a:latin typeface="Eras Light ITC" pitchFamily="34" charset="0"/>
              </a:rPr>
              <a:t>deseo sexual. Es agresivo y atrae la</a:t>
            </a:r>
          </a:p>
          <a:p>
            <a:pPr marL="342900" indent="-342900" algn="ctr">
              <a:spcBef>
                <a:spcPct val="20000"/>
              </a:spcBef>
            </a:pPr>
            <a:r>
              <a:rPr lang="es-MX" sz="2000" dirty="0" smtClean="0">
                <a:solidFill>
                  <a:schemeClr val="bg1"/>
                </a:solidFill>
                <a:latin typeface="Eras Light ITC" pitchFamily="34" charset="0"/>
              </a:rPr>
              <a:t>atención</a:t>
            </a:r>
            <a:r>
              <a:rPr lang="es-MX" sz="2000" dirty="0">
                <a:solidFill>
                  <a:schemeClr val="bg1"/>
                </a:solidFill>
                <a:latin typeface="Eras Light ITC" pitchFamily="34" charset="0"/>
              </a:rPr>
              <a:t>.</a:t>
            </a:r>
            <a:endParaRPr lang="es-ES" sz="2000" dirty="0">
              <a:solidFill>
                <a:schemeClr val="bg1"/>
              </a:solidFill>
              <a:latin typeface="Eras Light IT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42844" y="1857364"/>
            <a:ext cx="4452948" cy="2438410"/>
          </a:xfrm>
          <a:prstGeom prst="rect">
            <a:avLst/>
          </a:prstGeom>
          <a:noFill/>
          <a:ln w="9525">
            <a:noFill/>
            <a:miter lim="800000"/>
            <a:headEnd/>
            <a:tailEnd/>
          </a:ln>
        </p:spPr>
        <p:txBody>
          <a:bodyPr/>
          <a:lstStyle/>
          <a:p>
            <a:pPr marL="342900" indent="-342900" algn="ctr">
              <a:spcBef>
                <a:spcPct val="20000"/>
              </a:spcBef>
            </a:pPr>
            <a:r>
              <a:rPr lang="es-MX" sz="2000" b="1" dirty="0" smtClean="0">
                <a:latin typeface="Eras Light ITC" pitchFamily="34" charset="0"/>
              </a:rPr>
              <a:t>SUAVES </a:t>
            </a:r>
            <a:r>
              <a:rPr lang="es-MX" sz="2000" dirty="0" smtClean="0">
                <a:latin typeface="Eras Light ITC" pitchFamily="34" charset="0"/>
              </a:rPr>
              <a:t> </a:t>
            </a:r>
          </a:p>
          <a:p>
            <a:pPr marL="342900" indent="-342900" algn="ctr">
              <a:spcBef>
                <a:spcPct val="20000"/>
              </a:spcBef>
            </a:pPr>
            <a:r>
              <a:rPr lang="es-MX" sz="2000" dirty="0" smtClean="0">
                <a:latin typeface="Eras Light ITC" pitchFamily="34" charset="0"/>
              </a:rPr>
              <a:t>Los </a:t>
            </a:r>
            <a:r>
              <a:rPr lang="es-MX" sz="2000" dirty="0">
                <a:latin typeface="Eras Light ITC" pitchFamily="34" charset="0"/>
              </a:rPr>
              <a:t>colores suaves reflejan la luz a su alrededor, dando la sensación de un brillo con sutil iluminación,</a:t>
            </a:r>
          </a:p>
          <a:p>
            <a:pPr marL="342900" indent="-342900" algn="ctr">
              <a:spcBef>
                <a:spcPct val="20000"/>
              </a:spcBef>
            </a:pPr>
            <a:r>
              <a:rPr lang="es-MX" sz="2000" dirty="0">
                <a:latin typeface="Eras Light ITC" pitchFamily="34" charset="0"/>
              </a:rPr>
              <a:t>estos colores hacen parecer los espacios mas grandes y ventilados.</a:t>
            </a:r>
            <a:endParaRPr lang="es-ES" sz="2000" dirty="0">
              <a:latin typeface="Eras Light ITC" pitchFamily="34" charset="0"/>
            </a:endParaRPr>
          </a:p>
        </p:txBody>
      </p:sp>
      <p:sp>
        <p:nvSpPr>
          <p:cNvPr id="5" name="1 Título"/>
          <p:cNvSpPr>
            <a:spLocks noGrp="1"/>
          </p:cNvSpPr>
          <p:nvPr>
            <p:ph type="title"/>
          </p:nvPr>
        </p:nvSpPr>
        <p:spPr>
          <a:xfrm>
            <a:off x="304800" y="457200"/>
            <a:ext cx="8686800" cy="838200"/>
          </a:xfrm>
        </p:spPr>
        <p:txBody>
          <a:bodyPr>
            <a:normAutofit/>
          </a:bodyPr>
          <a:lstStyle/>
          <a:p>
            <a:r>
              <a:rPr lang="es-MX" dirty="0" smtClean="0"/>
              <a:t>Esquemas del color</a:t>
            </a:r>
            <a:endParaRPr lang="es-MX" dirty="0"/>
          </a:p>
        </p:txBody>
      </p:sp>
      <p:sp>
        <p:nvSpPr>
          <p:cNvPr id="6" name="Rectangle 11"/>
          <p:cNvSpPr>
            <a:spLocks noChangeArrowheads="1"/>
          </p:cNvSpPr>
          <p:nvPr/>
        </p:nvSpPr>
        <p:spPr bwMode="auto">
          <a:xfrm flipV="1">
            <a:off x="827088" y="1357298"/>
            <a:ext cx="431800" cy="928694"/>
          </a:xfrm>
          <a:prstGeom prst="rect">
            <a:avLst/>
          </a:prstGeom>
          <a:solidFill>
            <a:srgbClr val="DDDDDD"/>
          </a:solidFill>
          <a:ln w="9525">
            <a:noFill/>
            <a:miter lim="800000"/>
            <a:headEnd/>
            <a:tailEnd/>
          </a:ln>
        </p:spPr>
        <p:txBody>
          <a:bodyPr wrap="none" anchor="ctr"/>
          <a:lstStyle/>
          <a:p>
            <a:endParaRPr lang="es-MX" dirty="0"/>
          </a:p>
        </p:txBody>
      </p:sp>
      <p:sp>
        <p:nvSpPr>
          <p:cNvPr id="7" name="Rectangle 12"/>
          <p:cNvSpPr>
            <a:spLocks noChangeArrowheads="1"/>
          </p:cNvSpPr>
          <p:nvPr/>
        </p:nvSpPr>
        <p:spPr bwMode="auto">
          <a:xfrm flipV="1">
            <a:off x="1258888" y="1357298"/>
            <a:ext cx="431800" cy="928694"/>
          </a:xfrm>
          <a:prstGeom prst="rect">
            <a:avLst/>
          </a:prstGeom>
          <a:solidFill>
            <a:srgbClr val="CCCCFF"/>
          </a:solidFill>
          <a:ln w="9525">
            <a:noFill/>
            <a:miter lim="800000"/>
            <a:headEnd/>
            <a:tailEnd/>
          </a:ln>
        </p:spPr>
        <p:txBody>
          <a:bodyPr wrap="none" anchor="ctr"/>
          <a:lstStyle/>
          <a:p>
            <a:endParaRPr lang="es-MX" dirty="0"/>
          </a:p>
        </p:txBody>
      </p:sp>
      <p:sp>
        <p:nvSpPr>
          <p:cNvPr id="8" name="Rectangle 33"/>
          <p:cNvSpPr>
            <a:spLocks noChangeArrowheads="1"/>
          </p:cNvSpPr>
          <p:nvPr/>
        </p:nvSpPr>
        <p:spPr bwMode="auto">
          <a:xfrm flipV="1">
            <a:off x="395288" y="1357298"/>
            <a:ext cx="431800" cy="928694"/>
          </a:xfrm>
          <a:prstGeom prst="rect">
            <a:avLst/>
          </a:prstGeom>
          <a:solidFill>
            <a:schemeClr val="tx2"/>
          </a:solidFill>
          <a:ln w="9525">
            <a:noFill/>
            <a:miter lim="800000"/>
            <a:headEnd/>
            <a:tailEnd/>
          </a:ln>
        </p:spPr>
        <p:txBody>
          <a:bodyPr wrap="none" anchor="ctr"/>
          <a:lstStyle/>
          <a:p>
            <a:endParaRPr lang="es-MX" dirty="0"/>
          </a:p>
        </p:txBody>
      </p:sp>
      <p:sp>
        <p:nvSpPr>
          <p:cNvPr id="9" name="Rectangle 16"/>
          <p:cNvSpPr>
            <a:spLocks noChangeArrowheads="1"/>
          </p:cNvSpPr>
          <p:nvPr/>
        </p:nvSpPr>
        <p:spPr bwMode="auto">
          <a:xfrm>
            <a:off x="3428992" y="4286256"/>
            <a:ext cx="5643602" cy="2214578"/>
          </a:xfrm>
          <a:prstGeom prst="rect">
            <a:avLst/>
          </a:prstGeom>
          <a:noFill/>
          <a:ln w="9525">
            <a:noFill/>
            <a:miter lim="800000"/>
            <a:headEnd/>
            <a:tailEnd/>
          </a:ln>
        </p:spPr>
        <p:txBody>
          <a:bodyPr/>
          <a:lstStyle/>
          <a:p>
            <a:pPr marL="342900" indent="-342900" algn="ctr">
              <a:spcBef>
                <a:spcPct val="20000"/>
              </a:spcBef>
            </a:pPr>
            <a:r>
              <a:rPr lang="es-MX" sz="2000" b="1" dirty="0" smtClean="0">
                <a:latin typeface="Eras Light ITC" pitchFamily="34" charset="0"/>
              </a:rPr>
              <a:t>OSCUROS</a:t>
            </a:r>
          </a:p>
          <a:p>
            <a:pPr marL="342900" indent="-342900" algn="ctr">
              <a:spcBef>
                <a:spcPct val="20000"/>
              </a:spcBef>
            </a:pPr>
            <a:r>
              <a:rPr lang="es-MX" sz="2000" dirty="0" smtClean="0">
                <a:latin typeface="Eras Light ITC" pitchFamily="34" charset="0"/>
              </a:rPr>
              <a:t>Son </a:t>
            </a:r>
            <a:r>
              <a:rPr lang="es-MX" sz="2000" dirty="0" smtClean="0">
                <a:latin typeface="Eras Light ITC" pitchFamily="34" charset="0"/>
              </a:rPr>
              <a:t>fuertes, sobrios y parecen disminuir el espacio. </a:t>
            </a:r>
            <a:r>
              <a:rPr lang="es-MX" sz="2000" dirty="0" smtClean="0">
                <a:latin typeface="Eras Light ITC" pitchFamily="34" charset="0"/>
              </a:rPr>
              <a:t>Se utilizan mas para contrastar y pueden dar</a:t>
            </a:r>
          </a:p>
          <a:p>
            <a:pPr marL="342900" indent="-342900" algn="ctr">
              <a:spcBef>
                <a:spcPct val="20000"/>
              </a:spcBef>
            </a:pPr>
            <a:r>
              <a:rPr lang="es-MX" sz="2000" dirty="0" smtClean="0">
                <a:latin typeface="Eras Light ITC" pitchFamily="34" charset="0"/>
              </a:rPr>
              <a:t>diversas sensaciones como dignidad, tradición y melancolía.</a:t>
            </a:r>
            <a:endParaRPr lang="es-ES" sz="2000" dirty="0" smtClean="0">
              <a:latin typeface="Eras Light ITC" pitchFamily="34" charset="0"/>
            </a:endParaRPr>
          </a:p>
        </p:txBody>
      </p:sp>
      <p:sp>
        <p:nvSpPr>
          <p:cNvPr id="10" name="Rectangle 13"/>
          <p:cNvSpPr>
            <a:spLocks noChangeArrowheads="1"/>
          </p:cNvSpPr>
          <p:nvPr/>
        </p:nvSpPr>
        <p:spPr bwMode="auto">
          <a:xfrm>
            <a:off x="7140596" y="3784603"/>
            <a:ext cx="431800" cy="930281"/>
          </a:xfrm>
          <a:prstGeom prst="rect">
            <a:avLst/>
          </a:prstGeom>
          <a:solidFill>
            <a:srgbClr val="996633"/>
          </a:solidFill>
          <a:ln w="9525">
            <a:noFill/>
            <a:miter lim="800000"/>
            <a:headEnd/>
            <a:tailEnd/>
          </a:ln>
        </p:spPr>
        <p:txBody>
          <a:bodyPr wrap="none" anchor="ctr"/>
          <a:lstStyle/>
          <a:p>
            <a:endParaRPr lang="es-MX" dirty="0"/>
          </a:p>
        </p:txBody>
      </p:sp>
      <p:sp>
        <p:nvSpPr>
          <p:cNvPr id="11" name="Rectangle 14"/>
          <p:cNvSpPr>
            <a:spLocks noChangeArrowheads="1"/>
          </p:cNvSpPr>
          <p:nvPr/>
        </p:nvSpPr>
        <p:spPr bwMode="auto">
          <a:xfrm>
            <a:off x="7572396" y="3786190"/>
            <a:ext cx="431800" cy="931866"/>
          </a:xfrm>
          <a:prstGeom prst="rect">
            <a:avLst/>
          </a:prstGeom>
          <a:solidFill>
            <a:srgbClr val="660066"/>
          </a:solidFill>
          <a:ln w="9525">
            <a:noFill/>
            <a:miter lim="800000"/>
            <a:headEnd/>
            <a:tailEnd/>
          </a:ln>
        </p:spPr>
        <p:txBody>
          <a:bodyPr wrap="none" anchor="ctr"/>
          <a:lstStyle/>
          <a:p>
            <a:endParaRPr lang="es-MX" dirty="0"/>
          </a:p>
        </p:txBody>
      </p:sp>
      <p:sp>
        <p:nvSpPr>
          <p:cNvPr id="12" name="Rectangle 15"/>
          <p:cNvSpPr>
            <a:spLocks noChangeArrowheads="1"/>
          </p:cNvSpPr>
          <p:nvPr/>
        </p:nvSpPr>
        <p:spPr bwMode="auto">
          <a:xfrm>
            <a:off x="8004196" y="3786190"/>
            <a:ext cx="431800" cy="931866"/>
          </a:xfrm>
          <a:prstGeom prst="rect">
            <a:avLst/>
          </a:prstGeom>
          <a:solidFill>
            <a:srgbClr val="003300"/>
          </a:solidFill>
          <a:ln w="9525">
            <a:noFill/>
            <a:miter lim="800000"/>
            <a:headEnd/>
            <a:tailEnd/>
          </a:ln>
        </p:spPr>
        <p:txBody>
          <a:bodyPr wrap="none" anchor="ctr"/>
          <a:lstStyle/>
          <a:p>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a:bodyPr>
          <a:lstStyle/>
          <a:p>
            <a:r>
              <a:rPr lang="es-MX" dirty="0" smtClean="0"/>
              <a:t>Esquemas del color</a:t>
            </a:r>
            <a:endParaRPr lang="es-MX" dirty="0"/>
          </a:p>
        </p:txBody>
      </p:sp>
      <p:sp>
        <p:nvSpPr>
          <p:cNvPr id="5" name="Rectangle 20"/>
          <p:cNvSpPr>
            <a:spLocks noChangeArrowheads="1"/>
          </p:cNvSpPr>
          <p:nvPr/>
        </p:nvSpPr>
        <p:spPr bwMode="auto">
          <a:xfrm>
            <a:off x="214282" y="1785926"/>
            <a:ext cx="4451361" cy="2384444"/>
          </a:xfrm>
          <a:prstGeom prst="rect">
            <a:avLst/>
          </a:prstGeom>
          <a:noFill/>
          <a:ln w="9525">
            <a:noFill/>
            <a:miter lim="800000"/>
            <a:headEnd/>
            <a:tailEnd/>
          </a:ln>
        </p:spPr>
        <p:txBody>
          <a:bodyPr/>
          <a:lstStyle/>
          <a:p>
            <a:pPr marL="342900" indent="-342900" algn="ctr">
              <a:spcBef>
                <a:spcPct val="20000"/>
              </a:spcBef>
            </a:pPr>
            <a:r>
              <a:rPr lang="es-MX" sz="2000" b="1" dirty="0" smtClean="0">
                <a:latin typeface="Eras Light ITC" pitchFamily="34" charset="0"/>
              </a:rPr>
              <a:t>CALIDOS</a:t>
            </a:r>
          </a:p>
          <a:p>
            <a:pPr marL="342900" indent="-342900" algn="ctr">
              <a:spcBef>
                <a:spcPct val="20000"/>
              </a:spcBef>
            </a:pPr>
            <a:r>
              <a:rPr lang="es-MX" sz="2000" dirty="0" smtClean="0">
                <a:latin typeface="Eras Light ITC" pitchFamily="34" charset="0"/>
              </a:rPr>
              <a:t>Su </a:t>
            </a:r>
            <a:r>
              <a:rPr lang="es-MX" sz="2000" dirty="0">
                <a:latin typeface="Eras Light ITC" pitchFamily="34" charset="0"/>
              </a:rPr>
              <a:t>base es el rojo, </a:t>
            </a:r>
            <a:r>
              <a:rPr lang="es-MX" sz="2000" dirty="0" smtClean="0">
                <a:latin typeface="Eras Light ITC" pitchFamily="34" charset="0"/>
              </a:rPr>
              <a:t>suavizados </a:t>
            </a:r>
            <a:r>
              <a:rPr lang="es-MX" sz="2000" dirty="0">
                <a:latin typeface="Eras Light ITC" pitchFamily="34" charset="0"/>
              </a:rPr>
              <a:t>con amarillo, el cual crea una gama de naranja-rojizo, naranja y</a:t>
            </a:r>
          </a:p>
          <a:p>
            <a:pPr marL="342900" indent="-342900" algn="ctr">
              <a:spcBef>
                <a:spcPct val="20000"/>
              </a:spcBef>
            </a:pPr>
            <a:r>
              <a:rPr lang="es-MX" sz="2000" dirty="0">
                <a:latin typeface="Eras Light ITC" pitchFamily="34" charset="0"/>
              </a:rPr>
              <a:t>amarillo-naranja</a:t>
            </a:r>
            <a:r>
              <a:rPr lang="es-MX" sz="2000" dirty="0" smtClean="0">
                <a:latin typeface="Eras Light ITC" pitchFamily="34" charset="0"/>
              </a:rPr>
              <a:t>.</a:t>
            </a:r>
          </a:p>
          <a:p>
            <a:pPr marL="342900" indent="-342900" algn="ctr">
              <a:spcBef>
                <a:spcPct val="20000"/>
              </a:spcBef>
            </a:pPr>
            <a:r>
              <a:rPr lang="es-MX" sz="2000" dirty="0" smtClean="0">
                <a:latin typeface="Eras Light ITC" pitchFamily="34" charset="0"/>
              </a:rPr>
              <a:t>T</a:t>
            </a:r>
            <a:r>
              <a:rPr lang="es-MX" sz="2000" dirty="0" smtClean="0">
                <a:latin typeface="Eras Light ITC" pitchFamily="34" charset="0"/>
              </a:rPr>
              <a:t>ocan </a:t>
            </a:r>
            <a:r>
              <a:rPr lang="es-MX" sz="2000" dirty="0">
                <a:latin typeface="Eras Light ITC" pitchFamily="34" charset="0"/>
              </a:rPr>
              <a:t>directamente las </a:t>
            </a:r>
            <a:r>
              <a:rPr lang="es-MX" sz="2000" dirty="0" smtClean="0">
                <a:latin typeface="Eras Light ITC" pitchFamily="34" charset="0"/>
              </a:rPr>
              <a:t>emociones, </a:t>
            </a:r>
            <a:r>
              <a:rPr lang="es-MX" sz="2000" dirty="0">
                <a:latin typeface="Eras Light ITC" pitchFamily="34" charset="0"/>
              </a:rPr>
              <a:t>dando un aspecto de confort.</a:t>
            </a:r>
            <a:endParaRPr lang="es-ES" sz="2000" dirty="0">
              <a:latin typeface="Eras Light ITC" pitchFamily="34" charset="0"/>
            </a:endParaRPr>
          </a:p>
        </p:txBody>
      </p:sp>
      <p:sp>
        <p:nvSpPr>
          <p:cNvPr id="6" name="Rectangle 24"/>
          <p:cNvSpPr>
            <a:spLocks noChangeArrowheads="1"/>
          </p:cNvSpPr>
          <p:nvPr/>
        </p:nvSpPr>
        <p:spPr bwMode="auto">
          <a:xfrm>
            <a:off x="4429124" y="3286124"/>
            <a:ext cx="4165609" cy="3286124"/>
          </a:xfrm>
          <a:prstGeom prst="rect">
            <a:avLst/>
          </a:prstGeom>
          <a:noFill/>
          <a:ln w="9525">
            <a:noFill/>
            <a:miter lim="800000"/>
            <a:headEnd/>
            <a:tailEnd/>
          </a:ln>
        </p:spPr>
        <p:txBody>
          <a:bodyPr/>
          <a:lstStyle/>
          <a:p>
            <a:pPr marL="342900" indent="-342900" algn="ctr">
              <a:spcBef>
                <a:spcPct val="20000"/>
              </a:spcBef>
            </a:pPr>
            <a:r>
              <a:rPr lang="es-MX" sz="2000" dirty="0" smtClean="0">
                <a:latin typeface="Eras Light ITC" pitchFamily="34" charset="0"/>
              </a:rPr>
              <a:t>FRESCOS</a:t>
            </a:r>
          </a:p>
          <a:p>
            <a:pPr marL="342900" indent="-342900" algn="ctr">
              <a:spcBef>
                <a:spcPct val="20000"/>
              </a:spcBef>
            </a:pPr>
            <a:r>
              <a:rPr lang="es-MX" sz="2000" dirty="0" smtClean="0">
                <a:latin typeface="Eras Light ITC" pitchFamily="34" charset="0"/>
              </a:rPr>
              <a:t>Tienen su base </a:t>
            </a:r>
            <a:r>
              <a:rPr lang="es-MX" sz="2000" dirty="0">
                <a:latin typeface="Eras Light ITC" pitchFamily="34" charset="0"/>
              </a:rPr>
              <a:t>en el </a:t>
            </a:r>
            <a:r>
              <a:rPr lang="es-MX" sz="2000" dirty="0" smtClean="0">
                <a:latin typeface="Eras Light ITC" pitchFamily="34" charset="0"/>
              </a:rPr>
              <a:t>azul,</a:t>
            </a:r>
          </a:p>
          <a:p>
            <a:pPr marL="342900" indent="-342900" algn="ctr">
              <a:spcBef>
                <a:spcPct val="20000"/>
              </a:spcBef>
            </a:pPr>
            <a:r>
              <a:rPr lang="es-MX" sz="2000" dirty="0" smtClean="0">
                <a:latin typeface="Eras Light ITC" pitchFamily="34" charset="0"/>
              </a:rPr>
              <a:t>combinados </a:t>
            </a:r>
            <a:r>
              <a:rPr lang="es-MX" sz="2000" dirty="0">
                <a:latin typeface="Eras Light ITC" pitchFamily="34" charset="0"/>
              </a:rPr>
              <a:t>con amarillo y rojo, </a:t>
            </a:r>
            <a:r>
              <a:rPr lang="es-MX" sz="2000" dirty="0" smtClean="0">
                <a:latin typeface="Eras Light ITC" pitchFamily="34" charset="0"/>
              </a:rPr>
              <a:t>con</a:t>
            </a:r>
          </a:p>
          <a:p>
            <a:pPr marL="342900" indent="-342900" algn="ctr">
              <a:spcBef>
                <a:spcPct val="20000"/>
              </a:spcBef>
            </a:pPr>
            <a:r>
              <a:rPr lang="es-MX" sz="2000" dirty="0" smtClean="0">
                <a:latin typeface="Eras Light ITC" pitchFamily="34" charset="0"/>
              </a:rPr>
              <a:t>lo </a:t>
            </a:r>
            <a:r>
              <a:rPr lang="es-MX" sz="2000" dirty="0">
                <a:latin typeface="Eras Light ITC" pitchFamily="34" charset="0"/>
              </a:rPr>
              <a:t>cual se crea una maravillosa</a:t>
            </a:r>
          </a:p>
          <a:p>
            <a:pPr marL="342900" indent="-342900" algn="ctr">
              <a:spcBef>
                <a:spcPct val="20000"/>
              </a:spcBef>
            </a:pPr>
            <a:r>
              <a:rPr lang="es-MX" sz="2000" dirty="0">
                <a:latin typeface="Eras Light ITC" pitchFamily="34" charset="0"/>
              </a:rPr>
              <a:t>gama de colores desde el verde </a:t>
            </a:r>
            <a:r>
              <a:rPr lang="es-MX" sz="2000" dirty="0" smtClean="0">
                <a:latin typeface="Eras Light ITC" pitchFamily="34" charset="0"/>
              </a:rPr>
              <a:t>al</a:t>
            </a:r>
          </a:p>
          <a:p>
            <a:pPr marL="342900" indent="-342900" algn="ctr">
              <a:spcBef>
                <a:spcPct val="20000"/>
              </a:spcBef>
            </a:pPr>
            <a:r>
              <a:rPr lang="es-MX" sz="2000" dirty="0" smtClean="0">
                <a:latin typeface="Eras Light ITC" pitchFamily="34" charset="0"/>
              </a:rPr>
              <a:t>azul </a:t>
            </a:r>
            <a:r>
              <a:rPr lang="es-MX" sz="2000" dirty="0">
                <a:latin typeface="Eras Light ITC" pitchFamily="34" charset="0"/>
              </a:rPr>
              <a:t>pasando por el </a:t>
            </a:r>
            <a:r>
              <a:rPr lang="es-MX" sz="2000" dirty="0" smtClean="0">
                <a:latin typeface="Eras Light ITC" pitchFamily="34" charset="0"/>
              </a:rPr>
              <a:t>violeta. Son</a:t>
            </a:r>
          </a:p>
          <a:p>
            <a:pPr marL="342900" indent="-342900" algn="ctr">
              <a:spcBef>
                <a:spcPct val="20000"/>
              </a:spcBef>
            </a:pPr>
            <a:r>
              <a:rPr lang="es-MX" sz="2000" dirty="0" smtClean="0">
                <a:latin typeface="Eras Light ITC" pitchFamily="34" charset="0"/>
              </a:rPr>
              <a:t>considerados </a:t>
            </a:r>
            <a:r>
              <a:rPr lang="es-MX" sz="2000" dirty="0">
                <a:latin typeface="Eras Light ITC" pitchFamily="34" charset="0"/>
              </a:rPr>
              <a:t>como </a:t>
            </a:r>
            <a:r>
              <a:rPr lang="es-MX" sz="2000" dirty="0" smtClean="0">
                <a:latin typeface="Eras Light ITC" pitchFamily="34" charset="0"/>
              </a:rPr>
              <a:t>calmantes,</a:t>
            </a:r>
          </a:p>
          <a:p>
            <a:pPr marL="342900" indent="-342900" algn="ctr">
              <a:spcBef>
                <a:spcPct val="20000"/>
              </a:spcBef>
            </a:pPr>
            <a:r>
              <a:rPr lang="es-MX" sz="2000" dirty="0" smtClean="0">
                <a:latin typeface="Eras Light ITC" pitchFamily="34" charset="0"/>
              </a:rPr>
              <a:t>Meditativos y </a:t>
            </a:r>
            <a:r>
              <a:rPr lang="es-MX" sz="2000" dirty="0">
                <a:latin typeface="Eras Light ITC" pitchFamily="34" charset="0"/>
              </a:rPr>
              <a:t>pacíficos.</a:t>
            </a:r>
            <a:endParaRPr lang="es-ES" sz="2000" dirty="0">
              <a:latin typeface="Eras Light ITC" pitchFamily="34" charset="0"/>
            </a:endParaRPr>
          </a:p>
        </p:txBody>
      </p:sp>
      <p:sp>
        <p:nvSpPr>
          <p:cNvPr id="7" name="Rectangle 17"/>
          <p:cNvSpPr>
            <a:spLocks noChangeArrowheads="1"/>
          </p:cNvSpPr>
          <p:nvPr/>
        </p:nvSpPr>
        <p:spPr bwMode="auto">
          <a:xfrm>
            <a:off x="496862" y="1357299"/>
            <a:ext cx="431800" cy="857256"/>
          </a:xfrm>
          <a:prstGeom prst="rect">
            <a:avLst/>
          </a:prstGeom>
          <a:solidFill>
            <a:srgbClr val="FF3300"/>
          </a:solidFill>
          <a:ln w="9525">
            <a:noFill/>
            <a:miter lim="800000"/>
            <a:headEnd/>
            <a:tailEnd/>
          </a:ln>
        </p:spPr>
        <p:txBody>
          <a:bodyPr wrap="none" anchor="ctr"/>
          <a:lstStyle/>
          <a:p>
            <a:endParaRPr lang="es-MX" dirty="0"/>
          </a:p>
        </p:txBody>
      </p:sp>
      <p:sp>
        <p:nvSpPr>
          <p:cNvPr id="8" name="Rectangle 18"/>
          <p:cNvSpPr>
            <a:spLocks noChangeArrowheads="1"/>
          </p:cNvSpPr>
          <p:nvPr/>
        </p:nvSpPr>
        <p:spPr bwMode="auto">
          <a:xfrm>
            <a:off x="928662" y="1357299"/>
            <a:ext cx="431800" cy="857256"/>
          </a:xfrm>
          <a:prstGeom prst="rect">
            <a:avLst/>
          </a:prstGeom>
          <a:solidFill>
            <a:srgbClr val="FF9933"/>
          </a:solidFill>
          <a:ln w="9525">
            <a:noFill/>
            <a:miter lim="800000"/>
            <a:headEnd/>
            <a:tailEnd/>
          </a:ln>
        </p:spPr>
        <p:txBody>
          <a:bodyPr wrap="none" anchor="ctr"/>
          <a:lstStyle/>
          <a:p>
            <a:endParaRPr lang="es-MX" dirty="0"/>
          </a:p>
        </p:txBody>
      </p:sp>
      <p:sp>
        <p:nvSpPr>
          <p:cNvPr id="9" name="Rectangle 19"/>
          <p:cNvSpPr>
            <a:spLocks noChangeArrowheads="1"/>
          </p:cNvSpPr>
          <p:nvPr/>
        </p:nvSpPr>
        <p:spPr bwMode="auto">
          <a:xfrm>
            <a:off x="1360462" y="1357299"/>
            <a:ext cx="431800" cy="857256"/>
          </a:xfrm>
          <a:prstGeom prst="rect">
            <a:avLst/>
          </a:prstGeom>
          <a:solidFill>
            <a:srgbClr val="FFFF00"/>
          </a:solidFill>
          <a:ln w="9525">
            <a:noFill/>
            <a:miter lim="800000"/>
            <a:headEnd/>
            <a:tailEnd/>
          </a:ln>
        </p:spPr>
        <p:txBody>
          <a:bodyPr wrap="none" anchor="ctr"/>
          <a:lstStyle/>
          <a:p>
            <a:endParaRPr lang="es-MX" dirty="0"/>
          </a:p>
        </p:txBody>
      </p:sp>
      <p:sp>
        <p:nvSpPr>
          <p:cNvPr id="10" name="Rectangle 21"/>
          <p:cNvSpPr>
            <a:spLocks noChangeArrowheads="1"/>
          </p:cNvSpPr>
          <p:nvPr/>
        </p:nvSpPr>
        <p:spPr bwMode="auto">
          <a:xfrm>
            <a:off x="7069158" y="2857496"/>
            <a:ext cx="431800" cy="788990"/>
          </a:xfrm>
          <a:prstGeom prst="rect">
            <a:avLst/>
          </a:prstGeom>
          <a:solidFill>
            <a:srgbClr val="009999"/>
          </a:solidFill>
          <a:ln w="9525">
            <a:noFill/>
            <a:miter lim="800000"/>
            <a:headEnd/>
            <a:tailEnd/>
          </a:ln>
        </p:spPr>
        <p:txBody>
          <a:bodyPr wrap="none" anchor="ctr"/>
          <a:lstStyle/>
          <a:p>
            <a:endParaRPr lang="es-MX" dirty="0"/>
          </a:p>
        </p:txBody>
      </p:sp>
      <p:sp>
        <p:nvSpPr>
          <p:cNvPr id="11" name="Rectangle 22"/>
          <p:cNvSpPr>
            <a:spLocks noChangeArrowheads="1"/>
          </p:cNvSpPr>
          <p:nvPr/>
        </p:nvSpPr>
        <p:spPr bwMode="auto">
          <a:xfrm>
            <a:off x="7500958" y="2857496"/>
            <a:ext cx="431800" cy="788990"/>
          </a:xfrm>
          <a:prstGeom prst="rect">
            <a:avLst/>
          </a:prstGeom>
          <a:solidFill>
            <a:srgbClr val="CCCCFF"/>
          </a:solidFill>
          <a:ln w="9525">
            <a:noFill/>
            <a:miter lim="800000"/>
            <a:headEnd/>
            <a:tailEnd/>
          </a:ln>
        </p:spPr>
        <p:txBody>
          <a:bodyPr wrap="none" anchor="ctr"/>
          <a:lstStyle/>
          <a:p>
            <a:endParaRPr lang="es-MX" dirty="0"/>
          </a:p>
        </p:txBody>
      </p:sp>
      <p:sp>
        <p:nvSpPr>
          <p:cNvPr id="12" name="Rectangle 23"/>
          <p:cNvSpPr>
            <a:spLocks noChangeArrowheads="1"/>
          </p:cNvSpPr>
          <p:nvPr/>
        </p:nvSpPr>
        <p:spPr bwMode="auto">
          <a:xfrm>
            <a:off x="7932758" y="2857496"/>
            <a:ext cx="431800" cy="788990"/>
          </a:xfrm>
          <a:prstGeom prst="rect">
            <a:avLst/>
          </a:prstGeom>
          <a:solidFill>
            <a:srgbClr val="33CC33"/>
          </a:solidFill>
          <a:ln w="9525">
            <a:noFill/>
            <a:miter lim="800000"/>
            <a:headEnd/>
            <a:tailEnd/>
          </a:ln>
        </p:spPr>
        <p:txBody>
          <a:bodyPr wrap="none" anchor="ctr"/>
          <a:lstStyle/>
          <a:p>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04800" y="457200"/>
            <a:ext cx="8686800" cy="838200"/>
          </a:xfrm>
        </p:spPr>
        <p:txBody>
          <a:bodyPr>
            <a:normAutofit/>
          </a:bodyPr>
          <a:lstStyle/>
          <a:p>
            <a:r>
              <a:rPr lang="es-MX" dirty="0" smtClean="0"/>
              <a:t>Esquemas del color</a:t>
            </a:r>
            <a:endParaRPr lang="es-MX" dirty="0"/>
          </a:p>
        </p:txBody>
      </p:sp>
      <p:sp>
        <p:nvSpPr>
          <p:cNvPr id="8" name="Rectangle 28"/>
          <p:cNvSpPr>
            <a:spLocks noChangeArrowheads="1"/>
          </p:cNvSpPr>
          <p:nvPr/>
        </p:nvSpPr>
        <p:spPr bwMode="auto">
          <a:xfrm>
            <a:off x="71406" y="1785926"/>
            <a:ext cx="4737145" cy="2357454"/>
          </a:xfrm>
          <a:prstGeom prst="rect">
            <a:avLst/>
          </a:prstGeom>
          <a:noFill/>
          <a:ln w="9525">
            <a:noFill/>
            <a:miter lim="800000"/>
            <a:headEnd/>
            <a:tailEnd/>
          </a:ln>
        </p:spPr>
        <p:txBody>
          <a:bodyPr/>
          <a:lstStyle/>
          <a:p>
            <a:pPr marL="342900" indent="-342900" algn="ctr">
              <a:spcBef>
                <a:spcPct val="20000"/>
              </a:spcBef>
            </a:pPr>
            <a:r>
              <a:rPr lang="es-MX" sz="2000" b="1" dirty="0" smtClean="0">
                <a:latin typeface="Eras Light ITC" pitchFamily="34" charset="0"/>
              </a:rPr>
              <a:t>PALIDOS</a:t>
            </a:r>
          </a:p>
          <a:p>
            <a:pPr marL="342900" indent="-342900" algn="ctr">
              <a:spcBef>
                <a:spcPct val="20000"/>
              </a:spcBef>
            </a:pPr>
            <a:r>
              <a:rPr lang="es-MX" sz="2000" dirty="0" smtClean="0">
                <a:latin typeface="Eras Light ITC" pitchFamily="34" charset="0"/>
              </a:rPr>
              <a:t>Estos </a:t>
            </a:r>
            <a:r>
              <a:rPr lang="es-MX" sz="2000" dirty="0">
                <a:latin typeface="Eras Light ITC" pitchFamily="34" charset="0"/>
              </a:rPr>
              <a:t>colores son tintas, tienen </a:t>
            </a:r>
            <a:r>
              <a:rPr lang="es-MX" sz="2000" dirty="0" smtClean="0">
                <a:latin typeface="Eras Light ITC" pitchFamily="34" charset="0"/>
              </a:rPr>
              <a:t>mucho</a:t>
            </a:r>
          </a:p>
          <a:p>
            <a:pPr marL="342900" indent="-342900" algn="ctr">
              <a:spcBef>
                <a:spcPct val="20000"/>
              </a:spcBef>
            </a:pPr>
            <a:r>
              <a:rPr lang="es-MX" sz="2000" dirty="0" smtClean="0">
                <a:latin typeface="Eras Light ITC" pitchFamily="34" charset="0"/>
              </a:rPr>
              <a:t>blanco</a:t>
            </a:r>
            <a:r>
              <a:rPr lang="es-MX" sz="2000" dirty="0">
                <a:latin typeface="Eras Light ITC" pitchFamily="34" charset="0"/>
              </a:rPr>
              <a:t>, son suaves, tiernos, pasteles </a:t>
            </a:r>
            <a:r>
              <a:rPr lang="es-MX" sz="2000" dirty="0" smtClean="0">
                <a:latin typeface="Eras Light ITC" pitchFamily="34" charset="0"/>
              </a:rPr>
              <a:t>que</a:t>
            </a:r>
          </a:p>
          <a:p>
            <a:pPr marL="342900" indent="-342900" algn="ctr">
              <a:spcBef>
                <a:spcPct val="20000"/>
              </a:spcBef>
            </a:pPr>
            <a:r>
              <a:rPr lang="es-MX" sz="2000" dirty="0" smtClean="0">
                <a:latin typeface="Eras Light ITC" pitchFamily="34" charset="0"/>
              </a:rPr>
              <a:t>evocan el sentimiento </a:t>
            </a:r>
            <a:r>
              <a:rPr lang="es-MX" sz="2000" dirty="0">
                <a:latin typeface="Eras Light ITC" pitchFamily="34" charset="0"/>
              </a:rPr>
              <a:t>de </a:t>
            </a:r>
            <a:r>
              <a:rPr lang="es-MX" sz="2000" dirty="0" smtClean="0">
                <a:latin typeface="Eras Light ITC" pitchFamily="34" charset="0"/>
              </a:rPr>
              <a:t>juventud,</a:t>
            </a:r>
          </a:p>
          <a:p>
            <a:pPr marL="342900" indent="-342900" algn="ctr">
              <a:spcBef>
                <a:spcPct val="20000"/>
              </a:spcBef>
            </a:pPr>
            <a:r>
              <a:rPr lang="es-MX" sz="2000" dirty="0" smtClean="0">
                <a:latin typeface="Eras Light ITC" pitchFamily="34" charset="0"/>
              </a:rPr>
              <a:t>inocencia</a:t>
            </a:r>
            <a:r>
              <a:rPr lang="es-MX" sz="2000" dirty="0">
                <a:latin typeface="Eras Light ITC" pitchFamily="34" charset="0"/>
              </a:rPr>
              <a:t>, gentileza y romance, </a:t>
            </a:r>
            <a:r>
              <a:rPr lang="es-MX" sz="2000" dirty="0" smtClean="0">
                <a:latin typeface="Eras Light ITC" pitchFamily="34" charset="0"/>
              </a:rPr>
              <a:t>son</a:t>
            </a:r>
          </a:p>
          <a:p>
            <a:pPr marL="342900" indent="-342900" algn="ctr">
              <a:spcBef>
                <a:spcPct val="20000"/>
              </a:spcBef>
            </a:pPr>
            <a:r>
              <a:rPr lang="es-MX" sz="2000" dirty="0" smtClean="0">
                <a:latin typeface="Eras Light ITC" pitchFamily="34" charset="0"/>
              </a:rPr>
              <a:t>considerados </a:t>
            </a:r>
            <a:r>
              <a:rPr lang="es-MX" sz="2000" dirty="0">
                <a:latin typeface="Eras Light ITC" pitchFamily="34" charset="0"/>
              </a:rPr>
              <a:t>femeninos.</a:t>
            </a:r>
            <a:endParaRPr lang="es-ES" sz="2000" dirty="0">
              <a:latin typeface="Eras Light ITC" pitchFamily="34" charset="0"/>
            </a:endParaRPr>
          </a:p>
        </p:txBody>
      </p:sp>
      <p:sp>
        <p:nvSpPr>
          <p:cNvPr id="9" name="Rectangle 25"/>
          <p:cNvSpPr>
            <a:spLocks noChangeArrowheads="1"/>
          </p:cNvSpPr>
          <p:nvPr/>
        </p:nvSpPr>
        <p:spPr bwMode="auto">
          <a:xfrm>
            <a:off x="568300" y="1428736"/>
            <a:ext cx="431800" cy="714380"/>
          </a:xfrm>
          <a:prstGeom prst="rect">
            <a:avLst/>
          </a:prstGeom>
          <a:solidFill>
            <a:srgbClr val="FFFF66"/>
          </a:solidFill>
          <a:ln w="9525">
            <a:noFill/>
            <a:miter lim="800000"/>
            <a:headEnd/>
            <a:tailEnd/>
          </a:ln>
        </p:spPr>
        <p:txBody>
          <a:bodyPr wrap="none" anchor="ctr"/>
          <a:lstStyle/>
          <a:p>
            <a:endParaRPr lang="es-MX"/>
          </a:p>
        </p:txBody>
      </p:sp>
      <p:sp>
        <p:nvSpPr>
          <p:cNvPr id="10" name="Rectangle 26"/>
          <p:cNvSpPr>
            <a:spLocks noChangeArrowheads="1"/>
          </p:cNvSpPr>
          <p:nvPr/>
        </p:nvSpPr>
        <p:spPr bwMode="auto">
          <a:xfrm>
            <a:off x="1000100" y="1428736"/>
            <a:ext cx="431800" cy="714380"/>
          </a:xfrm>
          <a:prstGeom prst="rect">
            <a:avLst/>
          </a:prstGeom>
          <a:solidFill>
            <a:schemeClr val="hlink"/>
          </a:solidFill>
          <a:ln w="9525">
            <a:noFill/>
            <a:miter lim="800000"/>
            <a:headEnd/>
            <a:tailEnd/>
          </a:ln>
        </p:spPr>
        <p:txBody>
          <a:bodyPr wrap="none" anchor="ctr"/>
          <a:lstStyle/>
          <a:p>
            <a:endParaRPr lang="es-MX"/>
          </a:p>
        </p:txBody>
      </p:sp>
      <p:sp>
        <p:nvSpPr>
          <p:cNvPr id="11" name="Rectangle 27"/>
          <p:cNvSpPr>
            <a:spLocks noChangeArrowheads="1"/>
          </p:cNvSpPr>
          <p:nvPr/>
        </p:nvSpPr>
        <p:spPr bwMode="auto">
          <a:xfrm>
            <a:off x="1431900" y="1428736"/>
            <a:ext cx="431800" cy="714380"/>
          </a:xfrm>
          <a:prstGeom prst="rect">
            <a:avLst/>
          </a:prstGeom>
          <a:solidFill>
            <a:srgbClr val="99FFCC"/>
          </a:solidFill>
          <a:ln w="9525">
            <a:noFill/>
            <a:miter lim="800000"/>
            <a:headEnd/>
            <a:tailEnd/>
          </a:ln>
        </p:spPr>
        <p:txBody>
          <a:bodyPr wrap="none" anchor="ctr"/>
          <a:lstStyle/>
          <a:p>
            <a:endParaRPr lang="es-MX"/>
          </a:p>
        </p:txBody>
      </p:sp>
      <p:sp>
        <p:nvSpPr>
          <p:cNvPr id="12" name="Rectangle 32"/>
          <p:cNvSpPr>
            <a:spLocks noChangeArrowheads="1"/>
          </p:cNvSpPr>
          <p:nvPr/>
        </p:nvSpPr>
        <p:spPr bwMode="auto">
          <a:xfrm>
            <a:off x="3786182" y="3857628"/>
            <a:ext cx="5143536" cy="2428892"/>
          </a:xfrm>
          <a:prstGeom prst="rect">
            <a:avLst/>
          </a:prstGeom>
          <a:noFill/>
          <a:ln w="9525">
            <a:noFill/>
            <a:miter lim="800000"/>
            <a:headEnd/>
            <a:tailEnd/>
          </a:ln>
        </p:spPr>
        <p:txBody>
          <a:bodyPr/>
          <a:lstStyle/>
          <a:p>
            <a:pPr marL="342900" indent="-342900" algn="ctr">
              <a:spcBef>
                <a:spcPct val="20000"/>
              </a:spcBef>
            </a:pPr>
            <a:r>
              <a:rPr lang="es-MX" sz="2000" b="1" dirty="0" smtClean="0">
                <a:latin typeface="Eras Light ITC" pitchFamily="34" charset="0"/>
              </a:rPr>
              <a:t>BRILLANTES</a:t>
            </a:r>
          </a:p>
          <a:p>
            <a:pPr marL="342900" indent="-342900" algn="ctr">
              <a:spcBef>
                <a:spcPct val="20000"/>
              </a:spcBef>
            </a:pPr>
            <a:r>
              <a:rPr lang="es-MX" sz="2000" dirty="0" smtClean="0">
                <a:latin typeface="Eras Light ITC" pitchFamily="34" charset="0"/>
              </a:rPr>
              <a:t>Son </a:t>
            </a:r>
            <a:r>
              <a:rPr lang="es-MX" sz="2000" dirty="0">
                <a:latin typeface="Eras Light ITC" pitchFamily="34" charset="0"/>
              </a:rPr>
              <a:t>colores distintivos, tienen un alto grado </a:t>
            </a:r>
            <a:r>
              <a:rPr lang="es-MX" sz="2000" dirty="0" smtClean="0">
                <a:latin typeface="Eras Light ITC" pitchFamily="34" charset="0"/>
              </a:rPr>
              <a:t>de</a:t>
            </a:r>
          </a:p>
          <a:p>
            <a:pPr marL="342900" indent="-342900" algn="ctr">
              <a:spcBef>
                <a:spcPct val="20000"/>
              </a:spcBef>
            </a:pPr>
            <a:r>
              <a:rPr lang="es-MX" sz="2000" dirty="0" smtClean="0">
                <a:latin typeface="Eras Light ITC" pitchFamily="34" charset="0"/>
              </a:rPr>
              <a:t>matiz, parecen </a:t>
            </a:r>
            <a:r>
              <a:rPr lang="es-MX" sz="2000" dirty="0">
                <a:latin typeface="Eras Light ITC" pitchFamily="34" charset="0"/>
              </a:rPr>
              <a:t>vibrar, son distintivos </a:t>
            </a:r>
            <a:r>
              <a:rPr lang="es-MX" sz="2000" dirty="0" smtClean="0">
                <a:latin typeface="Eras Light ITC" pitchFamily="34" charset="0"/>
              </a:rPr>
              <a:t>del</a:t>
            </a:r>
          </a:p>
          <a:p>
            <a:pPr marL="342900" indent="-342900" algn="ctr">
              <a:spcBef>
                <a:spcPct val="20000"/>
              </a:spcBef>
            </a:pPr>
            <a:r>
              <a:rPr lang="es-MX" sz="2000" dirty="0" smtClean="0">
                <a:latin typeface="Eras Light ITC" pitchFamily="34" charset="0"/>
              </a:rPr>
              <a:t>movimiento arte pop </a:t>
            </a:r>
            <a:r>
              <a:rPr lang="es-MX" sz="2000" dirty="0">
                <a:latin typeface="Eras Light ITC" pitchFamily="34" charset="0"/>
              </a:rPr>
              <a:t>de los 60’s. </a:t>
            </a:r>
            <a:r>
              <a:rPr lang="es-MX" sz="2000" dirty="0" smtClean="0">
                <a:latin typeface="Eras Light ITC" pitchFamily="34" charset="0"/>
              </a:rPr>
              <a:t>Añaden</a:t>
            </a:r>
          </a:p>
          <a:p>
            <a:pPr marL="342900" indent="-342900" algn="ctr">
              <a:spcBef>
                <a:spcPct val="20000"/>
              </a:spcBef>
            </a:pPr>
            <a:r>
              <a:rPr lang="es-MX" sz="2000" dirty="0" smtClean="0">
                <a:latin typeface="Eras Light ITC" pitchFamily="34" charset="0"/>
              </a:rPr>
              <a:t>dinamismo y energía a los diseños </a:t>
            </a:r>
            <a:r>
              <a:rPr lang="es-MX" sz="2000" dirty="0">
                <a:latin typeface="Eras Light ITC" pitchFamily="34" charset="0"/>
              </a:rPr>
              <a:t>gráficos </a:t>
            </a:r>
            <a:r>
              <a:rPr lang="es-MX" sz="2000" dirty="0" smtClean="0">
                <a:latin typeface="Eras Light ITC" pitchFamily="34" charset="0"/>
              </a:rPr>
              <a:t>y</a:t>
            </a:r>
          </a:p>
          <a:p>
            <a:pPr marL="342900" indent="-342900" algn="ctr">
              <a:spcBef>
                <a:spcPct val="20000"/>
              </a:spcBef>
            </a:pPr>
            <a:r>
              <a:rPr lang="es-MX" sz="2000" dirty="0" smtClean="0">
                <a:latin typeface="Eras Light ITC" pitchFamily="34" charset="0"/>
              </a:rPr>
              <a:t>de </a:t>
            </a:r>
            <a:r>
              <a:rPr lang="es-MX" sz="2000" dirty="0">
                <a:latin typeface="Eras Light ITC" pitchFamily="34" charset="0"/>
              </a:rPr>
              <a:t>publicidad </a:t>
            </a:r>
            <a:r>
              <a:rPr lang="es-MX" sz="2000" dirty="0" smtClean="0">
                <a:latin typeface="Eras Light ITC" pitchFamily="34" charset="0"/>
              </a:rPr>
              <a:t>así como </a:t>
            </a:r>
            <a:r>
              <a:rPr lang="es-MX" sz="2000" dirty="0">
                <a:latin typeface="Eras Light ITC" pitchFamily="34" charset="0"/>
              </a:rPr>
              <a:t>en las </a:t>
            </a:r>
            <a:r>
              <a:rPr lang="es-MX" sz="2000" dirty="0" smtClean="0">
                <a:latin typeface="Eras Light ITC" pitchFamily="34" charset="0"/>
              </a:rPr>
              <a:t>artes finas</a:t>
            </a:r>
            <a:r>
              <a:rPr lang="es-MX" sz="2000" dirty="0">
                <a:latin typeface="Eras Light ITC" pitchFamily="34" charset="0"/>
              </a:rPr>
              <a:t>.</a:t>
            </a:r>
            <a:endParaRPr lang="es-ES" sz="2000" dirty="0">
              <a:latin typeface="Eras Light ITC" pitchFamily="34" charset="0"/>
            </a:endParaRPr>
          </a:p>
        </p:txBody>
      </p:sp>
      <p:sp>
        <p:nvSpPr>
          <p:cNvPr id="13" name="Rectangle 29"/>
          <p:cNvSpPr>
            <a:spLocks noChangeArrowheads="1"/>
          </p:cNvSpPr>
          <p:nvPr/>
        </p:nvSpPr>
        <p:spPr bwMode="auto">
          <a:xfrm>
            <a:off x="7134252" y="3500438"/>
            <a:ext cx="431800" cy="744010"/>
          </a:xfrm>
          <a:prstGeom prst="rect">
            <a:avLst/>
          </a:prstGeom>
          <a:solidFill>
            <a:srgbClr val="FF0066"/>
          </a:solidFill>
          <a:ln w="9525">
            <a:noFill/>
            <a:miter lim="800000"/>
            <a:headEnd/>
            <a:tailEnd/>
          </a:ln>
        </p:spPr>
        <p:txBody>
          <a:bodyPr wrap="none" anchor="ctr"/>
          <a:lstStyle/>
          <a:p>
            <a:endParaRPr lang="es-MX"/>
          </a:p>
        </p:txBody>
      </p:sp>
      <p:sp>
        <p:nvSpPr>
          <p:cNvPr id="14" name="Rectangle 30"/>
          <p:cNvSpPr>
            <a:spLocks noChangeArrowheads="1"/>
          </p:cNvSpPr>
          <p:nvPr/>
        </p:nvSpPr>
        <p:spPr bwMode="auto">
          <a:xfrm>
            <a:off x="7566052" y="3500438"/>
            <a:ext cx="431800" cy="744010"/>
          </a:xfrm>
          <a:prstGeom prst="rect">
            <a:avLst/>
          </a:prstGeom>
          <a:solidFill>
            <a:srgbClr val="66FF33"/>
          </a:solidFill>
          <a:ln w="9525">
            <a:noFill/>
            <a:miter lim="800000"/>
            <a:headEnd/>
            <a:tailEnd/>
          </a:ln>
        </p:spPr>
        <p:txBody>
          <a:bodyPr wrap="none" anchor="ctr"/>
          <a:lstStyle/>
          <a:p>
            <a:endParaRPr lang="es-MX"/>
          </a:p>
        </p:txBody>
      </p:sp>
      <p:sp>
        <p:nvSpPr>
          <p:cNvPr id="15" name="Rectangle 31"/>
          <p:cNvSpPr>
            <a:spLocks noChangeArrowheads="1"/>
          </p:cNvSpPr>
          <p:nvPr/>
        </p:nvSpPr>
        <p:spPr bwMode="auto">
          <a:xfrm>
            <a:off x="7997852" y="3500438"/>
            <a:ext cx="431800" cy="744010"/>
          </a:xfrm>
          <a:prstGeom prst="rect">
            <a:avLst/>
          </a:prstGeom>
          <a:solidFill>
            <a:srgbClr val="9900CC"/>
          </a:solidFill>
          <a:ln w="9525">
            <a:noFill/>
            <a:miter lim="800000"/>
            <a:headEnd/>
            <a:tailEnd/>
          </a:ln>
        </p:spPr>
        <p:txBody>
          <a:bodyPr wrap="none" anchor="ctr"/>
          <a:lstStyle/>
          <a:p>
            <a:endParaRPr lang="es-MX"/>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COLORES PRIMARIOS.jpg"/>
          <p:cNvPicPr>
            <a:picLocks noChangeAspect="1"/>
          </p:cNvPicPr>
          <p:nvPr/>
        </p:nvPicPr>
        <p:blipFill>
          <a:blip r:embed="rId3"/>
          <a:stretch>
            <a:fillRect/>
          </a:stretch>
        </p:blipFill>
        <p:spPr>
          <a:xfrm>
            <a:off x="1500166" y="3714752"/>
            <a:ext cx="1643074" cy="1584740"/>
          </a:xfrm>
          <a:prstGeom prst="rect">
            <a:avLst/>
          </a:prstGeom>
        </p:spPr>
      </p:pic>
      <p:sp>
        <p:nvSpPr>
          <p:cNvPr id="4" name="1 Título"/>
          <p:cNvSpPr>
            <a:spLocks noGrp="1"/>
          </p:cNvSpPr>
          <p:nvPr>
            <p:ph type="title"/>
          </p:nvPr>
        </p:nvSpPr>
        <p:spPr>
          <a:xfrm>
            <a:off x="304800" y="457200"/>
            <a:ext cx="8686800" cy="838200"/>
          </a:xfrm>
        </p:spPr>
        <p:txBody>
          <a:bodyPr/>
          <a:lstStyle/>
          <a:p>
            <a:r>
              <a:rPr lang="es-MX" dirty="0" smtClean="0"/>
              <a:t>TEORIA DEL COLOR</a:t>
            </a:r>
            <a:endParaRPr lang="es-MX" dirty="0"/>
          </a:p>
        </p:txBody>
      </p:sp>
      <p:sp>
        <p:nvSpPr>
          <p:cNvPr id="1025" name="Rectangle 1"/>
          <p:cNvSpPr>
            <a:spLocks noChangeArrowheads="1"/>
          </p:cNvSpPr>
          <p:nvPr/>
        </p:nvSpPr>
        <p:spPr bwMode="auto">
          <a:xfrm>
            <a:off x="285720" y="1500174"/>
            <a:ext cx="81439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MX" sz="2000" dirty="0" smtClean="0">
                <a:solidFill>
                  <a:schemeClr val="tx2">
                    <a:shade val="75000"/>
                  </a:schemeClr>
                </a:solidFill>
                <a:latin typeface="Eras Light ITC" pitchFamily="34" charset="0"/>
              </a:rPr>
              <a:t>La problemática del Color y su estudio, es muy amplia, pudiendo ser abordada desde el campo de la física, la percepción fisiológica y psicológica, la significación cultural, el arte, la industria etc.</a:t>
            </a:r>
          </a:p>
        </p:txBody>
      </p:sp>
      <p:sp>
        <p:nvSpPr>
          <p:cNvPr id="6" name="5 Rectángulo"/>
          <p:cNvSpPr/>
          <p:nvPr/>
        </p:nvSpPr>
        <p:spPr>
          <a:xfrm>
            <a:off x="714348" y="2935428"/>
            <a:ext cx="3500462" cy="707886"/>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El conocimiento básico que tenemos sobre el color.</a:t>
            </a:r>
          </a:p>
        </p:txBody>
      </p:sp>
      <p:sp>
        <p:nvSpPr>
          <p:cNvPr id="1026" name="Rectangle 2"/>
          <p:cNvSpPr>
            <a:spLocks noChangeArrowheads="1"/>
          </p:cNvSpPr>
          <p:nvPr/>
        </p:nvSpPr>
        <p:spPr bwMode="auto">
          <a:xfrm>
            <a:off x="4572000" y="2786058"/>
            <a:ext cx="34290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solidFill>
                  <a:schemeClr val="tx2">
                    <a:shade val="75000"/>
                  </a:schemeClr>
                </a:solidFill>
                <a:latin typeface="Eras Light ITC" pitchFamily="34" charset="0"/>
              </a:rPr>
              <a:t>Sin embargo aprenderemos que existen otros dos modelos de color que se utilizan actualmente.</a:t>
            </a:r>
          </a:p>
        </p:txBody>
      </p:sp>
      <p:pic>
        <p:nvPicPr>
          <p:cNvPr id="16" name="15 Imagen" descr="http://www.correodelmaestro.com/anteriores/2002/noviembre/color/figura%203.jpg"/>
          <p:cNvPicPr/>
          <p:nvPr/>
        </p:nvPicPr>
        <p:blipFill>
          <a:blip r:embed="rId4"/>
          <a:srcRect/>
          <a:stretch>
            <a:fillRect/>
          </a:stretch>
        </p:blipFill>
        <p:spPr bwMode="auto">
          <a:xfrm>
            <a:off x="4857752" y="4143380"/>
            <a:ext cx="1228725" cy="1200150"/>
          </a:xfrm>
          <a:prstGeom prst="rect">
            <a:avLst/>
          </a:prstGeom>
          <a:noFill/>
          <a:ln w="9525">
            <a:noFill/>
            <a:miter lim="800000"/>
            <a:headEnd/>
            <a:tailEnd/>
          </a:ln>
        </p:spPr>
      </p:pic>
      <p:pic>
        <p:nvPicPr>
          <p:cNvPr id="17" name="16 Imagen" descr="http://www.correodelmaestro.com/anteriores/2002/noviembre/color/figura4.jpg"/>
          <p:cNvPicPr/>
          <p:nvPr/>
        </p:nvPicPr>
        <p:blipFill>
          <a:blip r:embed="rId5"/>
          <a:srcRect/>
          <a:stretch>
            <a:fillRect/>
          </a:stretch>
        </p:blipFill>
        <p:spPr bwMode="auto">
          <a:xfrm>
            <a:off x="6357950" y="4214818"/>
            <a:ext cx="1371600" cy="1152525"/>
          </a:xfrm>
          <a:prstGeom prst="rect">
            <a:avLst/>
          </a:prstGeom>
          <a:noFill/>
          <a:ln w="9525">
            <a:noFill/>
            <a:miter lim="800000"/>
            <a:headEnd/>
            <a:tailEnd/>
          </a:ln>
        </p:spPr>
      </p:pic>
      <p:sp>
        <p:nvSpPr>
          <p:cNvPr id="18" name="17 Rectángulo"/>
          <p:cNvSpPr/>
          <p:nvPr/>
        </p:nvSpPr>
        <p:spPr>
          <a:xfrm>
            <a:off x="6286512" y="5429264"/>
            <a:ext cx="1643074" cy="400110"/>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Modelo CMY</a:t>
            </a:r>
          </a:p>
        </p:txBody>
      </p:sp>
      <p:sp>
        <p:nvSpPr>
          <p:cNvPr id="19" name="18 Rectángulo"/>
          <p:cNvSpPr/>
          <p:nvPr/>
        </p:nvSpPr>
        <p:spPr>
          <a:xfrm>
            <a:off x="4714876" y="5457782"/>
            <a:ext cx="1643074" cy="400110"/>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Modelo RGB</a:t>
            </a:r>
          </a:p>
        </p:txBody>
      </p:sp>
      <p:sp>
        <p:nvSpPr>
          <p:cNvPr id="20" name="19 Rectángulo"/>
          <p:cNvSpPr/>
          <p:nvPr/>
        </p:nvSpPr>
        <p:spPr>
          <a:xfrm>
            <a:off x="1500166" y="5442368"/>
            <a:ext cx="1643074" cy="400110"/>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Modelo RYB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Historia DEL COLOR</a:t>
            </a:r>
            <a:endParaRPr lang="es-MX" dirty="0"/>
          </a:p>
        </p:txBody>
      </p:sp>
      <p:pic>
        <p:nvPicPr>
          <p:cNvPr id="6" name="5 Imagen" descr="http://www.digitalfotored.com/grafico/fotos/aristotelesvinci.jpg"/>
          <p:cNvPicPr/>
          <p:nvPr/>
        </p:nvPicPr>
        <p:blipFill>
          <a:blip r:embed="rId3"/>
          <a:srcRect/>
          <a:stretch>
            <a:fillRect/>
          </a:stretch>
        </p:blipFill>
        <p:spPr bwMode="auto">
          <a:xfrm>
            <a:off x="5429256" y="1428736"/>
            <a:ext cx="1785950" cy="1714512"/>
          </a:xfrm>
          <a:prstGeom prst="rect">
            <a:avLst/>
          </a:prstGeom>
          <a:noFill/>
          <a:ln w="9525">
            <a:noFill/>
            <a:miter lim="800000"/>
            <a:headEnd/>
            <a:tailEnd/>
          </a:ln>
        </p:spPr>
      </p:pic>
      <p:sp>
        <p:nvSpPr>
          <p:cNvPr id="17410" name="Rectangle 2"/>
          <p:cNvSpPr>
            <a:spLocks noChangeArrowheads="1"/>
          </p:cNvSpPr>
          <p:nvPr/>
        </p:nvSpPr>
        <p:spPr bwMode="auto">
          <a:xfrm>
            <a:off x="428596" y="1428737"/>
            <a:ext cx="3786213"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MX" sz="2000" dirty="0" smtClean="0">
                <a:solidFill>
                  <a:schemeClr val="tx2">
                    <a:shade val="75000"/>
                  </a:schemeClr>
                </a:solidFill>
                <a:latin typeface="Eras Light ITC" pitchFamily="34" charset="0"/>
              </a:rPr>
              <a:t>Aristóteles (384-322 A.C.) definió que todos los colores   se conforman con la mezcla de cuatro colores. Estos colores que denominó como básicos eran los de tierra, el fuego, el agua y el cielo.</a:t>
            </a:r>
          </a:p>
          <a:p>
            <a:pPr marR="0" lvl="0" indent="0" algn="just" fontAlgn="base">
              <a:lnSpc>
                <a:spcPct val="100000"/>
              </a:lnSpc>
              <a:spcBef>
                <a:spcPct val="0"/>
              </a:spcBef>
              <a:spcAft>
                <a:spcPct val="0"/>
              </a:spcAft>
              <a:buClrTx/>
              <a:buSzTx/>
              <a:buFontTx/>
              <a:buNone/>
              <a:tabLst/>
            </a:pPr>
            <a:r>
              <a:rPr lang="es-MX" sz="2000" dirty="0" smtClean="0">
                <a:solidFill>
                  <a:schemeClr val="tx2">
                    <a:shade val="75000"/>
                  </a:schemeClr>
                </a:solidFill>
                <a:latin typeface="Eras Light ITC" pitchFamily="34" charset="0"/>
              </a:rPr>
              <a:t> </a:t>
            </a:r>
          </a:p>
        </p:txBody>
      </p:sp>
      <p:sp>
        <p:nvSpPr>
          <p:cNvPr id="8" name="7 Rectángulo"/>
          <p:cNvSpPr/>
          <p:nvPr/>
        </p:nvSpPr>
        <p:spPr>
          <a:xfrm>
            <a:off x="4572000" y="3589099"/>
            <a:ext cx="4143404" cy="2554545"/>
          </a:xfrm>
          <a:prstGeom prst="rect">
            <a:avLst/>
          </a:prstGeom>
        </p:spPr>
        <p:txBody>
          <a:bodyPr wrap="square">
            <a:spAutoFit/>
          </a:bodyPr>
          <a:lstStyle/>
          <a:p>
            <a:pPr marR="0" lvl="0" indent="0" algn="just" fontAlgn="base">
              <a:lnSpc>
                <a:spcPct val="100000"/>
              </a:lnSpc>
              <a:spcBef>
                <a:spcPct val="0"/>
              </a:spcBef>
              <a:spcAft>
                <a:spcPct val="0"/>
              </a:spcAft>
              <a:buClrTx/>
              <a:buSzTx/>
              <a:buFontTx/>
              <a:buNone/>
              <a:tabLst/>
            </a:pPr>
            <a:r>
              <a:rPr lang="es-MX" sz="2000" dirty="0" smtClean="0">
                <a:solidFill>
                  <a:schemeClr val="tx2">
                    <a:shade val="75000"/>
                  </a:schemeClr>
                </a:solidFill>
                <a:latin typeface="Eras Light ITC" pitchFamily="34" charset="0"/>
              </a:rPr>
              <a:t>Más tarde Leonardo Da Vinci (1452-1519) Definió una escala de colores básicos: primero el blanco, ya que permite recibir a todos los demás colores; Después seguía el amarillo, para la tierra, verde para el agua, azul para el cielo, rojo para el fuego y negro para la oscuridad.</a:t>
            </a:r>
          </a:p>
        </p:txBody>
      </p:sp>
      <p:pic>
        <p:nvPicPr>
          <p:cNvPr id="17416" name="Picture 8" descr="http://thm-a04.yimg.com/image/0386e2412a3d1bcc">
            <a:hlinkClick r:id="rId4"/>
          </p:cNvPr>
          <p:cNvPicPr>
            <a:picLocks noChangeAspect="1" noChangeArrowheads="1"/>
          </p:cNvPicPr>
          <p:nvPr/>
        </p:nvPicPr>
        <p:blipFill>
          <a:blip r:embed="rId5"/>
          <a:srcRect/>
          <a:stretch>
            <a:fillRect/>
          </a:stretch>
        </p:blipFill>
        <p:spPr bwMode="auto">
          <a:xfrm>
            <a:off x="2500298" y="3714752"/>
            <a:ext cx="1726417" cy="1285884"/>
          </a:xfrm>
          <a:prstGeom prst="rect">
            <a:avLst/>
          </a:prstGeom>
          <a:noFill/>
        </p:spPr>
      </p:pic>
      <p:pic>
        <p:nvPicPr>
          <p:cNvPr id="17418" name="Picture 10" descr="http://thm-a02.yimg.com/image/5f3ac2d5005974aa">
            <a:hlinkClick r:id="rId6"/>
          </p:cNvPr>
          <p:cNvPicPr>
            <a:picLocks noChangeAspect="1" noChangeArrowheads="1"/>
          </p:cNvPicPr>
          <p:nvPr/>
        </p:nvPicPr>
        <p:blipFill>
          <a:blip r:embed="rId7"/>
          <a:srcRect/>
          <a:stretch>
            <a:fillRect/>
          </a:stretch>
        </p:blipFill>
        <p:spPr bwMode="auto">
          <a:xfrm>
            <a:off x="2500298" y="5214950"/>
            <a:ext cx="1630505" cy="1214446"/>
          </a:xfrm>
          <a:prstGeom prst="rect">
            <a:avLst/>
          </a:prstGeom>
          <a:noFill/>
        </p:spPr>
      </p:pic>
      <p:pic>
        <p:nvPicPr>
          <p:cNvPr id="17420" name="Picture 12" descr="http://thm-a04.yimg.com/image/a2551af95613750e">
            <a:hlinkClick r:id="rId8"/>
          </p:cNvPr>
          <p:cNvPicPr>
            <a:picLocks noChangeAspect="1" noChangeArrowheads="1"/>
          </p:cNvPicPr>
          <p:nvPr/>
        </p:nvPicPr>
        <p:blipFill>
          <a:blip r:embed="rId9"/>
          <a:srcRect/>
          <a:stretch>
            <a:fillRect/>
          </a:stretch>
        </p:blipFill>
        <p:spPr bwMode="auto">
          <a:xfrm>
            <a:off x="571472" y="5214950"/>
            <a:ext cx="1630505" cy="1214446"/>
          </a:xfrm>
          <a:prstGeom prst="rect">
            <a:avLst/>
          </a:prstGeom>
          <a:noFill/>
        </p:spPr>
      </p:pic>
      <p:pic>
        <p:nvPicPr>
          <p:cNvPr id="17422" name="Picture 14" descr="http://thm-a04.yimg.com/image/2acf4e406152ff34">
            <a:hlinkClick r:id="rId10"/>
          </p:cNvPr>
          <p:cNvPicPr>
            <a:picLocks noChangeAspect="1" noChangeArrowheads="1"/>
          </p:cNvPicPr>
          <p:nvPr/>
        </p:nvPicPr>
        <p:blipFill>
          <a:blip r:embed="rId11"/>
          <a:srcRect/>
          <a:stretch>
            <a:fillRect/>
          </a:stretch>
        </p:blipFill>
        <p:spPr bwMode="auto">
          <a:xfrm>
            <a:off x="571472" y="3786190"/>
            <a:ext cx="1714512" cy="12770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fontScale="90000"/>
          </a:bodyPr>
          <a:lstStyle/>
          <a:p>
            <a:r>
              <a:rPr lang="es-MX" dirty="0" smtClean="0"/>
              <a:t>Luz, naturaleza, velocidad, propagación</a:t>
            </a:r>
            <a:endParaRPr lang="es-MX" dirty="0"/>
          </a:p>
        </p:txBody>
      </p:sp>
      <p:sp>
        <p:nvSpPr>
          <p:cNvPr id="18435" name="Rectangle 3"/>
          <p:cNvSpPr>
            <a:spLocks noChangeArrowheads="1"/>
          </p:cNvSpPr>
          <p:nvPr/>
        </p:nvSpPr>
        <p:spPr bwMode="auto">
          <a:xfrm>
            <a:off x="1857356" y="1500174"/>
            <a:ext cx="67151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solidFill>
                  <a:schemeClr val="tx2">
                    <a:shade val="75000"/>
                  </a:schemeClr>
                </a:solidFill>
                <a:latin typeface="Eras Light ITC" pitchFamily="34" charset="0"/>
              </a:rPr>
              <a:t>La primera hipótesis sobre la naturaleza de la luz fue formulada por Isaac Newton (1642-1519).</a:t>
            </a:r>
          </a:p>
        </p:txBody>
      </p:sp>
      <p:sp>
        <p:nvSpPr>
          <p:cNvPr id="7" name="6 Rectángulo"/>
          <p:cNvSpPr/>
          <p:nvPr/>
        </p:nvSpPr>
        <p:spPr>
          <a:xfrm>
            <a:off x="1857356" y="2214554"/>
            <a:ext cx="6215090" cy="707886"/>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Todos los cuerpos opacos al ser   iluminados reflejan todos o parte de los componentes de la luz que reciben.</a:t>
            </a:r>
          </a:p>
        </p:txBody>
      </p:sp>
      <p:pic>
        <p:nvPicPr>
          <p:cNvPr id="18437" name="Picture 5" descr="http://thm-a01.yimg.com/image/dffe3ce37adb3fdc">
            <a:hlinkClick r:id="rId3"/>
          </p:cNvPr>
          <p:cNvPicPr>
            <a:picLocks noChangeAspect="1" noChangeArrowheads="1"/>
          </p:cNvPicPr>
          <p:nvPr/>
        </p:nvPicPr>
        <p:blipFill>
          <a:blip r:embed="rId4"/>
          <a:srcRect/>
          <a:stretch>
            <a:fillRect/>
          </a:stretch>
        </p:blipFill>
        <p:spPr bwMode="auto">
          <a:xfrm>
            <a:off x="428596" y="1643050"/>
            <a:ext cx="1343025" cy="1428750"/>
          </a:xfrm>
          <a:prstGeom prst="rect">
            <a:avLst/>
          </a:prstGeom>
          <a:noFill/>
        </p:spPr>
      </p:pic>
      <p:pic>
        <p:nvPicPr>
          <p:cNvPr id="18439" name="Picture 7" descr="http://thm-a03.yimg.com/image/f03bdf35cdc39f84">
            <a:hlinkClick r:id="rId5"/>
          </p:cNvPr>
          <p:cNvPicPr>
            <a:picLocks noChangeAspect="1" noChangeArrowheads="1"/>
          </p:cNvPicPr>
          <p:nvPr/>
        </p:nvPicPr>
        <p:blipFill>
          <a:blip r:embed="rId6"/>
          <a:srcRect/>
          <a:stretch>
            <a:fillRect/>
          </a:stretch>
        </p:blipFill>
        <p:spPr bwMode="auto">
          <a:xfrm>
            <a:off x="7215206" y="3721246"/>
            <a:ext cx="1285884" cy="1549951"/>
          </a:xfrm>
          <a:prstGeom prst="rect">
            <a:avLst/>
          </a:prstGeom>
          <a:noFill/>
        </p:spPr>
      </p:pic>
      <p:sp>
        <p:nvSpPr>
          <p:cNvPr id="10" name="9 Rectángulo"/>
          <p:cNvSpPr/>
          <p:nvPr/>
        </p:nvSpPr>
        <p:spPr>
          <a:xfrm>
            <a:off x="357158" y="3649808"/>
            <a:ext cx="6572296" cy="1323439"/>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En la misma época, Huyghens emitió la hipótesis de que la luz era un fenómeno ondulatorio, semejante al del sonido y que se transmitía en forma de impulsos longitudinales a través de un medio que denominó “Éter luminifero”</a:t>
            </a:r>
          </a:p>
        </p:txBody>
      </p:sp>
      <p:sp>
        <p:nvSpPr>
          <p:cNvPr id="11" name="10 Rectángulo"/>
          <p:cNvSpPr/>
          <p:nvPr/>
        </p:nvSpPr>
        <p:spPr>
          <a:xfrm>
            <a:off x="357158" y="5007130"/>
            <a:ext cx="6500858" cy="707886"/>
          </a:xfrm>
          <a:prstGeom prst="rect">
            <a:avLst/>
          </a:prstGeom>
        </p:spPr>
        <p:txBody>
          <a:bodyPr wrap="square">
            <a:spAutoFit/>
          </a:bodyPr>
          <a:lstStyle/>
          <a:p>
            <a:pPr algn="just" fontAlgn="base">
              <a:spcBef>
                <a:spcPct val="0"/>
              </a:spcBef>
              <a:spcAft>
                <a:spcPct val="0"/>
              </a:spcAft>
            </a:pPr>
            <a:r>
              <a:rPr lang="es-MX" sz="2000" dirty="0" smtClean="0">
                <a:solidFill>
                  <a:schemeClr val="tx2">
                    <a:shade val="75000"/>
                  </a:schemeClr>
                </a:solidFill>
                <a:latin typeface="Eras Light ITC" pitchFamily="34" charset="0"/>
              </a:rPr>
              <a:t>Esta hipótesis le permitió fundamentar los fenómenos de reflexión y refracción de la luz.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fontScale="90000"/>
          </a:bodyPr>
          <a:lstStyle/>
          <a:p>
            <a:r>
              <a:rPr lang="es-MX" dirty="0" smtClean="0"/>
              <a:t>Luz, naturaleza, velocidad, propagación</a:t>
            </a:r>
            <a:endParaRPr lang="es-MX" dirty="0"/>
          </a:p>
        </p:txBody>
      </p:sp>
      <p:pic>
        <p:nvPicPr>
          <p:cNvPr id="19460" name="Picture 4" descr="http://thm-a01.yimg.com/image/08eadd803fea62cc">
            <a:hlinkClick r:id="rId3"/>
          </p:cNvPr>
          <p:cNvPicPr>
            <a:picLocks noChangeAspect="1" noChangeArrowheads="1"/>
          </p:cNvPicPr>
          <p:nvPr/>
        </p:nvPicPr>
        <p:blipFill>
          <a:blip r:embed="rId4"/>
          <a:srcRect/>
          <a:stretch>
            <a:fillRect/>
          </a:stretch>
        </p:blipFill>
        <p:spPr bwMode="auto">
          <a:xfrm>
            <a:off x="428596" y="1428736"/>
            <a:ext cx="1104900" cy="1381126"/>
          </a:xfrm>
          <a:prstGeom prst="rect">
            <a:avLst/>
          </a:prstGeom>
          <a:noFill/>
        </p:spPr>
      </p:pic>
      <p:sp>
        <p:nvSpPr>
          <p:cNvPr id="7" name="6 Rectángulo"/>
          <p:cNvSpPr/>
          <p:nvPr/>
        </p:nvSpPr>
        <p:spPr>
          <a:xfrm>
            <a:off x="1714480" y="1500174"/>
            <a:ext cx="6858048" cy="1323439"/>
          </a:xfrm>
          <a:prstGeom prst="rect">
            <a:avLst/>
          </a:prstGeom>
        </p:spPr>
        <p:txBody>
          <a:bodyPr wrap="square">
            <a:spAutoFit/>
          </a:bodyPr>
          <a:lstStyle/>
          <a:p>
            <a:pPr algn="just"/>
            <a:r>
              <a:rPr lang="es-MX" sz="2000" dirty="0" smtClean="0">
                <a:latin typeface="Eras Light ITC" pitchFamily="34" charset="0"/>
              </a:rPr>
              <a:t>En 1886, James Clerk Maxwell, (físico y matemático escocés), formulo la teoría de que la luz es un movimiento ondulatorio, electromagnético, y no una vibración que solo transmite energía mecánica. </a:t>
            </a:r>
            <a:endParaRPr lang="es-MX" sz="2000" dirty="0">
              <a:latin typeface="Eras Light ITC" pitchFamily="34" charset="0"/>
            </a:endParaRPr>
          </a:p>
        </p:txBody>
      </p:sp>
      <p:pic>
        <p:nvPicPr>
          <p:cNvPr id="19462" name="Picture 6" descr="http://www.uh.edu/engines/hertz.jpg"/>
          <p:cNvPicPr>
            <a:picLocks noChangeAspect="1" noChangeArrowheads="1"/>
          </p:cNvPicPr>
          <p:nvPr/>
        </p:nvPicPr>
        <p:blipFill>
          <a:blip r:embed="rId5"/>
          <a:srcRect/>
          <a:stretch>
            <a:fillRect/>
          </a:stretch>
        </p:blipFill>
        <p:spPr bwMode="auto">
          <a:xfrm>
            <a:off x="7000892" y="2500306"/>
            <a:ext cx="1500198" cy="2071403"/>
          </a:xfrm>
          <a:prstGeom prst="rect">
            <a:avLst/>
          </a:prstGeom>
          <a:noFill/>
        </p:spPr>
      </p:pic>
      <p:sp>
        <p:nvSpPr>
          <p:cNvPr id="19463" name="Rectangle 7"/>
          <p:cNvSpPr>
            <a:spLocks noChangeArrowheads="1"/>
          </p:cNvSpPr>
          <p:nvPr/>
        </p:nvSpPr>
        <p:spPr bwMode="auto">
          <a:xfrm>
            <a:off x="428596" y="2928934"/>
            <a:ext cx="64294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MX" sz="2000" dirty="0" smtClean="0">
                <a:latin typeface="Eras Light ITC" pitchFamily="34" charset="0"/>
              </a:rPr>
              <a:t>En 1887, el físico Enrique Hertz, descubrió un nuevo fenómeno luminoso denominado “efecto fotoeléctrico”.</a:t>
            </a:r>
          </a:p>
        </p:txBody>
      </p:sp>
      <p:sp>
        <p:nvSpPr>
          <p:cNvPr id="19464" name="Rectangle 8"/>
          <p:cNvSpPr>
            <a:spLocks noChangeArrowheads="1"/>
          </p:cNvSpPr>
          <p:nvPr/>
        </p:nvSpPr>
        <p:spPr bwMode="auto">
          <a:xfrm>
            <a:off x="428596" y="3786190"/>
            <a:ext cx="64294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latin typeface="Eras Light ITC" pitchFamily="34" charset="0"/>
                <a:ea typeface="Times New Roman" pitchFamily="18" charset="0"/>
                <a:cs typeface="Arial" pitchFamily="34" charset="0"/>
              </a:rPr>
              <a:t>Esto llevo a los físicos a una conclusión: E</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s verdadero si se admite  que la luz se comporta como si estuviera constituida por corpúsculos, sin embargo los fenómenos luminosos que fundamentaron la teoría ondulatoria de la luz, no pueden ser explicados admitiendo la teoría corpuscular. </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1" name="10 Rectángulo"/>
          <p:cNvSpPr/>
          <p:nvPr/>
        </p:nvSpPr>
        <p:spPr>
          <a:xfrm>
            <a:off x="357158" y="5857892"/>
            <a:ext cx="8215370" cy="646331"/>
          </a:xfrm>
          <a:prstGeom prst="rect">
            <a:avLst/>
          </a:prstGeom>
        </p:spPr>
        <p:txBody>
          <a:bodyPr wrap="square">
            <a:spAutoFit/>
          </a:bodyPr>
          <a:lstStyle/>
          <a:p>
            <a:pPr lvl="0" algn="just" eaLnBrk="0" fontAlgn="base" hangingPunct="0">
              <a:spcBef>
                <a:spcPct val="0"/>
              </a:spcBef>
              <a:spcAft>
                <a:spcPct val="0"/>
              </a:spcAft>
            </a:pPr>
            <a:r>
              <a:rPr lang="es-MX" dirty="0" smtClean="0">
                <a:latin typeface="Eras Light ITC" pitchFamily="34" charset="0"/>
                <a:ea typeface="Times New Roman" pitchFamily="18" charset="0"/>
                <a:cs typeface="Arial" pitchFamily="34" charset="0"/>
              </a:rPr>
              <a:t>En consecuencia nos encontramos en la actualidad frente a la dualidad del comportamiento de la luz, a veces como ondulatoria y veces como corpuscular.</a:t>
            </a:r>
            <a:endParaRPr lang="es-MX" dirty="0" smtClean="0">
              <a:latin typeface="Eras Light ITC"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04800" y="457200"/>
            <a:ext cx="8686800" cy="838200"/>
          </a:xfrm>
        </p:spPr>
        <p:txBody>
          <a:bodyPr>
            <a:normAutofit/>
          </a:bodyPr>
          <a:lstStyle/>
          <a:p>
            <a:r>
              <a:rPr lang="es-MX" dirty="0" smtClean="0"/>
              <a:t>Espectro electromagnético</a:t>
            </a:r>
            <a:endParaRPr lang="es-MX" dirty="0"/>
          </a:p>
        </p:txBody>
      </p:sp>
      <p:sp>
        <p:nvSpPr>
          <p:cNvPr id="2048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71 Imagen" descr="espectro electromagnetico.jpg"/>
          <p:cNvPicPr/>
          <p:nvPr/>
        </p:nvPicPr>
        <p:blipFill>
          <a:blip r:embed="rId3" cstate="print"/>
          <a:stretch>
            <a:fillRect/>
          </a:stretch>
        </p:blipFill>
        <p:spPr>
          <a:xfrm>
            <a:off x="1714480" y="1357298"/>
            <a:ext cx="5715040" cy="1643074"/>
          </a:xfrm>
          <a:prstGeom prst="rect">
            <a:avLst/>
          </a:prstGeom>
        </p:spPr>
      </p:pic>
      <p:sp>
        <p:nvSpPr>
          <p:cNvPr id="20485" name="Rectangle 5"/>
          <p:cNvSpPr>
            <a:spLocks noChangeArrowheads="1"/>
          </p:cNvSpPr>
          <p:nvPr/>
        </p:nvSpPr>
        <p:spPr bwMode="auto">
          <a:xfrm>
            <a:off x="428596" y="3214686"/>
            <a:ext cx="821537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Los rayos </a:t>
            </a: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cósmicos</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se originan en el espacio, tienen la propiedad de atravesar los sólidos con facilidad. Los rayos </a:t>
            </a: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Gamma</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posen en menos medida las propiedades de los cósmicos produciendo además fluorescencia. Los </a:t>
            </a: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rayos X</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atraviesan en mayor o menor grado los sólidos, los rayos </a:t>
            </a: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ultravioletas</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tienen la propiedad de tostar la piel y la formación de la vitamina D, la </a:t>
            </a: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Luz visible</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representa la porción del espectro capaz de estimular el sentido de la visión, las radiaciones </a:t>
            </a: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infrarrojas</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no son detectadas por el ojo humano pero tienen la virtud de producir el calentamiento de los cuerpos (superficie).</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rmAutofit/>
          </a:bodyPr>
          <a:lstStyle/>
          <a:p>
            <a:r>
              <a:rPr lang="es-MX" dirty="0" smtClean="0"/>
              <a:t>Dispersión de la luz blanca</a:t>
            </a:r>
            <a:endParaRPr lang="es-MX" dirty="0"/>
          </a:p>
        </p:txBody>
      </p:sp>
      <p:pic>
        <p:nvPicPr>
          <p:cNvPr id="6" name="Picture 2" descr="http://www.quimicaweb.net/grupo_trabajo_ccnn_2/tema5/imagenes/refraccion.JPG"/>
          <p:cNvPicPr>
            <a:picLocks noChangeAspect="1" noChangeArrowheads="1"/>
          </p:cNvPicPr>
          <p:nvPr/>
        </p:nvPicPr>
        <p:blipFill>
          <a:blip r:embed="rId3" cstate="print"/>
          <a:srcRect/>
          <a:stretch>
            <a:fillRect/>
          </a:stretch>
        </p:blipFill>
        <p:spPr bwMode="auto">
          <a:xfrm>
            <a:off x="500034" y="1428736"/>
            <a:ext cx="3705225" cy="2071702"/>
          </a:xfrm>
          <a:prstGeom prst="rect">
            <a:avLst/>
          </a:prstGeom>
          <a:noFill/>
        </p:spPr>
      </p:pic>
      <p:sp>
        <p:nvSpPr>
          <p:cNvPr id="7" name="6 Rectángulo"/>
          <p:cNvSpPr/>
          <p:nvPr/>
        </p:nvSpPr>
        <p:spPr>
          <a:xfrm>
            <a:off x="4286248" y="1490008"/>
            <a:ext cx="4572000" cy="1938992"/>
          </a:xfrm>
          <a:prstGeom prst="rect">
            <a:avLst/>
          </a:prstGeom>
        </p:spPr>
        <p:txBody>
          <a:bodyPr>
            <a:spAutoFit/>
          </a:bodyPr>
          <a:lstStyle/>
          <a:p>
            <a:pPr algn="just"/>
            <a:r>
              <a:rPr lang="es-MX" sz="2000" dirty="0" smtClean="0">
                <a:latin typeface="Eras Light ITC" pitchFamily="34" charset="0"/>
              </a:rPr>
              <a:t>Se logra haciendo pasar un rayo de luz a través de un prisma triangular de vidrio (de ángulos iguales), obteniendo sobre una pantalla una serie continua de imágenes de color, desde el rojo profundo hasta el violeta. </a:t>
            </a:r>
            <a:endParaRPr lang="es-MX" sz="2000" dirty="0">
              <a:latin typeface="Eras Light ITC" pitchFamily="34" charset="0"/>
            </a:endParaRPr>
          </a:p>
        </p:txBody>
      </p:sp>
      <p:sp>
        <p:nvSpPr>
          <p:cNvPr id="8" name="Rectangle 5"/>
          <p:cNvSpPr>
            <a:spLocks noChangeArrowheads="1"/>
          </p:cNvSpPr>
          <p:nvPr/>
        </p:nvSpPr>
        <p:spPr bwMode="auto">
          <a:xfrm>
            <a:off x="285720" y="3643314"/>
            <a:ext cx="85010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¿Porque se dispersa la luz blanca la atravesar un prisma?</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0" name="9 Rectángulo"/>
          <p:cNvSpPr/>
          <p:nvPr/>
        </p:nvSpPr>
        <p:spPr>
          <a:xfrm>
            <a:off x="428596" y="4143380"/>
            <a:ext cx="8358246" cy="1631216"/>
          </a:xfrm>
          <a:prstGeom prst="rect">
            <a:avLst/>
          </a:prstGeom>
        </p:spPr>
        <p:txBody>
          <a:bodyPr wrap="square">
            <a:spAutoFit/>
          </a:bodyPr>
          <a:lstStyle/>
          <a:p>
            <a:pPr algn="just"/>
            <a:r>
              <a:rPr lang="es-MX" sz="2000" dirty="0" smtClean="0">
                <a:latin typeface="Eras Light ITC" pitchFamily="34" charset="0"/>
              </a:rPr>
              <a:t>La luz blanca esta compuesta por ondas de todas las frecuencias dentro de la gama visible (como vimos en el espectro electromagnético) los diferentes colores son </a:t>
            </a:r>
            <a:r>
              <a:rPr lang="es-MX" sz="2000" b="1" dirty="0" smtClean="0">
                <a:latin typeface="Eras Light ITC" pitchFamily="34" charset="0"/>
              </a:rPr>
              <a:t>REFRACTADOS</a:t>
            </a:r>
            <a:r>
              <a:rPr lang="es-MX" sz="2000" dirty="0" smtClean="0">
                <a:latin typeface="Eras Light ITC" pitchFamily="34" charset="0"/>
              </a:rPr>
              <a:t> o desviados en distinta medida, los diferentes colores de la luz que emerge del bloque se </a:t>
            </a:r>
            <a:r>
              <a:rPr lang="es-MX" sz="2000" b="1" dirty="0" smtClean="0">
                <a:latin typeface="Eras Light ITC" pitchFamily="34" charset="0"/>
              </a:rPr>
              <a:t>PROPAGAN</a:t>
            </a:r>
            <a:r>
              <a:rPr lang="es-MX" sz="2000" dirty="0" smtClean="0">
                <a:latin typeface="Eras Light ITC" pitchFamily="34" charset="0"/>
              </a:rPr>
              <a:t> con ángulos distintos, produciendo un espectro.</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dirty="0"/>
          </a:p>
        </p:txBody>
      </p:sp>
      <p:sp>
        <p:nvSpPr>
          <p:cNvPr id="11" name="1 Título"/>
          <p:cNvSpPr>
            <a:spLocks noGrp="1"/>
          </p:cNvSpPr>
          <p:nvPr>
            <p:ph type="title"/>
          </p:nvPr>
        </p:nvSpPr>
        <p:spPr>
          <a:xfrm>
            <a:off x="304800" y="457200"/>
            <a:ext cx="8686800" cy="838200"/>
          </a:xfrm>
        </p:spPr>
        <p:txBody>
          <a:bodyPr>
            <a:normAutofit fontScale="90000"/>
          </a:bodyPr>
          <a:lstStyle/>
          <a:p>
            <a:r>
              <a:rPr lang="es-MX" dirty="0" smtClean="0"/>
              <a:t>Síntesis de los colores: proceso aditivo</a:t>
            </a:r>
            <a:endParaRPr lang="es-MX" dirty="0"/>
          </a:p>
        </p:txBody>
      </p:sp>
      <p:sp>
        <p:nvSpPr>
          <p:cNvPr id="12" name="1 Título"/>
          <p:cNvSpPr txBox="1">
            <a:spLocks/>
          </p:cNvSpPr>
          <p:nvPr/>
        </p:nvSpPr>
        <p:spPr>
          <a:xfrm>
            <a:off x="314356" y="1071546"/>
            <a:ext cx="3900454" cy="8382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20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Eras Light ITC" pitchFamily="34" charset="0"/>
                <a:ea typeface="+mj-ea"/>
                <a:cs typeface="+mj-cs"/>
              </a:rPr>
              <a:t>Colores</a:t>
            </a:r>
            <a:r>
              <a:rPr kumimoji="0" lang="es-MX" sz="20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Eras Light ITC" pitchFamily="34" charset="0"/>
                <a:ea typeface="+mj-ea"/>
                <a:cs typeface="+mj-cs"/>
              </a:rPr>
              <a:t> primarios de la luz</a:t>
            </a:r>
            <a:endParaRPr kumimoji="0" lang="es-MX" sz="20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Eras Light ITC" pitchFamily="34" charset="0"/>
              <a:ea typeface="+mj-ea"/>
              <a:cs typeface="+mj-cs"/>
            </a:endParaRPr>
          </a:p>
        </p:txBody>
      </p:sp>
      <p:graphicFrame>
        <p:nvGraphicFramePr>
          <p:cNvPr id="10" name="Object 2"/>
          <p:cNvGraphicFramePr>
            <a:graphicFrameLocks noChangeAspect="1"/>
          </p:cNvGraphicFramePr>
          <p:nvPr/>
        </p:nvGraphicFramePr>
        <p:xfrm>
          <a:off x="6072198" y="4143380"/>
          <a:ext cx="2000264" cy="1933865"/>
        </p:xfrm>
        <a:graphic>
          <a:graphicData uri="http://schemas.openxmlformats.org/presentationml/2006/ole">
            <p:oleObj spid="_x0000_s22531" name="CorelDRAW" r:id="rId4" imgW="3075480" imgH="2960640" progId="">
              <p:embed/>
            </p:oleObj>
          </a:graphicData>
        </a:graphic>
      </p:graphicFrame>
      <p:pic>
        <p:nvPicPr>
          <p:cNvPr id="13" name="12 Imagen" descr="http://www.cientec.or.cr/ciencias/grafpigmentos/pigmentos6.gif">
            <a:hlinkClick r:id="rId5" tgtFrame="_blank"/>
          </p:cNvPr>
          <p:cNvPicPr/>
          <p:nvPr/>
        </p:nvPicPr>
        <p:blipFill>
          <a:blip r:embed="rId6" cstate="print"/>
          <a:srcRect/>
          <a:stretch>
            <a:fillRect/>
          </a:stretch>
        </p:blipFill>
        <p:spPr bwMode="auto">
          <a:xfrm>
            <a:off x="5715008" y="1571612"/>
            <a:ext cx="2600325" cy="2008751"/>
          </a:xfrm>
          <a:prstGeom prst="rect">
            <a:avLst/>
          </a:prstGeom>
          <a:noFill/>
          <a:ln w="9525">
            <a:noFill/>
            <a:miter lim="800000"/>
            <a:headEnd/>
            <a:tailEnd/>
          </a:ln>
        </p:spPr>
      </p:pic>
      <p:sp>
        <p:nvSpPr>
          <p:cNvPr id="14" name="Rectangle 5"/>
          <p:cNvSpPr>
            <a:spLocks noChangeArrowheads="1"/>
          </p:cNvSpPr>
          <p:nvPr/>
        </p:nvSpPr>
        <p:spPr bwMode="auto">
          <a:xfrm>
            <a:off x="285720" y="1917790"/>
            <a:ext cx="507209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Los colores  primarios en la luz se definen  a partir de los sensores en el ojo humano.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Los conos</a:t>
            </a:r>
            <a:r>
              <a:rPr kumimoji="0" lang="es-MX" sz="2000" b="1" i="0" u="sng" strike="noStrike" cap="none" normalizeH="0" dirty="0" smtClean="0">
                <a:ln>
                  <a:noFill/>
                </a:ln>
                <a:solidFill>
                  <a:schemeClr val="tx1"/>
                </a:solidFill>
                <a:effectLst/>
                <a:latin typeface="Eras Light ITC" pitchFamily="34" charset="0"/>
                <a:ea typeface="Times New Roman" pitchFamily="18" charset="0"/>
                <a:cs typeface="Arial" pitchFamily="34" charset="0"/>
              </a:rPr>
              <a:t>  </a:t>
            </a:r>
            <a:r>
              <a:rPr lang="es-MX" sz="2000" dirty="0" smtClean="0">
                <a:latin typeface="Eras Light ITC" pitchFamily="34" charset="0"/>
                <a:ea typeface="Times New Roman" pitchFamily="18" charset="0"/>
                <a:cs typeface="Arial" pitchFamily="34" charset="0"/>
              </a:rPr>
              <a:t>H</a:t>
            </a:r>
            <a:r>
              <a:rPr kumimoji="0" lang="es-MX" sz="2000" b="0" i="0"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acen </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posible la discriminación de los detalles finos y la percepción del color.</a:t>
            </a:r>
          </a:p>
          <a:p>
            <a:pPr lvl="0" algn="ctr" fontAlgn="base">
              <a:spcBef>
                <a:spcPct val="0"/>
              </a:spcBef>
              <a:spcAft>
                <a:spcPct val="0"/>
              </a:spcAft>
            </a:pPr>
            <a:r>
              <a:rPr lang="es-MX" sz="2000" dirty="0" smtClean="0">
                <a:latin typeface="Eras Light ITC" pitchFamily="34" charset="0"/>
                <a:ea typeface="Times New Roman" pitchFamily="18" charset="0"/>
                <a:cs typeface="Arial" pitchFamily="34" charset="0"/>
              </a:rPr>
              <a:t>Tenemos tres tipos: que perciben el color rojo el verde y el azul.</a:t>
            </a:r>
          </a:p>
          <a:p>
            <a:pPr lvl="0" algn="ctr" fontAlgn="base">
              <a:spcBef>
                <a:spcPct val="0"/>
              </a:spcBef>
              <a:spcAft>
                <a:spcPct val="0"/>
              </a:spcAft>
            </a:pPr>
            <a:endPar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Los bastones  </a:t>
            </a:r>
            <a:r>
              <a:rPr kumimoji="0" lang="es-MX" sz="2000" b="0" i="0"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Son sensibles</a:t>
            </a:r>
            <a:r>
              <a:rPr kumimoji="0" lang="es-MX" sz="2000" b="0" i="0" strike="noStrike" cap="none" normalizeH="0" dirty="0" smtClean="0">
                <a:ln>
                  <a:noFill/>
                </a:ln>
                <a:solidFill>
                  <a:schemeClr val="tx1"/>
                </a:solidFill>
                <a:effectLst/>
                <a:latin typeface="Eras Light ITC" pitchFamily="34" charset="0"/>
                <a:ea typeface="Times New Roman" pitchFamily="18" charset="0"/>
                <a:cs typeface="Arial" pitchFamily="34" charset="0"/>
              </a:rPr>
              <a:t> </a:t>
            </a:r>
            <a:r>
              <a:rPr kumimoji="0" lang="es-MX" sz="2000" b="0" i="0"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 a los bajos niveles de iluminación pero que no reaccionan al color. </a:t>
            </a:r>
            <a:endParaRPr kumimoji="0" lang="es-MX" sz="2000" b="0" i="0" strike="noStrike" cap="none" normalizeH="0" baseline="0" dirty="0" smtClean="0">
              <a:ln>
                <a:noFill/>
              </a:ln>
              <a:solidFill>
                <a:schemeClr val="tx1"/>
              </a:solidFill>
              <a:effectLst/>
              <a:latin typeface="Eras Light ITC" pitchFamily="34" charset="0"/>
              <a:cs typeface="Arial" pitchFamily="34" charset="0"/>
            </a:endParaRPr>
          </a:p>
        </p:txBody>
      </p:sp>
      <p:sp>
        <p:nvSpPr>
          <p:cNvPr id="15" name="14 Rectángulo"/>
          <p:cNvSpPr/>
          <p:nvPr/>
        </p:nvSpPr>
        <p:spPr>
          <a:xfrm>
            <a:off x="4143372" y="6143644"/>
            <a:ext cx="4710649" cy="400110"/>
          </a:xfrm>
          <a:prstGeom prst="rect">
            <a:avLst/>
          </a:prstGeom>
        </p:spPr>
        <p:txBody>
          <a:bodyPr wrap="none">
            <a:spAutoFit/>
          </a:bodyPr>
          <a:lstStyle/>
          <a:p>
            <a:r>
              <a:rPr lang="es-MX" sz="2000" dirty="0" smtClean="0">
                <a:latin typeface="Eras Light ITC" pitchFamily="34" charset="0"/>
              </a:rPr>
              <a:t>Esta mezcla de luces se denomina </a:t>
            </a:r>
            <a:r>
              <a:rPr lang="es-MX" sz="2000" u="sng" dirty="0" smtClean="0">
                <a:latin typeface="Eras Light ITC" pitchFamily="34" charset="0"/>
              </a:rPr>
              <a:t>aditiva</a:t>
            </a:r>
            <a:endParaRPr lang="es-MX" sz="2000" dirty="0">
              <a:latin typeface="Eras Light ITC"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453</TotalTime>
  <Words>2054</Words>
  <Application>Microsoft Office PowerPoint</Application>
  <PresentationFormat>Presentación en pantalla (4:3)</PresentationFormat>
  <Paragraphs>176</Paragraphs>
  <Slides>23</Slides>
  <Notes>23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Viajes</vt:lpstr>
      <vt:lpstr>CorelDRAW</vt:lpstr>
      <vt:lpstr>INTRODUCCION AL COLOR</vt:lpstr>
      <vt:lpstr>Unidad 2   introducción AL COLOR</vt:lpstr>
      <vt:lpstr>TEORIA DEL COLOR</vt:lpstr>
      <vt:lpstr>Historia DEL COLOR</vt:lpstr>
      <vt:lpstr>Luz, naturaleza, velocidad, propagación</vt:lpstr>
      <vt:lpstr>Luz, naturaleza, velocidad, propagación</vt:lpstr>
      <vt:lpstr>Espectro electromagnético</vt:lpstr>
      <vt:lpstr>Dispersión de la luz blanca</vt:lpstr>
      <vt:lpstr>Síntesis de los colores: proceso aditivo</vt:lpstr>
      <vt:lpstr>Síntesis de los colores: proceso aditivo</vt:lpstr>
      <vt:lpstr>Color de los cuerpos opacos: proceso sustractivo</vt:lpstr>
      <vt:lpstr>Color de los cuerpos opacos: proceso sustractivo</vt:lpstr>
      <vt:lpstr>Notación de munsell</vt:lpstr>
      <vt:lpstr>Notación de munsell</vt:lpstr>
      <vt:lpstr>Notación de munsell</vt:lpstr>
      <vt:lpstr>Circulo cromático</vt:lpstr>
      <vt:lpstr>pigmentos</vt:lpstr>
      <vt:lpstr>Modelos de color rgb  y cym</vt:lpstr>
      <vt:lpstr>PSICOLOGIA DEL COLOR</vt:lpstr>
      <vt:lpstr>Esquemas del color</vt:lpstr>
      <vt:lpstr>Esquemas del color</vt:lpstr>
      <vt:lpstr>Esquemas del color</vt:lpstr>
      <vt:lpstr>Esquemas del color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INTRODUCCION AL COLOR</dc:title>
  <dc:creator>JORGE AYALA</dc:creator>
  <cp:lastModifiedBy>ANA PAULA</cp:lastModifiedBy>
  <cp:revision>62</cp:revision>
  <dcterms:created xsi:type="dcterms:W3CDTF">2009-09-19T14:10:54Z</dcterms:created>
  <dcterms:modified xsi:type="dcterms:W3CDTF">2009-11-03T18:52:44Z</dcterms:modified>
</cp:coreProperties>
</file>