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5" r:id="rId20"/>
    <p:sldId id="286" r:id="rId21"/>
    <p:sldId id="287" r:id="rId22"/>
    <p:sldId id="288" r:id="rId23"/>
    <p:sldId id="274" r:id="rId24"/>
    <p:sldId id="275" r:id="rId25"/>
    <p:sldId id="276" r:id="rId26"/>
    <p:sldId id="282" r:id="rId27"/>
    <p:sldId id="284" r:id="rId28"/>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CEA41DF8-7DD6-4FF4-AABC-4ED80ACD237C}" type="datetimeFigureOut">
              <a:rPr lang="es-MX" smtClean="0"/>
              <a:pPr/>
              <a:t>12/11/2009</a:t>
            </a:fld>
            <a:endParaRPr lang="es-MX"/>
          </a:p>
        </p:txBody>
      </p:sp>
      <p:sp>
        <p:nvSpPr>
          <p:cNvPr id="2" name="1 Marcador de pie de página"/>
          <p:cNvSpPr>
            <a:spLocks noGrp="1"/>
          </p:cNvSpPr>
          <p:nvPr>
            <p:ph type="ftr" sz="quarter" idx="11"/>
          </p:nvPr>
        </p:nvSpPr>
        <p:spPr/>
        <p:txBody>
          <a:bodyPr/>
          <a:lstStyle/>
          <a:p>
            <a:endParaRPr lang="es-MX"/>
          </a:p>
        </p:txBody>
      </p:sp>
      <p:sp>
        <p:nvSpPr>
          <p:cNvPr id="15" name="14 Marcador de número de diapositiva"/>
          <p:cNvSpPr>
            <a:spLocks noGrp="1"/>
          </p:cNvSpPr>
          <p:nvPr>
            <p:ph type="sldNum" sz="quarter" idx="12"/>
          </p:nvPr>
        </p:nvSpPr>
        <p:spPr>
          <a:xfrm>
            <a:off x="8229600" y="6473952"/>
            <a:ext cx="758952" cy="246888"/>
          </a:xfrm>
        </p:spPr>
        <p:txBody>
          <a:bodyPr/>
          <a:lstStyle/>
          <a:p>
            <a:fld id="{C35F3A3E-F7D2-41AC-938E-72409BE69220}"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EA41DF8-7DD6-4FF4-AABC-4ED80ACD237C}" type="datetimeFigureOut">
              <a:rPr lang="es-MX" smtClean="0"/>
              <a:pPr/>
              <a:t>12/11/2009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5F3A3E-F7D2-41AC-938E-72409BE69220}"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EA41DF8-7DD6-4FF4-AABC-4ED80ACD237C}" type="datetimeFigureOut">
              <a:rPr lang="es-MX" smtClean="0"/>
              <a:pPr/>
              <a:t>12/11/2009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5F3A3E-F7D2-41AC-938E-72409BE69220}"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CEA41DF8-7DD6-4FF4-AABC-4ED80ACD237C}" type="datetimeFigureOut">
              <a:rPr lang="es-MX" smtClean="0"/>
              <a:pPr/>
              <a:t>12/11/2009</a:t>
            </a:fld>
            <a:endParaRPr lang="es-MX"/>
          </a:p>
        </p:txBody>
      </p:sp>
      <p:sp>
        <p:nvSpPr>
          <p:cNvPr id="19" name="18 Marcador de pie de página"/>
          <p:cNvSpPr>
            <a:spLocks noGrp="1"/>
          </p:cNvSpPr>
          <p:nvPr>
            <p:ph type="ftr" sz="quarter" idx="11"/>
          </p:nvPr>
        </p:nvSpPr>
        <p:spPr>
          <a:xfrm>
            <a:off x="3581400" y="76200"/>
            <a:ext cx="2895600" cy="288925"/>
          </a:xfrm>
        </p:spPr>
        <p:txBody>
          <a:bodyPr/>
          <a:lstStyle/>
          <a:p>
            <a:endParaRPr lang="es-MX"/>
          </a:p>
        </p:txBody>
      </p:sp>
      <p:sp>
        <p:nvSpPr>
          <p:cNvPr id="16" name="15 Marcador de número de diapositiva"/>
          <p:cNvSpPr>
            <a:spLocks noGrp="1"/>
          </p:cNvSpPr>
          <p:nvPr>
            <p:ph type="sldNum" sz="quarter" idx="12"/>
          </p:nvPr>
        </p:nvSpPr>
        <p:spPr>
          <a:xfrm>
            <a:off x="8229600" y="6473952"/>
            <a:ext cx="758952" cy="246888"/>
          </a:xfrm>
        </p:spPr>
        <p:txBody>
          <a:bodyPr/>
          <a:lstStyle/>
          <a:p>
            <a:fld id="{C35F3A3E-F7D2-41AC-938E-72409BE69220}"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CEA41DF8-7DD6-4FF4-AABC-4ED80ACD237C}" type="datetimeFigureOut">
              <a:rPr lang="es-MX" smtClean="0"/>
              <a:pPr/>
              <a:t>12/11/2009</a:t>
            </a:fld>
            <a:endParaRPr lang="es-MX"/>
          </a:p>
        </p:txBody>
      </p:sp>
      <p:sp>
        <p:nvSpPr>
          <p:cNvPr id="11" name="10 Marcador de pie de página"/>
          <p:cNvSpPr>
            <a:spLocks noGrp="1"/>
          </p:cNvSpPr>
          <p:nvPr>
            <p:ph type="ftr" sz="quarter" idx="11"/>
          </p:nvPr>
        </p:nvSpPr>
        <p:spPr/>
        <p:txBody>
          <a:bodyPr/>
          <a:lstStyle/>
          <a:p>
            <a:endParaRPr lang="es-MX"/>
          </a:p>
        </p:txBody>
      </p:sp>
      <p:sp>
        <p:nvSpPr>
          <p:cNvPr id="16" name="15 Marcador de número de diapositiva"/>
          <p:cNvSpPr>
            <a:spLocks noGrp="1"/>
          </p:cNvSpPr>
          <p:nvPr>
            <p:ph type="sldNum" sz="quarter" idx="12"/>
          </p:nvPr>
        </p:nvSpPr>
        <p:spPr/>
        <p:txBody>
          <a:bodyPr/>
          <a:lstStyle/>
          <a:p>
            <a:fld id="{C35F3A3E-F7D2-41AC-938E-72409BE69220}" type="slidenum">
              <a:rPr lang="es-MX" smtClean="0"/>
              <a:pPr/>
              <a:t>‹Nº›</a:t>
            </a:fld>
            <a:endParaRPr lang="es-MX"/>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CEA41DF8-7DD6-4FF4-AABC-4ED80ACD237C}" type="datetimeFigureOut">
              <a:rPr lang="es-MX" smtClean="0"/>
              <a:pPr/>
              <a:t>12/11/2009</a:t>
            </a:fld>
            <a:endParaRPr lang="es-MX"/>
          </a:p>
        </p:txBody>
      </p:sp>
      <p:sp>
        <p:nvSpPr>
          <p:cNvPr id="10" name="9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C35F3A3E-F7D2-41AC-938E-72409BE69220}"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CEA41DF8-7DD6-4FF4-AABC-4ED80ACD237C}" type="datetimeFigureOut">
              <a:rPr lang="es-MX" smtClean="0"/>
              <a:pPr/>
              <a:t>12/11/2009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229600" y="6477000"/>
            <a:ext cx="762000" cy="246888"/>
          </a:xfrm>
        </p:spPr>
        <p:txBody>
          <a:bodyPr/>
          <a:lstStyle/>
          <a:p>
            <a:fld id="{C35F3A3E-F7D2-41AC-938E-72409BE69220}" type="slidenum">
              <a:rPr lang="es-MX" smtClean="0"/>
              <a:pPr/>
              <a:t>‹Nº›</a:t>
            </a:fld>
            <a:endParaRPr lang="es-MX"/>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EA41DF8-7DD6-4FF4-AABC-4ED80ACD237C}" type="datetimeFigureOut">
              <a:rPr lang="es-MX" smtClean="0"/>
              <a:pPr/>
              <a:t>12/11/2009</a:t>
            </a:fld>
            <a:endParaRPr lang="es-MX"/>
          </a:p>
        </p:txBody>
      </p:sp>
      <p:sp>
        <p:nvSpPr>
          <p:cNvPr id="21" name="20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35F3A3E-F7D2-41AC-938E-72409BE69220}"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CEA41DF8-7DD6-4FF4-AABC-4ED80ACD237C}" type="datetimeFigureOut">
              <a:rPr lang="es-MX" smtClean="0"/>
              <a:pPr/>
              <a:t>12/11/2009</a:t>
            </a:fld>
            <a:endParaRPr lang="es-MX"/>
          </a:p>
        </p:txBody>
      </p:sp>
      <p:sp>
        <p:nvSpPr>
          <p:cNvPr id="24" name="23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35F3A3E-F7D2-41AC-938E-72409BE69220}"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CEA41DF8-7DD6-4FF4-AABC-4ED80ACD237C}" type="datetimeFigureOut">
              <a:rPr lang="es-MX" smtClean="0"/>
              <a:pPr/>
              <a:t>12/11/2009</a:t>
            </a:fld>
            <a:endParaRPr lang="es-MX"/>
          </a:p>
        </p:txBody>
      </p:sp>
      <p:sp>
        <p:nvSpPr>
          <p:cNvPr id="29" name="28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35F3A3E-F7D2-41AC-938E-72409BE69220}"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CEA41DF8-7DD6-4FF4-AABC-4ED80ACD237C}" type="datetimeFigureOut">
              <a:rPr lang="es-MX" smtClean="0"/>
              <a:pPr/>
              <a:t>12/11/2009</a:t>
            </a:fld>
            <a:endParaRPr lang="es-MX"/>
          </a:p>
        </p:txBody>
      </p:sp>
      <p:sp>
        <p:nvSpPr>
          <p:cNvPr id="5" name="4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C35F3A3E-F7D2-41AC-938E-72409BE69220}" type="slidenum">
              <a:rPr lang="es-MX" smtClean="0"/>
              <a:pPr/>
              <a:t>‹Nº›</a:t>
            </a:fld>
            <a:endParaRPr lang="es-MX"/>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EA41DF8-7DD6-4FF4-AABC-4ED80ACD237C}" type="datetimeFigureOut">
              <a:rPr lang="es-MX" smtClean="0"/>
              <a:pPr/>
              <a:t>12/11/2009</a:t>
            </a:fld>
            <a:endParaRPr lang="es-MX"/>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MX"/>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35F3A3E-F7D2-41AC-938E-72409BE69220}" type="slidenum">
              <a:rPr lang="es-MX" smtClean="0"/>
              <a:pPr/>
              <a:t>‹Nº›</a:t>
            </a:fld>
            <a:endParaRPr lang="es-MX"/>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mx.wrs.yahoo.com/_ylt=A0WTf2wJXLVKxG0BZhrF8Qt.;_ylu=X3oDMTBpY2Y5NXNiBHBvcwM2BHNlYwNzcgR2dGlkAw--/SIG=1n2hu521v/EXP=1253485961/**http:/mx.images.search.yahoo.com/images/view?back=http://mx.images.search.yahoo.com/search/images?p=lenguaje+visual&amp;js=1&amp;b=1&amp;ni=20&amp;ei=utf-8&amp;pstart=1&amp;fr=yfp&amp;w=375&amp;h=500&amp;imgurl=static.flickr.com/3015/2954247354_5b6fbc5833.jpg&amp;rurl=http://www.flickr.com/photos/26745384@N04/2954247354/&amp;size=276k&amp;name=Lenguaje+Visual&amp;p=lenguaje+visual&amp;oid=137fc1d6816ad8e6&amp;fr2=&amp;fusr=**E+M+E+P+E*...&amp;hurl=http://www.flickr.com/photos/26745384@N04/&amp;no=6&amp;tt=959&amp;sigr=11lelnugk&amp;sigi=11g329j9d&amp;sigb=139du8rng&amp;sigh=11a5tnc83&amp;type=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images.google.com.mx/imgres?imgurl=http://www.redecorando.com/wp-content/uploads/2007/09/lamparabizarre.jpg&amp;imgrefurl=http://www.redecorando.com/2007/09/04/lampara-bizarre-de-fambuena/&amp;usg=__VIBOeaOphusfAxzvqyPMJfUgwD0=&amp;h=300&amp;w=400&amp;sz=11&amp;hl=es&amp;start=2&amp;um=1&amp;tbnid=_EZYlRbXzUV-QM:&amp;tbnh=93&amp;tbnw=124&amp;prev=/images?q=volumenes+geometricos&amp;hl=es&amp;um=1" TargetMode="External"/><Relationship Id="rId13"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5.jpeg"/><Relationship Id="rId12" Type="http://schemas.openxmlformats.org/officeDocument/2006/relationships/hyperlink" Target="http://images.google.com.mx/imgres?imgurl=http://www.plataformaarquitectura.cl/wp-content/uploads/2007/12/94176516_1erlugar.jpg&amp;imgrefurl=http://www.plataformaarquitectura.cl/2007/12/10/ganadores-concurso-sedes-regionales-de-tvn/&amp;usg=__M0bsi3Fvfz3LFPjAVubMcNK3Swo=&amp;h=346&amp;w=530&amp;sz=65&amp;hl=es&amp;start=16&amp;um=1&amp;tbnid=-YBz-22W1qQwSM:&amp;tbnh=86&amp;tbnw=132&amp;prev=/images?q=volumenes+arquitectonicos&amp;hl=es&amp;um=1" TargetMode="External"/><Relationship Id="rId2" Type="http://schemas.openxmlformats.org/officeDocument/2006/relationships/hyperlink" Target="http://delianegro.wordpress.com/artistas/" TargetMode="External"/><Relationship Id="rId1" Type="http://schemas.openxmlformats.org/officeDocument/2006/relationships/slideLayout" Target="../slideLayouts/slideLayout2.xml"/><Relationship Id="rId6" Type="http://schemas.openxmlformats.org/officeDocument/2006/relationships/hyperlink" Target="http://images.google.com.mx/imgres?imgurl=http://w3art.es/weblog_archivos/pep7.jpg&amp;imgrefurl=http://w3art.es/weblog_archivos/000282.php&amp;usg=__YQA_754rea8dDrziLY8cuPjA4QA=&amp;h=326&amp;w=400&amp;sz=28&amp;hl=es&amp;start=1&amp;um=1&amp;tbnid=-tqBBIAUNzrN8M:&amp;tbnh=101&amp;tbnw=124&amp;prev=/images?q=composicion+artistica&amp;hl=es&amp;sa=G&amp;um=1" TargetMode="External"/><Relationship Id="rId11" Type="http://schemas.openxmlformats.org/officeDocument/2006/relationships/image" Target="../media/image47.jpeg"/><Relationship Id="rId5" Type="http://schemas.openxmlformats.org/officeDocument/2006/relationships/image" Target="../media/image44.jpeg"/><Relationship Id="rId10" Type="http://schemas.openxmlformats.org/officeDocument/2006/relationships/hyperlink" Target="http://images.google.com.mx/imgres?imgurl=http://franks.com.mx/imagenes/cubo.jpg&amp;imgrefurl=http://chimocodesipan.blogspot.com/2006/09/seor-de-sipan.html&amp;usg=__F9axoiX0Oe-X6cPpVLBYgAVC0nc=&amp;h=238&amp;w=241&amp;sz=5&amp;hl=es&amp;start=19&amp;um=1&amp;tbnid=OWVypmriIucCxM:&amp;tbnh=109&amp;tbnw=110&amp;prev=/images?q=volumenes+de+figuras+geometricas&amp;hl=es&amp;um=1" TargetMode="External"/><Relationship Id="rId4" Type="http://schemas.openxmlformats.org/officeDocument/2006/relationships/hyperlink" Target="http://images.google.com.mx/imgres?imgurl=http://www.march.es/musica/jovenes/guiaromanticoyabstractos/img/detalles/09-klee.jpg&amp;imgrefurl=http://www.march.es/musica/jovenes/guiaromanticoyabstractos/analogias.asp&amp;usg=__ZNZc3ovtbYTjPLfjBfK5p3nCJrs=&amp;h=393&amp;w=381&amp;sz=23&amp;hl=es&amp;start=137&amp;um=1&amp;tbnid=GWK28Mx0dvwUGM:&amp;tbnh=124&amp;tbnw=120&amp;prev=/images?q=composicion+artistica+PLANOS&amp;ndsp=20&amp;hl=es&amp;sa=N&amp;start=120&amp;um=1" TargetMode="External"/><Relationship Id="rId9" Type="http://schemas.openxmlformats.org/officeDocument/2006/relationships/image" Target="../media/image46.jpeg"/></Relationships>
</file>

<file path=ppt/slides/_rels/slide11.xml.rels><?xml version="1.0" encoding="UTF-8" standalone="yes"?>
<Relationships xmlns="http://schemas.openxmlformats.org/package/2006/relationships"><Relationship Id="rId8" Type="http://schemas.openxmlformats.org/officeDocument/2006/relationships/hyperlink" Target="http://mx.wrs.yahoo.com/_ylt=A0WTf2tQsZhKCAcALUDF8Qt.;_ylu=X3oDMTBqdDQ1MzhvBHBvcwMyOQRzZWMDc3IEdnRpZAM-/SIG=1n2rmk2rl/EXP=1251607248/**http:/mx.images.search.yahoo.com/images/view?back=http://mx.images.search.yahoo.com/search/images?p=diferentes+tama%C3%B1os&amp;js=1&amp;b=21&amp;ni=20&amp;ei=utf-8&amp;pstart=1&amp;fr=yfp&amp;w=375&amp;h=500&amp;imgurl=static.flickr.com/3610/3321792091_ef36e348f4.jpg&amp;rurl=http://www.flickr.com/photos/flachu_cba/3321792091/&amp;size=128k&amp;name=broches+en+difer...&amp;p=diferentes+tama%C3%B1os&amp;oid=df3524fe275e7da4&amp;fr2=&amp;fusr=fL@cHu&amp;hurl=http://www.flickr.com/photos/flachu_cba/&amp;no=29&amp;tt=4163&amp;sigr=11jmsmejd&amp;sigi=11gosakpp&amp;sigb=13i1v3g93&amp;sigh=118sutehp&amp;type=JPG" TargetMode="External"/><Relationship Id="rId13"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1.jpeg"/><Relationship Id="rId12" Type="http://schemas.openxmlformats.org/officeDocument/2006/relationships/hyperlink" Target="http://mx.wrs.yahoo.com/_ylt=A0WTf2pdsJhK11wA.SjF8Qt.;_ylu=X3oDMTBqMjZqMWxsBHBvcwMyMwRzZWMDc3IEdnRpZAM-/SIG=1mhc85mh0/EXP=1251607005/**http:/mx.images.search.yahoo.com/images/view?back=http://mx.images.search.yahoo.com/search/images?p=GEOMETRIA&amp;js=1&amp;b=21&amp;ni=20&amp;ei=utf-8&amp;pstart=1&amp;fr=yfp&amp;w=500&amp;h=500&amp;imgurl=static.flickr.com/2217/2442911009_9e348d6205.jpg&amp;rurl=http://www.flickr.com/photos/gonzalez-alba/2442911009/&amp;size=265k&amp;name=Geometr%C3%ADa+mancha...&amp;p=GEOMETRIA&amp;oid=ad48df816eccd5f6&amp;fr2=&amp;fusr=Gonz%C3%A1lez-Alb...&amp;hurl=http://www.flickr.com/photos/gonzalez-alba/&amp;no=23&amp;tt=155396&amp;sigr=11m7jes0m&amp;sigi=11ge2tng2&amp;sigb=1340q6c5i&amp;sigh=11b79cvrr&amp;type=JPG" TargetMode="External"/><Relationship Id="rId2" Type="http://schemas.openxmlformats.org/officeDocument/2006/relationships/hyperlink" Target="http://mx.wrs.yahoo.com/_ylt=A0WTf2g9sJhKH28BWZjF8Qt.;_ylu=X3oDMTBpZTByOGFiBHBvcwMyBHNlYwNzcgR2dGlkAw--/SIG=1h3tchi7t/EXP=1251606973/**http:/mx.images.search.yahoo.com/images/view?back=http://mx.images.search.yahoo.com/search/images?p=GEOMETRIA&amp;js=1&amp;ei=utf-8&amp;fr=yfp&amp;w=158&amp;h=155&amp;imgurl=www.novaciencia.com/wp-content/Geometria.JPG&amp;rurl=http://www.novaciencia.com/2006/01/24/ser-bueno-en-geometria-es-innato&amp;size=5k&amp;name=Geometria+JPG&amp;p=GEOMETRIA&amp;oid=b63ff1ecff7d49ec&amp;fr2=&amp;no=2&amp;tt=155396&amp;sigr=126ms5cl8&amp;sigi=11cbt5ek8&amp;sigb=12gpijafh&amp;type=JPG" TargetMode="External"/><Relationship Id="rId1" Type="http://schemas.openxmlformats.org/officeDocument/2006/relationships/slideLayout" Target="../slideLayouts/slideLayout2.xml"/><Relationship Id="rId6" Type="http://schemas.openxmlformats.org/officeDocument/2006/relationships/hyperlink" Target="http://mx.wrs.yahoo.com/_ylt=A0WTf2tQsZhKCAcAJUDF8Qt.;_ylu=X3oDMTBqOHA2aDgzBHBvcwMyMgRzZWMDc3IEdnRpZAM-/SIG=1nb205aoc/EXP=1251607248/**http:/mx.images.search.yahoo.com/images/view?back=http://mx.images.search.yahoo.com/search/images?p=diferentes+tama%C3%B1os&amp;js=1&amp;b=21&amp;ni=20&amp;ei=utf-8&amp;pstart=1&amp;fr=yfp&amp;w=418&amp;h=500&amp;imgurl=static.flickr.com/3515/3302565236_8910bb7929.jpg&amp;rurl=http://www.flickr.com/photos/26564996@N03/3302565236/&amp;size=163k&amp;name=LIBRETAS+CUERO+D...&amp;p=diferentes+tama%C3%B1os&amp;oid=3b0100ea4daf1b68&amp;fr2=&amp;fusr=fa.cebu&amp;hurl=http://www.flickr.com/photos/26564996@N03/&amp;no=22&amp;tt=4163&amp;sigr=11ljogi85&amp;sigi=11gejbef3&amp;sigb=13i1v3g93&amp;sigh=11ami0557&amp;type=JPG" TargetMode="External"/><Relationship Id="rId11" Type="http://schemas.openxmlformats.org/officeDocument/2006/relationships/image" Target="../media/image53.jpeg"/><Relationship Id="rId5" Type="http://schemas.openxmlformats.org/officeDocument/2006/relationships/image" Target="../media/image50.jpeg"/><Relationship Id="rId10" Type="http://schemas.openxmlformats.org/officeDocument/2006/relationships/hyperlink" Target="http://mx.wrs.yahoo.com/_ylt=A0WTf2tQsZhKCAcANEDF8Qt.;_ylu=X3oDMTBqZmNkcmUyBHBvcwMzNARzZWMDc3IEdnRpZAM-/SIG=1nles2ok6/EXP=1251607248/**http:/mx.images.search.yahoo.com/images/view?back=http://mx.images.search.yahoo.com/search/images?p=diferentes+tama%C3%B1os&amp;js=1&amp;b=21&amp;ni=20&amp;ei=utf-8&amp;pstart=1&amp;fr=yfp&amp;w=375&amp;h=500&amp;imgurl=static.flickr.com/3403/3314356145_69c05850b0.jpg&amp;rurl=http://www.flickr.com/photos/marianitaormenof/3314356145/&amp;size=164k&amp;name=Aros+bolitas+dif...&amp;p=diferentes+tama%C3%B1os&amp;oid=6a431f6486249576&amp;fr2=&amp;fusr=Fleurs+Mosta...&amp;hurl=http://www.flickr.com/photos/marianitaormenof/&amp;no=34&amp;tt=4163&amp;sigr=11pvananc&amp;sigi=11gjaeqe8&amp;sigb=13i1v3g93&amp;sigh=11e2cf772&amp;type=JPG" TargetMode="External"/><Relationship Id="rId4" Type="http://schemas.openxmlformats.org/officeDocument/2006/relationships/hyperlink" Target="http://mx.wrs.yahoo.com/_ylt=A0WTf2g9sJhKH28BXJjF8Qt.;_ylu=X3oDMTBpc2ozM2gzBHBvcwM0BHNlYwNzcgR2dGlkAw--/SIG=1ki3op58q/EXP=1251606973/**http:/mx.images.search.yahoo.com/images/view?back=http://mx.images.search.yahoo.com/search/images?p=GEOMETRIA&amp;js=1&amp;ei=utf-8&amp;fr=yfp&amp;w=500&amp;h=461&amp;imgurl=static.flickr.com/1113/1331357763_8f30795238.jpg&amp;rurl=http://www.flickr.com/photos/bachmont/1331357763/&amp;size=159k&amp;name=geometr%C3%ADa+callej...&amp;p=GEOMETRIA&amp;oid=4746248d89081d20&amp;fr2=&amp;fusr=bachmont&amp;hurl=http://www.flickr.com/photos/bachmont/&amp;lic=4&amp;no=4&amp;tt=155396&amp;sigr=11hjgdqfn&amp;sigi=11grojbeo&amp;sigb=12gpijafh&amp;sigh=1160go06q&amp;type=JPG" TargetMode="External"/><Relationship Id="rId9" Type="http://schemas.openxmlformats.org/officeDocument/2006/relationships/image" Target="../media/image52.jpeg"/></Relationships>
</file>

<file path=ppt/slides/_rels/slide12.xml.rels><?xml version="1.0" encoding="UTF-8" standalone="yes"?>
<Relationships xmlns="http://schemas.openxmlformats.org/package/2006/relationships"><Relationship Id="rId8" Type="http://schemas.openxmlformats.org/officeDocument/2006/relationships/hyperlink" Target="http://mx.wrs.yahoo.com/_ylt=A0WTf2ibrZhK5mcB_CnF8Qt.;_ylu=X3oDMTBqYWdlNjBlBHBvcwMxOARzZWMDc3IEdnRpZAM-/SIG=1klfmg7nr/EXP=1251606299/**http:/mx.images.search.yahoo.com/images/view?back=http://mx.images.search.yahoo.com/search/images?p=textura&amp;ei=UTF-8&amp;rd=r1&amp;fr=yfp&amp;fr2=tab-web&amp;w=375&amp;h=500&amp;imgurl=static.flickr.com/23/27998938_4f69c191a9.jpg&amp;rurl=http://www.flickr.com/photos/22796162@N00/27998938/&amp;size=93k&amp;name=textures1&amp;p=textura&amp;oid=d343704fa06531b2&amp;fr2=tab-web&amp;fusr=zapayo&amp;hurl=http://www.flickr.com/photos/22796162@N00/&amp;no=18&amp;tt=227018&amp;sigr=11jrk123e&amp;sigi=11cg3r7o9&amp;sigb=12rktortj&amp;sigh=11aq2epbi&amp;type=JPG" TargetMode="External"/><Relationship Id="rId13"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7.jpeg"/><Relationship Id="rId12" Type="http://schemas.openxmlformats.org/officeDocument/2006/relationships/hyperlink" Target="http://mx.wrs.yahoo.com/_ylt=A0WTf2oOrphK81AAGNHO8Qt./SIG=12ahprttv/EXP=1251606414/**http:/www.flickr.com/photos/miguelgallego/3289947240/" TargetMode="External"/><Relationship Id="rId2" Type="http://schemas.openxmlformats.org/officeDocument/2006/relationships/hyperlink" Target="http://mx.wrs.yahoo.com/_ylt=A0WTf2rMrphKOUEAqOHF8Qt.;_ylu=X3oDMTBpcWpidGtpBHBvcwM4BHNlYwNzcgR2dGlkAw--/SIG=1j59cmvn3/EXP=1251606604/**http:/mx.images.search.yahoo.com/images/view?back=http://mx.images.search.yahoo.com/search/images?p=color&amp;js=1&amp;ei=utf-8&amp;fr=yfp&amp;w=500&amp;h=375&amp;imgurl=static.flickr.com/9/11220696_ec99ac2600.jpg&amp;rurl=http://www.flickr.com/photos/rbean/11220696/&amp;size=80k&amp;name=color+therapy&amp;p=color&amp;oid=a3e4719f7e73b9e0&amp;fr2=&amp;fusr=R.bean&amp;hurl=http://www.flickr.com/photos/rbean/&amp;no=8&amp;tt=33679005&amp;sigr=11c3j52hi&amp;sigi=11b5jfill&amp;sigb=12cjib632&amp;sigh=113ua186d&amp;type=JPG" TargetMode="External"/><Relationship Id="rId1" Type="http://schemas.openxmlformats.org/officeDocument/2006/relationships/slideLayout" Target="../slideLayouts/slideLayout2.xml"/><Relationship Id="rId6" Type="http://schemas.openxmlformats.org/officeDocument/2006/relationships/hyperlink" Target="http://mx.wrs.yahoo.com/_ylt=A0WTf2rMrphKOUEApeHF8Qt.;_ylu=X3oDMTBpY2Y5NXNiBHBvcwM2BHNlYwNzcgR2dGlkAw--/SIG=1k38jbbk0/EXP=1251606604/**http:/mx.images.search.yahoo.com/images/view?back=http://mx.images.search.yahoo.com/search/images?p=color&amp;js=1&amp;ei=utf-8&amp;fr=yfp&amp;w=500&amp;h=375&amp;imgurl=static.flickr.com/173/423293449_a2f88c92c7.jpg&amp;rurl=http://www.flickr.com/photos/nox-photo/423293449/&amp;size=297k&amp;name=Because+sunshine...&amp;p=color&amp;oid=b4d2af65394b6784&amp;fr2=&amp;fusr=Megan+Drisco...&amp;hurl=http://www.flickr.com/photos/nox-photo/&amp;no=6&amp;tt=33679005&amp;sigr=11hbe4o55&amp;sigi=11e7d75qt&amp;sigb=12cjib632&amp;sigh=117fju4bv&amp;type=JPG" TargetMode="External"/><Relationship Id="rId11" Type="http://schemas.openxmlformats.org/officeDocument/2006/relationships/image" Target="../media/image59.jpeg"/><Relationship Id="rId5" Type="http://schemas.openxmlformats.org/officeDocument/2006/relationships/image" Target="../media/image56.jpeg"/><Relationship Id="rId15" Type="http://schemas.openxmlformats.org/officeDocument/2006/relationships/image" Target="../media/image61.jpeg"/><Relationship Id="rId10" Type="http://schemas.openxmlformats.org/officeDocument/2006/relationships/hyperlink" Target="http://mx.wrs.yahoo.com/_ylt=A0WTf2ibrZhK5mcBACrF8Qt.;_ylu=X3oDMTBqMGphbm9uBHBvcwMyMARzZWMDc3IEdnRpZAM-/SIG=1l0nd9ca9/EXP=1251606299/**http:/mx.images.search.yahoo.com/images/view?back=http://mx.images.search.yahoo.com/search/images?p=textura&amp;ei=UTF-8&amp;rd=r1&amp;fr=yfp&amp;fr2=tab-web&amp;w=500&amp;h=375&amp;imgurl=static.flickr.com/1424/1454280040_cadd9dda00.jpg&amp;rurl=http://www.flickr.com/photos/anagarcia_/1454280040/&amp;size=178k&amp;name=1454280040+cadd9...&amp;p=textura&amp;oid=34e0361e3bc6ea5a&amp;fr2=tab-web&amp;fusr=anagarcia_&amp;hurl=http://www.flickr.com/photos/anagarcia_/&amp;no=20&amp;tt=227018&amp;sigr=11jmtijmi&amp;sigi=11ga8186p&amp;sigb=12rktortj&amp;sigh=118ftb6g4&amp;type=JPG" TargetMode="External"/><Relationship Id="rId4" Type="http://schemas.openxmlformats.org/officeDocument/2006/relationships/hyperlink" Target="http://mx.wrs.yahoo.com/_ylt=A0WTf2rMrphKOUEAteHF8Qt.;_ylu=X3oDMTBqdGFzdWxiBHBvcwMxNQRzZWMDc3IEdnRpZAM-/SIG=1k4547b2s/EXP=1251606604/**http:/mx.images.search.yahoo.com/images/view?back=http://mx.images.search.yahoo.com/search/images?p=color&amp;js=1&amp;ei=utf-8&amp;fr=yfp&amp;w=500&amp;h=406&amp;imgurl=static.flickr.com/19/107019954_79536f2247.jpg&amp;rurl=http://www.flickr.com/photos/75227299@N00/107019954/&amp;size=133k&amp;name=Color+Expression&amp;p=color&amp;oid=6e5aad4b39c23334&amp;fr2=&amp;fusr=rt44man&amp;hurl=http://www.flickr.com/photos/75227299@N00/&amp;no=15&amp;tt=33679005&amp;sigr=11kir6ijq&amp;sigi=11dn3pdo0&amp;sigb=12cjib632&amp;sigh=11amr9njs&amp;type=JPG" TargetMode="External"/><Relationship Id="rId9" Type="http://schemas.openxmlformats.org/officeDocument/2006/relationships/image" Target="../media/image58.jpeg"/><Relationship Id="rId14" Type="http://schemas.openxmlformats.org/officeDocument/2006/relationships/hyperlink" Target="http://mx.wrs.yahoo.com/_ylt=A0WTf2tk57RK7TIB2OrF8Qt.;_ylu=X3oDMTBpaWhqZmNtBHBvcwMzBHNlYwNzcgR2dGlkAw--/SIG=1k5qp33k0/EXP=1253456100/**http:/mx.images.search.yahoo.com/images/view?back=http://mx.images.search.yahoo.com/search/images?p=COLOR&amp;ei=UTF-8&amp;rd=r1&amp;fr=yfp&amp;w=500&amp;h=357&amp;imgurl=static.flickr.com/3249/2671276587_a4be7eec3e.jpg&amp;rurl=http://www.flickr.com/photos/52375768@N00/2671276587/&amp;size=228k&amp;name=Color+Fix&amp;p=COLOR&amp;oid=c6af41fa0ab2cfda&amp;fr2=&amp;fusr=Kirpernicus&amp;hurl=http://www.flickr.com/photos/52375768@N00/&amp;no=3&amp;tt=34635621&amp;sigr=11l81md4b&amp;sigi=11gpodo3q&amp;sigb=12dh30963&amp;sigh=11alab2qg&amp;type=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14.xml.rels><?xml version="1.0" encoding="UTF-8" standalone="yes"?>
<Relationships xmlns="http://schemas.openxmlformats.org/package/2006/relationships"><Relationship Id="rId8" Type="http://schemas.openxmlformats.org/officeDocument/2006/relationships/hyperlink" Target="http://images.google.com.mx/imgres?imgurl=http://www.mimousha.com/wp-content/uploads/2008/11/disenos-originales-make-up.gif&amp;imgrefurl=http://www.mimousha.com/2008/11/&amp;usg=__YtDCRspJvqw5O3tCZzW3tYG2vgs=&amp;h=595&amp;w=500&amp;sz=23&amp;hl=es&amp;start=52&amp;tbnid=qB5bYUKvnf0tLM:&amp;tbnh=135&amp;tbnw=113&amp;prev=/images?q=dise%C3%B1o+con+mensaje&amp;gbv=2&amp;ndsp=20&amp;hl=es&amp;sa=N&amp;start=40" TargetMode="External"/><Relationship Id="rId13" Type="http://schemas.openxmlformats.org/officeDocument/2006/relationships/hyperlink" Target="http://images.google.com.mx/imgres?imgurl=http://espana.cittys.com/picanuncio/pic_madrid-empleo-arte-diseno-Z--1549983967.jpg&amp;imgrefurl=http://espana.cittys.com/detail_madrid-empleo-arte-diseno-Z-1549983967-Z-practicante-de-diseno-de-interiores-madrid.html&amp;usg=__h_5ukTrURA92cG23Tj8onmKpVAg=&amp;h=600&amp;w=700&amp;sz=293&amp;hl=es&amp;start=2&amp;tbnid=6cak-1h5aBl8XM:&amp;tbnh=120&amp;tbnw=140&amp;prev=/images?q=dise%C3%B1o+de+interiores&amp;gbv=2&amp;hl=es" TargetMode="External"/><Relationship Id="rId3" Type="http://schemas.openxmlformats.org/officeDocument/2006/relationships/image" Target="../media/image66.jpeg"/><Relationship Id="rId7" Type="http://schemas.openxmlformats.org/officeDocument/2006/relationships/image" Target="../media/image68.jpeg"/><Relationship Id="rId12" Type="http://schemas.openxmlformats.org/officeDocument/2006/relationships/image" Target="../media/image71.jpeg"/><Relationship Id="rId2" Type="http://schemas.openxmlformats.org/officeDocument/2006/relationships/hyperlink" Target="http://images.google.com.mx/imgres?imgurl=http://www.ignaciosans.com.ar/wp-content/uploads/2008/07/Tec01.jpg&amp;imgrefurl=http://www.ignaciosans.com.ar/tag/diseno&amp;usg=__hnzBRB0yaJF-Cyzk7lSiT3qw89M=&amp;h=450&amp;w=450&amp;sz=312&amp;hl=es&amp;start=5&amp;tbnid=RYvoBuZKGhNQ1M:&amp;tbnh=127&amp;tbnw=127&amp;prev=/images?q=dise%C3%B1o+con+representacion+grafica&amp;gbv=2&amp;hl=es" TargetMode="External"/><Relationship Id="rId16"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hyperlink" Target="http://images.google.com.mx/imgres?imgurl=http://www.kikades.com/wp-content/uploads/2009/07/01.jpg&amp;imgrefurl=http://www.kikades.com/2009/07/07/la-casa-nautilus/&amp;usg=__uplAakc-pe3msAkxEemNrq7UanI=&amp;h=400&amp;w=600&amp;sz=315&amp;hl=es&amp;start=18&amp;tbnid=q30D-ykw_Yh9PM:&amp;tbnh=90&amp;tbnw=135&amp;prev=/images?q=arqutiectura+organica&amp;gbv=2&amp;hl=es" TargetMode="External"/><Relationship Id="rId11" Type="http://schemas.openxmlformats.org/officeDocument/2006/relationships/hyperlink" Target="http://images.google.com.mx/imgres?imgurl=http://farm1.static.flickr.com/147/422401046_b9f9519b4e_o.jpg&amp;imgrefurl=http://a-la-cola.blogspot.com/2007_03_01_archive.html&amp;usg=__6UQem-3rZksTXJCR5DHBgDclrTQ=&amp;h=595&amp;w=900&amp;sz=76&amp;hl=es&amp;start=16&amp;tbnid=0m3QMVjf8SKqoM:&amp;tbnh=97&amp;tbnw=146&amp;prev=/images?q=dise%C3%B1o+industrial&amp;gbv=2&amp;hl=es" TargetMode="External"/><Relationship Id="rId5" Type="http://schemas.openxmlformats.org/officeDocument/2006/relationships/image" Target="../media/image67.jpeg"/><Relationship Id="rId15" Type="http://schemas.openxmlformats.org/officeDocument/2006/relationships/hyperlink" Target="http://images.google.com.mx/imgres?imgurl=http://www.universidaddelosmochis.edu.mx/Imagenes/Modas.jpg&amp;imgrefurl=http://www.universidaddelosmochis.edu.mx/modas.htm&amp;usg=__DItjhRR7plQpbv-19IlLvbephhg=&amp;h=256&amp;w=200&amp;sz=14&amp;hl=es&amp;start=7&amp;tbnid=mebyfzGoHVJGYM:&amp;tbnh=111&amp;tbnw=87&amp;prev=/images?q=dise%C3%B1o+de+modas&amp;gbv=2&amp;hl=es" TargetMode="External"/><Relationship Id="rId10" Type="http://schemas.openxmlformats.org/officeDocument/2006/relationships/image" Target="../media/image70.jpeg"/><Relationship Id="rId4" Type="http://schemas.openxmlformats.org/officeDocument/2006/relationships/hyperlink" Target="http://images.google.com.mx/imgres?imgurl=http://www.renovables-energia.com/wp-content/uploads/2009/06/shell-house.jpg&amp;imgrefurl=http://www.renovables-energia.com/2009/06/casa-shell-house-ejemplo-de-arquitectura-organica/&amp;usg=__FTaCrIskC8PUdEgFxHohTcT1vWI=&amp;h=500&amp;w=400&amp;sz=94&amp;hl=es&amp;start=10&amp;tbnid=cufrquUa1-WqsM:&amp;tbnh=130&amp;tbnw=104&amp;prev=/images?q=arqutiectura+organica&amp;gbv=2&amp;hl=es" TargetMode="External"/><Relationship Id="rId9" Type="http://schemas.openxmlformats.org/officeDocument/2006/relationships/image" Target="../media/image69.jpeg"/><Relationship Id="rId14" Type="http://schemas.openxmlformats.org/officeDocument/2006/relationships/image" Target="../media/image72.jpeg"/></Relationships>
</file>

<file path=ppt/slides/_rels/slide15.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1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 Id="rId4" Type="http://schemas.openxmlformats.org/officeDocument/2006/relationships/image" Target="../media/image82.jpeg"/></Relationships>
</file>

<file path=ppt/slides/_rels/slide1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19.xml.rels><?xml version="1.0" encoding="UTF-8" standalone="yes"?>
<Relationships xmlns="http://schemas.openxmlformats.org/package/2006/relationships"><Relationship Id="rId8" Type="http://schemas.openxmlformats.org/officeDocument/2006/relationships/hyperlink" Target="http://images.google.com.mx/imgres?imgurl=http://wwwdelivery.superstock.com/WI/223/1566/200804/PreviewComp/SuperStock_1566-420435.jpg&amp;imgrefurl=http://www.superstock.com/stock-photos-images/1566-420435&amp;usg=__I6_az0W7xJgdt9WdyBfeJv57xxo=&amp;h=281&amp;w=350&amp;sz=111&amp;hl=es&amp;start=46&amp;tbnid=65KXmfrbw79EbM:&amp;tbnh=96&amp;tbnw=120&amp;prev=/images?q=SYMMETRIC+ARCHITECTURE&amp;gbv=2&amp;ndsp=20&amp;hl=es&amp;sa=N&amp;start=40" TargetMode="External"/><Relationship Id="rId13" Type="http://schemas.openxmlformats.org/officeDocument/2006/relationships/image" Target="../media/image93.jpeg"/><Relationship Id="rId18" Type="http://schemas.openxmlformats.org/officeDocument/2006/relationships/hyperlink" Target="http://images.google.com.mx/imgres?imgurl=http://www.corvin.com.mx/Images/diseno-grafico-equilibrio.gif&amp;imgrefurl=http://www.corvin.com.mx/diseno-grafico.html&amp;usg=__9DoYdtai4AdixJ-LvpMijtj4grE=&amp;h=310&amp;w=320&amp;sz=57&amp;hl=es&amp;start=31&amp;tbnid=2laa6QCiR9wGwM:&amp;tbnh=114&amp;tbnw=118&amp;prev=/images?q=dise%C3%B1o+grafico&amp;gbv=2&amp;ndsp=20&amp;hl=es&amp;sa=N&amp;start=20" TargetMode="External"/><Relationship Id="rId3" Type="http://schemas.openxmlformats.org/officeDocument/2006/relationships/image" Target="../media/image88.jpeg"/><Relationship Id="rId7" Type="http://schemas.openxmlformats.org/officeDocument/2006/relationships/image" Target="../media/image90.jpeg"/><Relationship Id="rId12" Type="http://schemas.openxmlformats.org/officeDocument/2006/relationships/hyperlink" Target="http://images.google.com.mx/imgres?imgurl=http://www.arqhys.com/contenidos/arquitectura-concepto.jpg&amp;imgrefurl=http://www.arqhys.com/contenidos/concepto.html&amp;usg=__WIDtToSYe4TkYxXyoyXc8Ar83r8=&amp;h=375&amp;w=282&amp;sz=19&amp;hl=es&amp;start=15&amp;tbnid=NzETiKx-6iJj5M:&amp;tbnh=122&amp;tbnw=92&amp;prev=/images?q=arqutecturajerarquia&amp;gbv=2&amp;hl=es" TargetMode="External"/><Relationship Id="rId17" Type="http://schemas.openxmlformats.org/officeDocument/2006/relationships/image" Target="../media/image95.jpeg"/><Relationship Id="rId2" Type="http://schemas.openxmlformats.org/officeDocument/2006/relationships/hyperlink" Target="http://mx.wrs.yahoo.com/_ylt=A0WTf20FnexK1TsB_ePF8Qt.;_ylu=X3oDMTBqNjdxdjBnBHBvcwM1OARzZWMDc3IEdnRpZAM-/SIG=1mdc7s3tu/EXP=1257107077/**http:/mx.images.search.yahoo.com/images/view?back=http://mx.images.search.yahoo.com/search/images?p=SIMETRIA+DISE%C3%91O&amp;js=1&amp;b=41&amp;ni=20&amp;ei=utf-8&amp;pstart=1&amp;fr=yfp-t-706&amp;w=500&amp;h=500&amp;imgurl=static.flickr.com/3259/3101447608_205e62575c.jpg&amp;rurl=http://www.flickr.com/photos/mat_oasis/3101447608/&amp;size=103k&amp;name=symmetry&amp;p=SIMETRIA+DISE%C3%91O&amp;oid=e1bf5283bb309c8c&amp;fr2=&amp;fusr=mat+.&amp;hurl=http://www.flickr.com/photos/mat_oasis/&amp;no=58&amp;tt=175&amp;sigr=11iq7oc24&amp;sigi=11g4tl7u8&amp;sigb=13l7buep4&amp;sigh=117t0leu1&amp;type=JPG" TargetMode="External"/><Relationship Id="rId16" Type="http://schemas.openxmlformats.org/officeDocument/2006/relationships/hyperlink" Target="http://images.google.com.mx/imgres?imgurl=http://blogsbazaar.com/wp-content/uploads/2009/06/diseno_grafico1.jpg&amp;imgrefurl=http://blogsbazaar.com/tag/diseno/&amp;usg=__wxvyBHTreX2fMUJyLplB3HdJKOE=&amp;h=314&amp;w=450&amp;sz=24&amp;hl=es&amp;start=2&amp;tbnid=cWE80F2pOfUo7M:&amp;tbnh=89&amp;tbnw=127&amp;prev=/images?q=dise%C3%B1o+grafico&amp;gbv=2&amp;hl=es" TargetMode="External"/><Relationship Id="rId1" Type="http://schemas.openxmlformats.org/officeDocument/2006/relationships/slideLayout" Target="../slideLayouts/slideLayout2.xml"/><Relationship Id="rId6" Type="http://schemas.openxmlformats.org/officeDocument/2006/relationships/hyperlink" Target="http://images.google.com.mx/imgres?imgurl=http://us.123rf.com/400wm/400/400/dace/dace0902/dace090200167/4436089.jpg&amp;imgrefurl=http://www.123rf.com/photo_4436089.html&amp;usg=__5K5ILGCBYl_BnTzQWhWS9ctwq8k=&amp;h=400&amp;w=400&amp;sz=43&amp;hl=es&amp;start=12&amp;tbnid=LtpSjGxIRzZWOM:&amp;tbnh=124&amp;tbnw=124&amp;prev=/images?q=SYMMETRIC+DESIGN&amp;gbv=2&amp;hl=es&amp;sa=X" TargetMode="External"/><Relationship Id="rId11" Type="http://schemas.openxmlformats.org/officeDocument/2006/relationships/image" Target="../media/image92.jpeg"/><Relationship Id="rId5" Type="http://schemas.openxmlformats.org/officeDocument/2006/relationships/image" Target="../media/image89.jpeg"/><Relationship Id="rId15" Type="http://schemas.openxmlformats.org/officeDocument/2006/relationships/image" Target="../media/image94.jpeg"/><Relationship Id="rId10" Type="http://schemas.openxmlformats.org/officeDocument/2006/relationships/hyperlink" Target="http://images.google.com.mx/imgres?imgurl=http://www.elrevolucionario.org/IMG/jpg/jerarquia.jpg&amp;imgrefurl=http://www.elrevolucionario.org/imprimir_articulo.php?id_articulo=998&amp;usg=__jLFNnGgZ3njYFDm11KtW7r8BCSA=&amp;h=400&amp;w=314&amp;sz=19&amp;hl=es&amp;start=18&amp;tbnid=DvgHkT_5rmuZ-M:&amp;tbnh=124&amp;tbnw=97&amp;prev=/images?q=jerarquia&amp;gbv=2&amp;hl=es" TargetMode="External"/><Relationship Id="rId19" Type="http://schemas.openxmlformats.org/officeDocument/2006/relationships/image" Target="../media/image96.jpeg"/><Relationship Id="rId4" Type="http://schemas.openxmlformats.org/officeDocument/2006/relationships/hyperlink" Target="http://images.google.com.mx/imgres?imgurl=http://canadianhometrends.ca/wp-content/uploads/2009/01/symetrical-spaces.jpg&amp;imgrefurl=http://canadianhometrends.ca/how-to-decorate-symmetric-spaces/&amp;usg=__Z0Ob6PmnEebUq7KmbHVkT1e9IVk=&amp;h=412&amp;w=550&amp;sz=28&amp;hl=es&amp;start=10&amp;tbnid=7nToz7nvy6F19M:&amp;tbnh=100&amp;tbnw=133&amp;prev=/images?q=SYMMETRIC+DESIGN&amp;gbv=2&amp;hl=es&amp;sa=X" TargetMode="External"/><Relationship Id="rId9" Type="http://schemas.openxmlformats.org/officeDocument/2006/relationships/image" Target="../media/image91.jpeg"/><Relationship Id="rId14" Type="http://schemas.openxmlformats.org/officeDocument/2006/relationships/hyperlink" Target="http://images.google.com.mx/imgres?imgurl=http://blog.espol.edu.ec/ajbatall/files/2009/06/diseno-grafico.jpg&amp;imgrefurl=http://blog.espol.edu.ec/ajbatall/2009/06/10/el-diseno-grafico-2/&amp;usg=__GTXfYWcpySoLs1y6rkUmiO-pQro=&amp;h=567&amp;w=350&amp;sz=112&amp;hl=es&amp;start=3&amp;tbnid=PcBP4PvAUWjZiM:&amp;tbnh=134&amp;tbnw=83&amp;prev=/images?q=dise%C3%B1o+grafico&amp;gbv=2&amp;hl=es"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mx.wrs.yahoo.com/_ylt=A0WTf2wJXLVKxG0BehrF8Qt.;_ylu=X3oDMTBqZDFlYmxzBHBvcwMxNgRzZWMDc3IEdnRpZAM-/SIG=1mnpncse9/EXP=1253485961/**http:/mx.images.search.yahoo.com/images/view?back=http://mx.images.search.yahoo.com/search/images?p=lenguaje+visual&amp;js=1&amp;b=1&amp;ni=20&amp;ei=utf-8&amp;pstart=1&amp;fr=yfp&amp;w=297&amp;h=500&amp;imgurl=static.flickr.com/3251/3022579790_9e7b2b9d9c.jpg&amp;rurl=http://www.flickr.com/photos/laurazingariello/3022579790/&amp;size=171k&amp;name=Lenguaje+visual+...&amp;p=lenguaje+visual&amp;oid=3b093df12619bb0c&amp;fr2=&amp;fusr=Laura+Zingar...&amp;hurl=http://www.flickr.com/photos/laurazingariello/&amp;no=16&amp;tt=959&amp;sigr=11pv6363m&amp;sigi=11gor9qni&amp;sigb=139du8rng&amp;sigh=11e9jka87&amp;type=JPG"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mx.wrs.yahoo.com/_ylt=A0WTf2wJXLVKxG0BahrF8Qt.;_ylu=X3oDMTBpcWpidGtpBHBvcwM4BHNlYwNzcgR2dGlkAw--/SIG=1mmgf573e/EXP=1253485961/**http:/mx.images.search.yahoo.com/images/view?back=http://mx.images.search.yahoo.com/search/images?p=lenguaje+visual&amp;js=1&amp;b=1&amp;ni=20&amp;ei=utf-8&amp;pstart=1&amp;fr=yfp&amp;w=375&amp;h=500&amp;imgurl=static.flickr.com/3237/3022551294_a057b440b6.jpg&amp;rurl=http://www.flickr.com/photos/laurazingariello/3022551294/&amp;size=268k&amp;name=Lenguaje+visual+...&amp;p=lenguaje+visual&amp;oid=9f31570e279173dc&amp;fr2=&amp;fusr=Laura+Zingar...&amp;hurl=http://www.flickr.com/photos/laurazingariello/&amp;no=8&amp;tt=959&amp;sigr=11pf2smdj&amp;sigi=11g6eju7v&amp;sigb=139du8rng&amp;sigh=11e9jka87&amp;type=JPG" TargetMode="External"/><Relationship Id="rId1" Type="http://schemas.openxmlformats.org/officeDocument/2006/relationships/slideLayout" Target="../slideLayouts/slideLayout2.xml"/><Relationship Id="rId6" Type="http://schemas.openxmlformats.org/officeDocument/2006/relationships/hyperlink" Target="http://mx.wrs.yahoo.com/_ylt=A0WTf2wJXLVKxG0BdBrF8Qt.;_ylu=X3oDMTBqaHBscmZmBHBvcwMxMwRzZWMDc3IEdnRpZAM-/SIG=1mhh92psu/EXP=1253485961/**http:/mx.images.search.yahoo.com/images/view?back=http://mx.images.search.yahoo.com/search/images?p=lenguaje+visual&amp;js=1&amp;b=1&amp;ni=20&amp;ei=utf-8&amp;pstart=1&amp;fr=yfp&amp;w=500&amp;h=353&amp;imgurl=static.flickr.com/3101/2514389570_ef4f5ab9ab.jpg&amp;rurl=http://www.flickr.com/photos/anapauladcv/2514389570/&amp;size=104k&amp;name=TP+DE+LENGUAJE+V...&amp;p=lenguaje+visual&amp;oid=a1d7b0db7bbe67ae&amp;fr2=&amp;fusr=Ana+Paula+DC...&amp;hurl=http://www.flickr.com/photos/anapauladcv/&amp;no=13&amp;tt=959&amp;sigr=11kf3ceel&amp;sigi=11g4eiia8&amp;sigb=139du8rng&amp;sigh=11988nksc&amp;type=JPG" TargetMode="External"/><Relationship Id="rId5" Type="http://schemas.openxmlformats.org/officeDocument/2006/relationships/image" Target="../media/image5.jpeg"/><Relationship Id="rId4" Type="http://schemas.openxmlformats.org/officeDocument/2006/relationships/hyperlink" Target="http://mx.wrs.yahoo.com/_ylt=A0WTf2wJXLVKxG0BghrF8Qt.;_ylu=X3oDMTBqMGphbm9uBHBvcwMyMARzZWMDc3IEdnRpZAM-/SIG=1m4lsgu3o/EXP=1253485961/**http:/mx.images.search.yahoo.com/images/view?back=http://mx.images.search.yahoo.com/search/images?p=lenguaje+visual&amp;js=1&amp;b=1&amp;ni=20&amp;ei=utf-8&amp;pstart=1&amp;fr=yfp&amp;w=500&amp;h=375&amp;imgurl=static.flickr.com/3333/3330608669_d96c7659de.jpg&amp;rurl=http://www.flickr.com/photos/danielagrobas/3330608669/&amp;size=173k&amp;name=3330608669+d96c7...&amp;p=lenguaje+visual&amp;oid=1cb2165c7e3a62c0&amp;fr2=&amp;fusr=grobas&amp;hurl=http://www.flickr.com/photos/danielagrobas/&amp;no=20&amp;tt=959&amp;sigr=11m196puj&amp;sigi=11g8cb022&amp;sigb=139du8rng&amp;sigh=11bk313qu&amp;type=JPG" TargetMode="External"/><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hyperlink" Target="http://images.google.com.mx/imgres?imgurl=http://bp1.blogger.com/_X9uQOPu_oJU/R0_eUhbyzsI/AAAAAAAABpo/8nY1_iWZrRc/s1600-R/B-ARMSTRONG-1967.jpg&amp;imgrefurl=http://arquitecturamashistoria.blogspot.com/2007/11/libro-recomendado-marcel-breuer-un.html&amp;usg=___zNuMwmqwmeKXXzFKaDmeHI1904=&amp;h=784&amp;w=1000&amp;sz=209&amp;hl=es&amp;start=6&amp;tbnid=U0Mc1_CRY1PdVM:&amp;tbnh=117&amp;tbnw=149&amp;prev=/images?q=ritmo+arquitectonico&amp;gbv=2&amp;hl=es" TargetMode="External"/><Relationship Id="rId13" Type="http://schemas.openxmlformats.org/officeDocument/2006/relationships/image" Target="../media/image102.jpeg"/><Relationship Id="rId18" Type="http://schemas.openxmlformats.org/officeDocument/2006/relationships/hyperlink" Target="http://images.google.com.mx/imgres?imgurl=http://www.fym.es/NR/rdonlyres/E6495530-07AD-48C6-A854-CC4E6647DDE2/0/01Dives_in_Misericordia1.jpg&amp;imgrefurl=http://www.fym.es/ES/FYM+y+la+Arquitectura/&amp;usg=__nJAEwMt-Y52RZj-4C5TJhKDRshs=&amp;h=536&amp;w=800&amp;sz=65&amp;hl=es&amp;start=7&amp;tbnid=zfcvMh3yaDmWDM:&amp;tbnh=96&amp;tbnw=143&amp;prev=/images?q=proyectos+arquitectura&amp;gbv=2&amp;hl=es" TargetMode="External"/><Relationship Id="rId3" Type="http://schemas.openxmlformats.org/officeDocument/2006/relationships/image" Target="../media/image97.jpeg"/><Relationship Id="rId7" Type="http://schemas.openxmlformats.org/officeDocument/2006/relationships/image" Target="../media/image99.jpeg"/><Relationship Id="rId12" Type="http://schemas.openxmlformats.org/officeDocument/2006/relationships/hyperlink" Target="http://images.google.com.mx/imgres?imgurl=http://www.fundacionsuma.org/blog/wp-content/uploads/2009/03/1163221_73877503.jpg&amp;imgrefurl=http://www.fundacionsuma.org/blog/?tag=premio-de-arquitectura-espanola-2009&amp;usg=__nrBCrBasGVnjgtkr-JwQl3epZI0=&amp;h=661&amp;w=496&amp;sz=139&amp;hl=es&amp;start=1&amp;tbnid=v9uBiu2zlghE6M:&amp;tbnh=138&amp;tbnw=104&amp;prev=/images?q=unidad+arquitectonica&amp;gbv=2&amp;hl=es" TargetMode="External"/><Relationship Id="rId17" Type="http://schemas.openxmlformats.org/officeDocument/2006/relationships/image" Target="../media/image104.jpeg"/><Relationship Id="rId2" Type="http://schemas.openxmlformats.org/officeDocument/2006/relationships/hyperlink" Target="http://images.google.com.mx/imgres?imgurl=http://freakgarden.files.wordpress.com/2009/04/2440481745_8993e825e6_o.jpg&amp;imgrefurl=http://freakgarden.wordpress.com/2009/04/28/dia-internacional-del-diseno-grafico/&amp;usg=__8N95H1bbR1kvqmYpNXhd9O5Q6Cg=&amp;h=552&amp;w=400&amp;sz=212&amp;hl=es&amp;start=24&amp;tbnid=5d5OJasHA0QCuM:&amp;tbnh=133&amp;tbnw=96&amp;prev=/images?q=dise%C3%B1o+grafico&amp;gbv=2&amp;ndsp=20&amp;hl=es&amp;sa=N&amp;start=20" TargetMode="External"/><Relationship Id="rId16" Type="http://schemas.openxmlformats.org/officeDocument/2006/relationships/hyperlink" Target="http://images.google.com.mx/imgres?imgurl=http://www.fangonus.com/wp-content/uploads/2009/02/elena5.jpg&amp;imgrefurl=http://www.fangonus.com/category/diseno-grafico/&amp;usg=__7CVCyNBmuMKViBvu0c3yMDIUhBI=&amp;h=451&amp;w=300&amp;sz=86&amp;hl=es&amp;start=146&amp;tbnid=21NbZU6oaXWm6M:&amp;tbnh=127&amp;tbnw=84&amp;prev=/images?q=dise%C3%B1o+grafico&amp;gbv=2&amp;ndsp=20&amp;hl=es&amp;sa=N&amp;start=140" TargetMode="External"/><Relationship Id="rId1" Type="http://schemas.openxmlformats.org/officeDocument/2006/relationships/slideLayout" Target="../slideLayouts/slideLayout2.xml"/><Relationship Id="rId6" Type="http://schemas.openxmlformats.org/officeDocument/2006/relationships/hyperlink" Target="http://images.google.com.mx/imgres?imgurl=http://3.bp.blogspot.com/_E9Jl09HH-qc/SbWqewBsnPI/AAAAAAAABXc/ky10HAPHHw0/s400/dise%C3%B1o+grafico+de+los+60.jpg&amp;imgrefurl=http://miradasvisuales.blogspot.com/2009/03/diseno-grafico-de-los-60.html&amp;usg=__cVMJJgxInTjjy3n3VRnxcTHoQww=&amp;h=400&amp;w=391&amp;sz=51&amp;hl=es&amp;start=89&amp;tbnid=7UXRqGdoHD5GuM:&amp;tbnh=124&amp;tbnw=121&amp;prev=/images?q=dise%C3%B1o+grafico&amp;gbv=2&amp;ndsp=20&amp;hl=es&amp;sa=N&amp;start=80" TargetMode="External"/><Relationship Id="rId11" Type="http://schemas.openxmlformats.org/officeDocument/2006/relationships/image" Target="../media/image101.jpeg"/><Relationship Id="rId5" Type="http://schemas.openxmlformats.org/officeDocument/2006/relationships/image" Target="../media/image98.jpeg"/><Relationship Id="rId15" Type="http://schemas.openxmlformats.org/officeDocument/2006/relationships/image" Target="../media/image103.jpeg"/><Relationship Id="rId10" Type="http://schemas.openxmlformats.org/officeDocument/2006/relationships/hyperlink" Target="http://images.google.com.mx/imgres?imgurl=http://www.architecture-page.com/assets/images/content/prj_iosa_bosc/2.jpg&amp;imgrefurl=http://www.architecture-page.com/es/projects/new-boscolo-building__all/&amp;usg=__R3xmxABqHUhgPHQuk6kLPj4-iTc=&amp;h=334&amp;w=418&amp;sz=25&amp;hl=es&amp;start=5&amp;tbnid=jax4nXoM15JZrM:&amp;tbnh=100&amp;tbnw=125&amp;prev=/images?q=ritmo+arquitectonico&amp;gbv=2&amp;hl=es" TargetMode="External"/><Relationship Id="rId19" Type="http://schemas.openxmlformats.org/officeDocument/2006/relationships/image" Target="../media/image105.jpeg"/><Relationship Id="rId4" Type="http://schemas.openxmlformats.org/officeDocument/2006/relationships/hyperlink" Target="http://images.google.com.mx/imgres?imgurl=http://www.mantenimientoinformaticoredes.es/uploads/diseno_grafico_01.jpg&amp;imgrefurl=http://www.mantenimientoinformaticoredes.es/diseno-grafico-pagina-web-coruna/2-12-10-12.htm&amp;usg=__953wQ2OIcytcwm1G5q6lTAHM7wk=&amp;h=325&amp;w=325&amp;sz=43&amp;hl=es&amp;start=47&amp;tbnid=U9HrcWU5AevdcM:&amp;tbnh=118&amp;tbnw=118&amp;prev=/images?q=dise%C3%B1o+grafico&amp;gbv=2&amp;ndsp=20&amp;hl=es&amp;sa=N&amp;start=40" TargetMode="External"/><Relationship Id="rId9" Type="http://schemas.openxmlformats.org/officeDocument/2006/relationships/image" Target="../media/image100.jpeg"/><Relationship Id="rId14" Type="http://schemas.openxmlformats.org/officeDocument/2006/relationships/hyperlink" Target="http://images.google.com.mx/imgres?imgurl=http://www.colegioanglocolombiano.edu.co/ceteco/disenografico/Diseno_Grafico_by_omarlinux.jpg&amp;imgrefurl=http://www.colegioanglocolombiano.edu.co/ceteco/disenografico/&amp;usg=__V7yeyO-L47iTjuw0CWaHROeQ1QI=&amp;h=450&amp;w=600&amp;sz=45&amp;hl=es&amp;start=34&amp;tbnid=UgFhBLmcUxHYiM:&amp;tbnh=101&amp;tbnw=135&amp;prev=/images?q=dise%C3%B1o+grafico&amp;gbv=2&amp;ndsp=20&amp;hl=es&amp;sa=N&amp;start=20"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images.google.com.mx/imgres?imgurl=http://alokate.com/wp-content/uploads/2008/02/shelve.jpg&amp;imgrefurl=http://alokate.com/muebles-de-diseno-en-armonia-con-su-entorno.html&amp;usg=__mjqamJojVprmLlsXI3RifJXV9HA=&amp;h=481&amp;w=600&amp;sz=77&amp;hl=es&amp;start=1&amp;tbnid=QKUqkybd_9uyMM:&amp;tbnh=108&amp;tbnw=135&amp;prev=/images?q=armonia+dise%C3%B1o&amp;gbv=2&amp;hl=es" TargetMode="External"/><Relationship Id="rId13" Type="http://schemas.openxmlformats.org/officeDocument/2006/relationships/image" Target="../media/image111.jpeg"/><Relationship Id="rId3" Type="http://schemas.openxmlformats.org/officeDocument/2006/relationships/image" Target="../media/image106.jpeg"/><Relationship Id="rId7" Type="http://schemas.openxmlformats.org/officeDocument/2006/relationships/image" Target="../media/image108.jpeg"/><Relationship Id="rId12" Type="http://schemas.openxmlformats.org/officeDocument/2006/relationships/hyperlink" Target="http://images.google.com.mx/imgres?imgurl=http://www.designboom.com/tools/WPro/images/rid12/ur2.jpg&amp;imgrefurl=http://mrmannoticias.blogspot.com/2008_07_01_archive.html&amp;usg=__Wv-b28orxClTGauhnei945BAZwM=&amp;h=373&amp;w=550&amp;sz=36&amp;hl=es&amp;start=24&amp;tbnid=Bde_i82hoWHXnM:&amp;tbnh=90&amp;tbnw=133&amp;prev=/images?q=caracter+dise%C3%B1o&amp;gbv=2&amp;ndsp=20&amp;hl=es&amp;sa=N&amp;start=20" TargetMode="External"/><Relationship Id="rId17" Type="http://schemas.openxmlformats.org/officeDocument/2006/relationships/image" Target="../media/image113.jpeg"/><Relationship Id="rId2" Type="http://schemas.openxmlformats.org/officeDocument/2006/relationships/hyperlink" Target="http://images.google.com.mx/imgres?imgurl=http://cesarmoral.iespana.es/images/ARTICULOS/DUBAI%20PROYECTOS/APEIRON.jpg&amp;imgrefurl=http://cesarmoral.iespana.es/indexarticulos10sep2007.html&amp;usg=__0UOQfGUddgcUI1p0p7S_d78YqOI=&amp;h=470&amp;w=750&amp;sz=90&amp;hl=es&amp;start=14&amp;tbnid=jQyEg9UKlQxIiM:&amp;tbnh=88&amp;tbnw=141&amp;prev=/images?q=proyectos+arquitectura&amp;gbv=2&amp;hl=es" TargetMode="External"/><Relationship Id="rId16" Type="http://schemas.openxmlformats.org/officeDocument/2006/relationships/hyperlink" Target="http://images.google.com.mx/imgres?imgurl=http://farm1.static.flickr.com/187/486020737_1d1262c1ec_m.jpg&amp;imgrefurl=http://www.llumgrafia.es/86.html&amp;usg=__MNTV0JEKgkBbliV9kSgsDOSAQ5o=&amp;h=240&amp;w=240&amp;sz=25&amp;hl=es&amp;start=36&amp;tbnid=VqqNPUOJzSxUMM:&amp;tbnh=110&amp;tbnw=110&amp;prev=/images?q=caracter+arquitectonico&amp;gbv=2&amp;ndsp=20&amp;hl=es&amp;sa=N&amp;start=20" TargetMode="External"/><Relationship Id="rId1" Type="http://schemas.openxmlformats.org/officeDocument/2006/relationships/slideLayout" Target="../slideLayouts/slideLayout2.xml"/><Relationship Id="rId6" Type="http://schemas.openxmlformats.org/officeDocument/2006/relationships/hyperlink" Target="http://images.google.com.mx/imgres?imgurl=http://www.imber.com.mx/img/developments/nautilus.jpg&amp;imgrefurl=http://www.imber.com.mx/location/providencia/nautilus.html&amp;usg=__rhrq-KZZgzJ0QPaBsz41eyo143Y=&amp;h=450&amp;w=390&amp;sz=92&amp;hl=es&amp;start=34&amp;tbnid=y1B1JAN47tNS3M:&amp;tbnh=127&amp;tbnw=110&amp;prev=/images?q=armonia+arquitectonica&amp;gbv=2&amp;ndsp=20&amp;hl=es&amp;sa=N&amp;start=20" TargetMode="External"/><Relationship Id="rId11" Type="http://schemas.openxmlformats.org/officeDocument/2006/relationships/image" Target="../media/image110.jpeg"/><Relationship Id="rId5" Type="http://schemas.openxmlformats.org/officeDocument/2006/relationships/image" Target="../media/image107.jpeg"/><Relationship Id="rId15" Type="http://schemas.openxmlformats.org/officeDocument/2006/relationships/image" Target="../media/image112.jpeg"/><Relationship Id="rId10" Type="http://schemas.openxmlformats.org/officeDocument/2006/relationships/hyperlink" Target="http://images.google.com.mx/imgres?imgurl=http://www.schwarzkopf-professional.es/uploads/pics/seah_design_06.jpg&amp;imgrefurl=http://www.schwarzkopf-professional.es/es_ES/mima/seah-intro/seah-hairspa/diseno/&amp;usg=__20xlM13mZzIF6rKg193AAUvXApU=&amp;h=364&amp;w=390&amp;sz=19&amp;hl=es&amp;start=36&amp;tbnid=e__KGUmKllBvPM:&amp;tbnh=115&amp;tbnw=123&amp;prev=/images?q=armonia+dise%C3%B1o&amp;gbv=2&amp;ndsp=20&amp;hl=es&amp;sa=N&amp;start=20" TargetMode="External"/><Relationship Id="rId4" Type="http://schemas.openxmlformats.org/officeDocument/2006/relationships/hyperlink" Target="http://images.google.com.mx/imgres?imgurl=http://www.arteguias.com/imagenes3/catedralburgos.jpg&amp;imgrefurl=http://www.arteguias.com/simbolismomedieval.htm&amp;usg=__vOty95l0NtH4tH7RH-tsLa2Vhrg=&amp;h=558&amp;w=350&amp;sz=52&amp;hl=es&amp;start=6&amp;tbnid=HmMRYdUQcSaqNM:&amp;tbnh=133&amp;tbnw=83&amp;prev=/images?q=caracter+arquitectonico&amp;gbv=2&amp;hl=es" TargetMode="External"/><Relationship Id="rId9" Type="http://schemas.openxmlformats.org/officeDocument/2006/relationships/image" Target="../media/image109.jpeg"/><Relationship Id="rId14" Type="http://schemas.openxmlformats.org/officeDocument/2006/relationships/hyperlink" Target="http://images.google.com.mx/imgres?imgurl=http://www.autoalias.com/wp-content/uploads/2009/06/ferrari-zobin-concept-01.jpg&amp;imgrefurl=http://www.autoalias.com/ferrari-zobin-project-del-disenador-irani-siamak-ruhi-dehkordi/&amp;usg=__nXM0Ftk512oRWVj8tIpx-H3zqek=&amp;h=397&amp;w=530&amp;sz=28&amp;hl=es&amp;start=103&amp;tbnid=Ehe3xpRfJ40XAM:&amp;tbnh=99&amp;tbnw=132&amp;prev=/images?q=caracter+dise%C3%B1o&amp;gbv=2&amp;ndsp=20&amp;hl=es&amp;sa=N&amp;start=100"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images.google.com.mx/imgres?imgurl=http://1.bp.blogspot.com/_yzlRjthkBHU/SJjRQY2pNeI/AAAAAAAAAcc/QkccOrC8BMg/s400/MOND..jpg&amp;imgrefurl=http://arelarte.blogspot.com/2008/08/la-divina-proporcin.html&amp;usg=__VVGOvWzli9vgBMtnKeHZXg7vkac=&amp;h=400&amp;w=306&amp;sz=23&amp;hl=es&amp;start=74&amp;tbnid=6lR6yoAt9BPloM:&amp;tbnh=124&amp;tbnw=95&amp;prev=/images?q=proporcion&amp;gbv=2&amp;ndsp=20&amp;hl=es&amp;sa=N&amp;start=60" TargetMode="External"/><Relationship Id="rId13" Type="http://schemas.openxmlformats.org/officeDocument/2006/relationships/image" Target="../media/image119.jpeg"/><Relationship Id="rId18" Type="http://schemas.openxmlformats.org/officeDocument/2006/relationships/image" Target="../media/image122.jpeg"/><Relationship Id="rId3" Type="http://schemas.openxmlformats.org/officeDocument/2006/relationships/image" Target="../media/image114.jpeg"/><Relationship Id="rId7" Type="http://schemas.openxmlformats.org/officeDocument/2006/relationships/image" Target="../media/image116.jpeg"/><Relationship Id="rId12" Type="http://schemas.openxmlformats.org/officeDocument/2006/relationships/hyperlink" Target="http://images.google.com.mx/imgres?imgurl=http://www.mayatikal.com/wp-content/uploads/2008/08/tikal.gif&amp;imgrefurl=http://www.mayatikal.com/2008/08/31/arquitectura-maya-2/&amp;usg=__1HoKm7-jUa1vWp3f6JzrpzFnQnQ=&amp;h=281&amp;w=288&amp;sz=49&amp;hl=es&amp;start=23&amp;tbnid=mSSBQeaiXt2hGM:&amp;tbnh=112&amp;tbnw=115&amp;prev=/images?q=escala+humana+arquitectura&amp;gbv=2&amp;ndsp=20&amp;hl=es&amp;sa=N&amp;start=20" TargetMode="External"/><Relationship Id="rId17" Type="http://schemas.openxmlformats.org/officeDocument/2006/relationships/hyperlink" Target="http://images.google.com.mx/imgres?imgurl=http://www.gestionurbana.es/wp-content/uploads/2008/05/rotterdam-nest-2.jpg&amp;imgrefurl=http://www.gestionurbana.es/?p=534&amp;usg=__zvtYAO9IDKUtRCJhFhVWnl8hGNQ=&amp;h=400&amp;w=500&amp;sz=55&amp;hl=es&amp;start=25&amp;tbnid=Rc7jmMfJuCnYtM:&amp;tbnh=104&amp;tbnw=130&amp;prev=/images?q=escala+humana&amp;gbv=2&amp;ndsp=20&amp;hl=es&amp;sa=N&amp;start=20" TargetMode="External"/><Relationship Id="rId2" Type="http://schemas.openxmlformats.org/officeDocument/2006/relationships/hyperlink" Target="http://images.google.com.mx/imgres?imgurl=http://www.ojodigital.com/foro/attachments/experimentales-creativas-y-conceptuales/4952d1179597375-proporcion-aurea-proporcion-aurea.jpg&amp;imgrefurl=http://www.ojodigital.com/foro/experimentales-creativas-y-conceptuales/143340-proporcion-aurea.html&amp;usg=__5_Vjpb0l6MflxZs00PVv-BgIf9Y=&amp;h=465&amp;w=750&amp;sz=178&amp;hl=es&amp;start=25&amp;tbnid=OaMYDbb4BUuTHM:&amp;tbnh=87&amp;tbnw=141&amp;prev=/images?q=proporcion+arquitectonica&amp;gbv=2&amp;ndsp=20&amp;hl=es&amp;sa=N&amp;start=20" TargetMode="External"/><Relationship Id="rId16" Type="http://schemas.openxmlformats.org/officeDocument/2006/relationships/image" Target="../media/image121.jpeg"/><Relationship Id="rId1" Type="http://schemas.openxmlformats.org/officeDocument/2006/relationships/slideLayout" Target="../slideLayouts/slideLayout2.xml"/><Relationship Id="rId6" Type="http://schemas.openxmlformats.org/officeDocument/2006/relationships/hyperlink" Target="http://images.google.com.mx/imgres?imgurl=http://3.bp.blogspot.com/_m89Kw0nVavs/Sf8rNVfcEkI/AAAAAAAAAGk/zoTH1PZHnGw/s400/leonardo.jpg&amp;imgrefurl=http://pintyplus.blogspot.com/2009/05/proporcion-aurea.html&amp;usg=__aN1uSzsGtF46cb-J_-nCq_tt0pI=&amp;h=400&amp;w=328&amp;sz=37&amp;hl=es&amp;start=49&amp;tbnid=gD3fo_V9B1qsuM:&amp;tbnh=124&amp;tbnw=102&amp;prev=/images?q=proporcion&amp;gbv=2&amp;ndsp=20&amp;hl=es&amp;sa=N&amp;start=40" TargetMode="External"/><Relationship Id="rId11" Type="http://schemas.openxmlformats.org/officeDocument/2006/relationships/image" Target="../media/image118.jpeg"/><Relationship Id="rId5" Type="http://schemas.openxmlformats.org/officeDocument/2006/relationships/image" Target="../media/image115.jpeg"/><Relationship Id="rId15" Type="http://schemas.openxmlformats.org/officeDocument/2006/relationships/hyperlink" Target="http://images.google.com.mx/imgres?imgurl=http://www.enlaceartesanal.com/files/decorations/lead/thumb-Casa_Eva_Brise%C3%B1o_(3).jpg&amp;imgrefurl=http://www.enlaceartesanal.com/es/comment/reply/1723&amp;usg=__LI4fJwz5e9-swTio5IXRI5h9Ng4=&amp;h=471&amp;w=680&amp;sz=73&amp;hl=es&amp;start=9&amp;tbnid=NPf--_hZb0FcFM:&amp;tbnh=96&amp;tbnw=139&amp;prev=/images?q=casa+habitacion&amp;gbv=2&amp;hl=es" TargetMode="External"/><Relationship Id="rId10" Type="http://schemas.openxmlformats.org/officeDocument/2006/relationships/hyperlink" Target="http://images.google.com.mx/imgres?imgurl=http://www.duarte.cl/blog/monosblog/rapanui/tongarikiescalahumana.jpg&amp;imgrefurl=http://www.duarte.cl/blog/post.php?ttl=viaje-a-rapa-nui-dia-3-parte-2&amp;id=51512&amp;usg=__z_SX93qeWGHN_IId14Mtir0vmmk=&amp;h=400&amp;w=300&amp;sz=32&amp;hl=es&amp;start=21&amp;tbnid=aKX72jhel3o9WM:&amp;tbnh=124&amp;tbnw=93&amp;prev=/images?q=escala+humana&amp;gbv=2&amp;ndsp=20&amp;hl=es&amp;sa=N&amp;start=20" TargetMode="External"/><Relationship Id="rId4" Type="http://schemas.openxmlformats.org/officeDocument/2006/relationships/hyperlink" Target="http://images.google.com.mx/imgres?imgurl=http://www.juntadeandalucia.es/averroes/html/adjuntos/2008/02/06/0001/arquimate/Razon/partenon.gif&amp;imgrefurl=http://www.juntadeandalucia.es/averroes/html/adjuntos/2008/02/06/0001/arquimate/Razon/razon.htm&amp;usg=__bahQVmgLp9vdvypAs7sfaF5xTCQ=&amp;h=397&amp;w=638&amp;sz=633&amp;hl=es&amp;start=40&amp;tbnid=Wnge1uqvFJy7nM:&amp;tbnh=85&amp;tbnw=137&amp;prev=/images?q=proporcion+arquitectonica&amp;gbv=2&amp;ndsp=20&amp;hl=es&amp;sa=N&amp;start=20" TargetMode="External"/><Relationship Id="rId9" Type="http://schemas.openxmlformats.org/officeDocument/2006/relationships/image" Target="../media/image117.jpeg"/><Relationship Id="rId14" Type="http://schemas.openxmlformats.org/officeDocument/2006/relationships/image" Target="../media/image120.jpeg"/></Relationships>
</file>

<file path=ppt/slides/_rels/slide23.xml.rels><?xml version="1.0" encoding="UTF-8" standalone="yes"?>
<Relationships xmlns="http://schemas.openxmlformats.org/package/2006/relationships"><Relationship Id="rId8" Type="http://schemas.openxmlformats.org/officeDocument/2006/relationships/hyperlink" Target="http://3.bp.blogspot.com/_5NDpBOkPjxM/SD1d0tpN2UI/AAAAAAAAB4s/-IoYMGjF97M/s1600-h/uam-2.jpg" TargetMode="External"/><Relationship Id="rId13" Type="http://schemas.openxmlformats.org/officeDocument/2006/relationships/image" Target="../media/image128.jpeg"/><Relationship Id="rId18" Type="http://schemas.openxmlformats.org/officeDocument/2006/relationships/hyperlink" Target="http://images.google.com.mx/imgres?imgurl=http://www.ulicafotograficzna.pl/foto3/3119_ggg_b.jpg&amp;imgrefurl=http://www.ulicafotograficzna.pl/sp/foto/3119/&amp;usg=__K3_gE9nYRNubGd437MNJY1aQzkc=&amp;h=380&amp;w=253&amp;sz=38&amp;hl=es&amp;start=25&amp;tbnid=km8QOAeoo2gnlM:&amp;tbnh=123&amp;tbnw=82&amp;prev=/images?q=formas+abstractas&amp;gbv=2&amp;ndsp=20&amp;hl=es&amp;sa=N&amp;start=20" TargetMode="External"/><Relationship Id="rId3" Type="http://schemas.openxmlformats.org/officeDocument/2006/relationships/image" Target="../media/image123.jpeg"/><Relationship Id="rId7" Type="http://schemas.openxmlformats.org/officeDocument/2006/relationships/image" Target="../media/image125.jpeg"/><Relationship Id="rId12" Type="http://schemas.openxmlformats.org/officeDocument/2006/relationships/hyperlink" Target="http://images.google.com.mx/imgres?imgurl=http://1.bp.blogspot.com/_CkbT99ppq1o/R6xJOwMXIPI/AAAAAAAABLk/StEb-rtSsKc/s400/kiselev01.jpg&amp;imgrefurl=http://miraycalla.blogspot.com/2008_02_01_archive.html&amp;usg=__hQZpK5gatBfaxnnQWP9Vl0Z7FyM=&amp;h=334&amp;w=322&amp;sz=118&amp;hl=es&amp;start=5&amp;tbnid=3tVQGIvy0RnVJM:&amp;tbnh=119&amp;tbnw=115&amp;prev=/images?q=formas+abstractas&amp;gbv=2&amp;hl=es" TargetMode="External"/><Relationship Id="rId17" Type="http://schemas.openxmlformats.org/officeDocument/2006/relationships/image" Target="../media/image130.jpeg"/><Relationship Id="rId2" Type="http://schemas.openxmlformats.org/officeDocument/2006/relationships/hyperlink" Target="http://images.google.com.mx/imgres?imgurl=http://diegoquintana.com/dq/wp-content/uploads/2007/04/swen1.jpg&amp;imgrefurl=http://diegoquintana.com/2007/04/&amp;usg=__W642KmhZlyPFhHjmioYhODHaMqs=&amp;h=405&amp;w=450&amp;sz=28&amp;hl=es&amp;start=3&amp;tbnid=UvdNHdziZSSnLM:&amp;tbnh=114&amp;tbnw=127&amp;prev=/images?q=formas+naturales&amp;gbv=2&amp;hl=es" TargetMode="External"/><Relationship Id="rId16" Type="http://schemas.openxmlformats.org/officeDocument/2006/relationships/hyperlink" Target="http://images.google.com.mx/imgres?imgurl=http://www2.freedownloadscenter.com/shots/screenshots/36874_200_150_C8C8C8.jpg&amp;imgrefurl=http://www.freedownloadscenter.com/es/Shell_y_Escritorio/Protectores_de_Pantalla_Anime/Assorted_Descargar.html&amp;usg=__OMN56iBOdVvDXy5gg1t6Pr9eEpk=&amp;h=150&amp;w=200&amp;sz=9&amp;hl=es&amp;start=13&amp;tbnid=BAVrr71tXp6NWM:&amp;tbnh=78&amp;tbnw=104&amp;prev=/images?q=formas+abstractas&amp;gbv=2&amp;hl=es" TargetMode="External"/><Relationship Id="rId1" Type="http://schemas.openxmlformats.org/officeDocument/2006/relationships/slideLayout" Target="../slideLayouts/slideLayout2.xml"/><Relationship Id="rId6" Type="http://schemas.openxmlformats.org/officeDocument/2006/relationships/hyperlink" Target="http://1.bp.blogspot.com/_5NDpBOkPjxM/SD1fcNpN2WI/AAAAAAAAB48/8YP1BbdUDM4/s1600-h/31enal.jpg" TargetMode="External"/><Relationship Id="rId11" Type="http://schemas.openxmlformats.org/officeDocument/2006/relationships/image" Target="../media/image127.jpeg"/><Relationship Id="rId5" Type="http://schemas.openxmlformats.org/officeDocument/2006/relationships/image" Target="../media/image124.jpeg"/><Relationship Id="rId15" Type="http://schemas.openxmlformats.org/officeDocument/2006/relationships/image" Target="../media/image129.jpeg"/><Relationship Id="rId10" Type="http://schemas.openxmlformats.org/officeDocument/2006/relationships/hyperlink" Target="http://images.google.com.mx/imgres?imgurl=http://www.banguat.gob.gt/pina/img/Formas-abstractas.jpg&amp;imgrefurl=http://www.banguat.gob.gt/pina/formasabstractas.htm&amp;usg=__F8c0qnZ8eqwOlQ7N7ICxN-ILxtg=&amp;h=640&amp;w=480&amp;sz=29&amp;hl=es&amp;start=1&amp;tbnid=FzD4zIZ6YLUIMM:&amp;tbnh=137&amp;tbnw=103&amp;prev=/images?q=formas+abstractas&amp;gbv=2&amp;hl=es" TargetMode="External"/><Relationship Id="rId19" Type="http://schemas.openxmlformats.org/officeDocument/2006/relationships/image" Target="../media/image131.jpeg"/><Relationship Id="rId4" Type="http://schemas.openxmlformats.org/officeDocument/2006/relationships/hyperlink" Target="http://images.google.com.mx/imgres?imgurl=http://1.bp.blogspot.com/_oLLJ4sC9YUY/SfRCzvHgOrI/AAAAAAAAAEg/9TMEnod1aEU/s400/mur7fac1a4d0062c564be6ff65d4861f563%5b1%5d.jpg&amp;imgrefurl=http://introduccionalcoloruno.blogspot.com/2009/04/la-forma.html&amp;usg=__ZQOto65R5jSPs1aDgi0ReS2GX1E=&amp;h=282&amp;w=350&amp;sz=9&amp;hl=es&amp;start=24&amp;tbnid=d_LRNGsrL8XjKM:&amp;tbnh=97&amp;tbnw=120&amp;prev=/images?q=formas+artificiales&amp;gbv=2&amp;ndsp=20&amp;hl=es&amp;sa=N&amp;start=20" TargetMode="External"/><Relationship Id="rId9" Type="http://schemas.openxmlformats.org/officeDocument/2006/relationships/image" Target="../media/image126.jpeg"/><Relationship Id="rId14" Type="http://schemas.openxmlformats.org/officeDocument/2006/relationships/hyperlink" Target="http://images.google.com.mx/imgres?imgurl=http://www.aulafacil.com/acuarela/curso/ejemplokandsinsky.jpg&amp;imgrefurl=http://www.aulafacil.com/acuarela/curso/Lecc-1.htm&amp;usg=__YY5iuY9YrL53Lx14tN6u4u6k3xk=&amp;h=260&amp;w=350&amp;sz=33&amp;hl=es&amp;start=16&amp;tbnid=coFBYIVskbAmPM:&amp;tbnh=89&amp;tbnw=120&amp;prev=/images?q=formas+abstractas&amp;gbv=2&amp;hl=e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images.google.com.mx/imgres?imgurl=http://3.bp.blogspot.com/_S6Fj84zLLpA/SKJLsyZXJtI/AAAAAAAAABA/zcnKgXyanEo/s320/img012.jpg&amp;imgrefurl=http://meliaguilardiseno2.blogspot.com/2008_08_01_archive.html&amp;usg=__HaJF3kwBX4TFKml8sPCJpD76wmU=&amp;h=320&amp;w=250&amp;sz=30&amp;hl=es&amp;start=23&amp;tbnid=m8pCOm4ky-d9MM:&amp;tbnh=118&amp;tbnw=92&amp;prev=/images?q=figuras+organicas&amp;gbv=2&amp;ndsp=20&amp;hl=es&amp;sa=N&amp;start=20" TargetMode="External"/><Relationship Id="rId13" Type="http://schemas.openxmlformats.org/officeDocument/2006/relationships/image" Target="../media/image139.jpeg"/><Relationship Id="rId3" Type="http://schemas.openxmlformats.org/officeDocument/2006/relationships/image" Target="../media/image134.jpeg"/><Relationship Id="rId7" Type="http://schemas.openxmlformats.org/officeDocument/2006/relationships/image" Target="../media/image136.jpeg"/><Relationship Id="rId12" Type="http://schemas.openxmlformats.org/officeDocument/2006/relationships/hyperlink" Target="http://images.google.com.mx/imgres?imgurl=http://www.todacultura.com/talleres/taller_dibujo/imagenes/figuras_geometricas2.jpg&amp;imgrefurl=http://www.todacultura.com/talleres/taller_dibujo/conocimientos_basicos.htm&amp;usg=__j7p87VJz8sZ4lFiwCquzZygXdXc=&amp;h=365&amp;w=350&amp;sz=24&amp;hl=es&amp;start=1&amp;tbnid=UxeZljKwz782jM:&amp;tbnh=121&amp;tbnw=116&amp;prev=/images?q=figuras+geometricas&amp;gbv=2&amp;hl=es" TargetMode="External"/><Relationship Id="rId17" Type="http://schemas.openxmlformats.org/officeDocument/2006/relationships/image" Target="../media/image141.jpeg"/><Relationship Id="rId2" Type="http://schemas.openxmlformats.org/officeDocument/2006/relationships/hyperlink" Target="http://images.google.com.mx/imgres?imgurl=http://1.bp.blogspot.com/_d9PBccDlS4w/R4phnqdy_5I/AAAAAAAAAd4/KDgS-LFgTHc/s320/100_1309.JPG&amp;imgrefurl=http://cronicasgloriax.blogspot.com/2008/01/la-caligrafa-china-y-el-arte.html&amp;usg=__8f7HUKOcc1ZqXYPfbwN1EFC1xaA=&amp;h=320&amp;w=240&amp;sz=14&amp;hl=es&amp;start=30&amp;tbnid=iCgR6SRrf7TDHM:&amp;tbnh=118&amp;tbnw=89&amp;prev=/images?q=figuras+caligraficas&amp;gbv=2&amp;ndsp=20&amp;hl=es&amp;sa=N&amp;start=20" TargetMode="External"/><Relationship Id="rId16" Type="http://schemas.openxmlformats.org/officeDocument/2006/relationships/hyperlink" Target="http://images.google.com.mx/imgres?imgurl=http://www.urbanity.biz/fotocubo/Modayhogar/celosia2.jpg&amp;imgrefurl=http://www.modayhogar.com/celosia-para-separar-ambientes-de-korbanflauber&amp;usg=__2_qMwscjoNNQ8Xx2bcvXXZPVhaE=&amp;h=367&amp;w=550&amp;sz=43&amp;hl=es&amp;start=87&amp;tbnid=-BXp9h8HdSx6yM:&amp;tbnh=89&amp;tbnw=133&amp;prev=/images?q=dise%C3%B1o+con+figuras+geometricas&amp;gbv=2&amp;ndsp=20&amp;hl=es&amp;sa=N&amp;start=80" TargetMode="External"/><Relationship Id="rId1" Type="http://schemas.openxmlformats.org/officeDocument/2006/relationships/slideLayout" Target="../slideLayouts/slideLayout2.xml"/><Relationship Id="rId6" Type="http://schemas.openxmlformats.org/officeDocument/2006/relationships/hyperlink" Target="http://images.google.com.mx/imgres?imgurl=http://www.lobato.com.mx/Dibujo/ejemplos/fig-organicas.jpg&amp;imgrefurl=http://www.lobato.com.mx/Dibujo/activ5.php&amp;usg=__orfqptvtG1WziA4zjsS1fMaJZxo=&amp;h=137&amp;w=242&amp;sz=22&amp;hl=es&amp;start=7&amp;tbnid=ZawI8J4nfVaPLM:&amp;tbnh=62&amp;tbnw=110&amp;prev=/images?q=figuras+organicas&amp;gbv=2&amp;hl=es" TargetMode="External"/><Relationship Id="rId11" Type="http://schemas.openxmlformats.org/officeDocument/2006/relationships/image" Target="../media/image138.jpeg"/><Relationship Id="rId5" Type="http://schemas.openxmlformats.org/officeDocument/2006/relationships/image" Target="../media/image135.jpeg"/><Relationship Id="rId15" Type="http://schemas.openxmlformats.org/officeDocument/2006/relationships/image" Target="../media/image140.jpeg"/><Relationship Id="rId10" Type="http://schemas.openxmlformats.org/officeDocument/2006/relationships/hyperlink" Target="http://images.google.com.mx/imgres?imgurl=http://www.seresluz.com/images/dibujo1.jpg&amp;imgrefurl=http://www.seresluz.com/esp/dibujo.php&amp;usg=__sxm8wv406e192hER_XkWxPA6rCk=&amp;h=336&amp;w=444&amp;sz=53&amp;hl=es&amp;start=84&amp;tbnid=SjEsIYGDEhD0gM:&amp;tbnh=96&amp;tbnw=127&amp;prev=/images?q=figuras+organicas&amp;gbv=2&amp;ndsp=20&amp;hl=es&amp;sa=N&amp;start=80" TargetMode="External"/><Relationship Id="rId4" Type="http://schemas.openxmlformats.org/officeDocument/2006/relationships/hyperlink" Target="http://images.google.com.mx/imgres?imgurl=http://www.webpersonal.net/jordimastrullenque/arabe/images/allaahuakbarprovi8.gif&amp;imgrefurl=http://elforastero.blogalia.com/historias/18356&amp;usg=__QwTOaFWwSNQWFPK1ne5kyqFcQSU=&amp;h=342&amp;w=352&amp;sz=17&amp;hl=es&amp;start=2&amp;tbnid=qGbeVsROOM-LsM:&amp;tbnh=117&amp;tbnw=120&amp;prev=/images?q=figuras+caligraficas&amp;gbv=2&amp;hl=es" TargetMode="External"/><Relationship Id="rId9" Type="http://schemas.openxmlformats.org/officeDocument/2006/relationships/image" Target="../media/image137.jpeg"/><Relationship Id="rId14" Type="http://schemas.openxmlformats.org/officeDocument/2006/relationships/hyperlink" Target="http://images.google.com.mx/imgres?imgurl=http://www.margaritaguarderas.com/files/images/ManuelRend%C3%B3nSin_Titulo.preview.jpg&amp;imgrefurl=http://www.margaritaguarderas.com/?q=node/1345&amp;usg=__6BigYSnRLOUxDw2jyA7h8ec8jOk=&amp;h=640&amp;w=450&amp;sz=39&amp;hl=es&amp;start=17&amp;tbnid=AgULgSMDNxUckM:&amp;tbnh=137&amp;tbnw=96&amp;prev=/images?q=dise%C3%B1o+con+figuras+geometricas&amp;gbv=2&amp;hl=es"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images.google.com.mx/imgres?imgurl=http://educacionplasticayvisual.wikispaces.com/file/view/madera.jpg/30202244&amp;imgrefurl=http://educacionplasticayvisual.wikispaces.com/Las+texturas&amp;usg=__0s3m_ZYvsQe4VrKdAkJYgmHWaK8=&amp;h=165&amp;w=239&amp;sz=16&amp;hl=es&amp;start=37&amp;tbnid=moRvN7JdasksJM:&amp;tbnh=75&amp;tbnw=109&amp;prev=/images?q=texturas+naturales&amp;gbv=2&amp;ndsp=20&amp;hl=es&amp;sa=N&amp;start=20" TargetMode="External"/><Relationship Id="rId13" Type="http://schemas.openxmlformats.org/officeDocument/2006/relationships/image" Target="../media/image147.jpeg"/><Relationship Id="rId3" Type="http://schemas.openxmlformats.org/officeDocument/2006/relationships/image" Target="../media/image142.jpeg"/><Relationship Id="rId7" Type="http://schemas.openxmlformats.org/officeDocument/2006/relationships/image" Target="../media/image144.jpeg"/><Relationship Id="rId12" Type="http://schemas.openxmlformats.org/officeDocument/2006/relationships/hyperlink" Target="http://images.google.com.mx/imgres?imgurl=http://farm2.static.flickr.com/1427/847371722_0dc63643bb.jpg&amp;imgrefurl=http://joseanmelendo.blogia.com/temas/practicas-fotografia.php&amp;usg=___PIg_p-H6iX4NnX_JlWN2yzv4qc=&amp;h=333&amp;w=500&amp;sz=224&amp;hl=es&amp;start=13&amp;tbnid=ruI-ct384-WviM:&amp;tbnh=87&amp;tbnw=130&amp;prev=/images?q=texturas+artificiales&amp;gbv=2&amp;hl=es" TargetMode="External"/><Relationship Id="rId17" Type="http://schemas.openxmlformats.org/officeDocument/2006/relationships/image" Target="../media/image149.jpeg"/><Relationship Id="rId2" Type="http://schemas.openxmlformats.org/officeDocument/2006/relationships/hyperlink" Target="http://images.google.com.mx/imgres?imgurl=http://ic2.pbase.com/u26/rotalbar/small/43390142.textu13.jpg&amp;imgrefurl=http://www.pbase.com/rotalbar/texturas&amp;usg=__FIEgZV8sceTiMC4FHdr0RXQJgDo=&amp;h=128&amp;w=160&amp;sz=8&amp;hl=es&amp;start=3&amp;tbnid=zOC-5F_U70DDkM:&amp;tbnh=78&amp;tbnw=98&amp;prev=/images?q=texturas+naturales&amp;gbv=2&amp;hl=es&amp;sa=G" TargetMode="External"/><Relationship Id="rId16" Type="http://schemas.openxmlformats.org/officeDocument/2006/relationships/hyperlink" Target="http://images.google.com.mx/imgres?imgurl=http://es.dreamstime.com/oro-de-los-fuegos-artificiales-de-las-estrellas-fugaces-thumb2926010.jpg&amp;imgrefurl=http://es.dreamstime.com/foto-de-archivo-oro-de-los-fuegos-artificiales-de-las-estrellas-fugaces-image2926010&amp;usg=__NP9C4eOQoRqy2MMpxDi6VipR9io=&amp;h=300&amp;w=300&amp;sz=32&amp;hl=es&amp;start=65&amp;tbnid=GX-RCZG0a4lzSM:&amp;tbnh=116&amp;tbnw=116&amp;prev=/images?q=texturas+artificiales&amp;gbv=2&amp;ndsp=20&amp;hl=es&amp;sa=N&amp;start=60" TargetMode="External"/><Relationship Id="rId1" Type="http://schemas.openxmlformats.org/officeDocument/2006/relationships/slideLayout" Target="../slideLayouts/slideLayout2.xml"/><Relationship Id="rId6" Type="http://schemas.openxmlformats.org/officeDocument/2006/relationships/hyperlink" Target="http://images.google.com.mx/imgres?imgurl=http://educacionplasticayvisual.wikispaces.com/file/view/nueces.jpg/30202242&amp;imgrefurl=http://educacionplasticayvisual.wikispaces.com/Las+texturas&amp;usg=__Fs5cZ6T3o3AoLDbCutG0igsskNg=&amp;h=133&amp;w=200&amp;sz=8&amp;hl=es&amp;start=5&amp;tbnid=dY7tHWODzEE2UM:&amp;tbnh=69&amp;tbnw=104&amp;prev=/images?q=texturas+naturales&amp;gbv=2&amp;hl=es&amp;sa=G" TargetMode="External"/><Relationship Id="rId11" Type="http://schemas.openxmlformats.org/officeDocument/2006/relationships/image" Target="../media/image146.jpeg"/><Relationship Id="rId5" Type="http://schemas.openxmlformats.org/officeDocument/2006/relationships/image" Target="../media/image143.jpeg"/><Relationship Id="rId15" Type="http://schemas.openxmlformats.org/officeDocument/2006/relationships/image" Target="../media/image148.jpeg"/><Relationship Id="rId10" Type="http://schemas.openxmlformats.org/officeDocument/2006/relationships/hyperlink" Target="http://images.google.com.mx/imgres?imgurl=http://contenidos.cnice.mec.es/plastica/typo3temp/pics/bc604afa46.jpg&amp;imgrefurl=http://contenidos.cnice.mec.es/plastica/index.php?id=55&amp;usg=__VGK7tZKFDQYig1uN-joHnsB0G5Y=&amp;h=310&amp;w=206&amp;sz=18&amp;hl=es&amp;start=5&amp;tbnid=w0K9oiMKGWZFjM:&amp;tbnh=117&amp;tbnw=78&amp;prev=/images?q=texturas+artificiales&amp;gbv=2&amp;hl=es" TargetMode="External"/><Relationship Id="rId4" Type="http://schemas.openxmlformats.org/officeDocument/2006/relationships/hyperlink" Target="http://images.google.com.mx/imgres?imgurl=http://teresacuestadelacal.googlepages.com/hojassecas1.jpg/hojassecas1-full;init:.jpg&amp;imgrefurl=http://teresacuestadelacal.googlepages.com/textura&amp;usg=__9jHY4Vn9laTtrfoB-4W1l29sARk=&amp;h=2760&amp;w=2552&amp;sz=380&amp;hl=es&amp;start=7&amp;tbnid=ui1-PU9FPWi3PM:&amp;tbnh=150&amp;tbnw=139&amp;prev=/images?q=texturas+naturales&amp;gbv=2&amp;hl=es&amp;sa=G" TargetMode="External"/><Relationship Id="rId9" Type="http://schemas.openxmlformats.org/officeDocument/2006/relationships/image" Target="../media/image145.jpeg"/><Relationship Id="rId14" Type="http://schemas.openxmlformats.org/officeDocument/2006/relationships/hyperlink" Target="http://images.google.com.mx/imgres?imgurl=http://static.andaluciaimagen.com/Rueda--neumatico--textura--116981.jpg&amp;imgrefurl=http://www.andaluciaimagen.com/foto-Textura-de-neumatico_108673I0IA0.htm&amp;usg=__cu278n91_n-abGsA5fdNDGWfHr0=&amp;h=112&amp;w=150&amp;sz=10&amp;hl=es&amp;start=43&amp;tbnid=vh64-_f_NtrGwM:&amp;tbnh=72&amp;tbnw=96&amp;prev=/images?q=texturas+artificiales&amp;gbv=2&amp;ndsp=20&amp;hl=es&amp;sa=N&amp;start=40"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images.google.com.mx/imgres?imgurl=http://www.educar.org/infantiles/ArticulosyObras/modelo1.jpg&amp;imgrefurl=http://www.educar.org/infantiles/ArticulosyObras/BarriodelaBoca.asp&amp;usg=__nHNgEDYBhpwQD9X7XojBhklpoZQ=&amp;h=351&amp;w=449&amp;sz=46&amp;hl=es&amp;start=10&amp;tbnid=vbzGVcwSvfELCM:&amp;tbnh=99&amp;tbnw=127&amp;prev=/images?q=textura+visual&amp;gbv=2&amp;hl=es" TargetMode="External"/><Relationship Id="rId13" Type="http://schemas.openxmlformats.org/officeDocument/2006/relationships/image" Target="../media/image155.jpeg"/><Relationship Id="rId18" Type="http://schemas.openxmlformats.org/officeDocument/2006/relationships/hyperlink" Target="http://images.google.com.mx/imgres?imgurl=http://contenidos.cnice.mec.es/plastica/typo3temp/pics/0526bd917c.jpg&amp;imgrefurl=http://contenidos.cnice.mec.es/plastica/index.php?id=56&amp;usg=__kMndiCHGwRXpIHRBkqM1Ov4eZ7o=&amp;h=199&amp;w=301&amp;sz=21&amp;hl=es&amp;start=67&amp;tbnid=7iwslgzg2gQVXM:&amp;tbnh=77&amp;tbnw=116&amp;prev=/images?q=textura+tactil&amp;gbv=2&amp;ndsp=20&amp;hl=es&amp;sa=N&amp;start=60" TargetMode="External"/><Relationship Id="rId3" Type="http://schemas.openxmlformats.org/officeDocument/2006/relationships/image" Target="../media/image150.jpeg"/><Relationship Id="rId21" Type="http://schemas.openxmlformats.org/officeDocument/2006/relationships/image" Target="../media/image159.jpeg"/><Relationship Id="rId7" Type="http://schemas.openxmlformats.org/officeDocument/2006/relationships/image" Target="../media/image152.jpeg"/><Relationship Id="rId12" Type="http://schemas.openxmlformats.org/officeDocument/2006/relationships/hyperlink" Target="http://images.google.com.mx/imgres?imgurl=http://paradigmaticavisual.files.wordpress.com/2008/12/115.jpg&amp;imgrefurl=http://paradigmaticavisual.wordpress.com/2008/12/11/textura-de-hoja/&amp;usg=__SSncTvrSAxceEvLIKiqaNH6zewE=&amp;h=678&amp;w=1024&amp;sz=115&amp;hl=es&amp;start=28&amp;tbnid=hbqyUw5lmhiilM:&amp;tbnh=99&amp;tbnw=150&amp;prev=/images?q=textura+visual&amp;gbv=2&amp;ndsp=20&amp;hl=es&amp;sa=N&amp;start=20" TargetMode="External"/><Relationship Id="rId17" Type="http://schemas.openxmlformats.org/officeDocument/2006/relationships/image" Target="../media/image157.jpeg"/><Relationship Id="rId2" Type="http://schemas.openxmlformats.org/officeDocument/2006/relationships/hyperlink" Target="http://images.google.com.mx/imgres?imgurl=http://www.jisanta.com/Geologia/Imagen%20Geologia/Rocas/texturas%20(2).JPG&amp;imgrefurl=http://www.jisanta.com/Geologia/index%20minerales.htm&amp;usg=__UMVBUUw1RbNdEaPEWFjALA08sjM=&amp;h=252&amp;w=448&amp;sz=52&amp;hl=es&amp;start=9&amp;tbnid=Qb36kF6ENJbQPM:&amp;tbnh=71&amp;tbnw=127&amp;prev=/images?q=texturas+visibles&amp;gbv=2&amp;hl=es&amp;sa=G" TargetMode="External"/><Relationship Id="rId16" Type="http://schemas.openxmlformats.org/officeDocument/2006/relationships/hyperlink" Target="http://images.google.com.mx/imgres?imgurl=http://www.lunadisseny.com/blog/wp-content/uploads/2009/04/tots_2.jpg&amp;imgrefurl=http://www.lunadisseny.com/blog/category/fotografia/&amp;usg=__XHZnP-x2Cpai9oyDEC2gCYSnNmA=&amp;h=2420&amp;w=792&amp;sz=1887&amp;hl=es&amp;start=100&amp;tbnid=qeBU5cXSg_e6IM:&amp;tbnh=150&amp;tbnw=49&amp;prev=/images?q=textura+visual&amp;gbv=2&amp;ndsp=20&amp;hl=es&amp;sa=N&amp;start=80" TargetMode="External"/><Relationship Id="rId20" Type="http://schemas.openxmlformats.org/officeDocument/2006/relationships/hyperlink" Target="http://images.google.com.mx/imgres?imgurl=http://3.bp.blogspot.com/_PA2JRaS4syk/SKEK8Zyu_tI/AAAAAAAABow/JR6VhrcJRdQ/s400/recubrimiento_paredes_textura_3_thumb.jpg&amp;imgrefurl=http://www.baires-decodesign.com/2008_08_01_archive.html&amp;usg=__iLfEmDeRUQbCvCHJxAhshTx7HLM=&amp;h=400&amp;w=400&amp;sz=39&amp;hl=es&amp;start=81&amp;tbnid=C-BiUv2JOO6t1M:&amp;tbnh=124&amp;tbnw=124&amp;prev=/images?q=textura+tactil&amp;gbv=2&amp;ndsp=20&amp;hl=es&amp;sa=N&amp;start=80" TargetMode="External"/><Relationship Id="rId1" Type="http://schemas.openxmlformats.org/officeDocument/2006/relationships/slideLayout" Target="../slideLayouts/slideLayout2.xml"/><Relationship Id="rId6" Type="http://schemas.openxmlformats.org/officeDocument/2006/relationships/hyperlink" Target="http://images.google.com.mx/imgres?imgurl=http://www.espacioyconfort.com.ar/29/imagenes/manos.jpg&amp;imgrefurl=http://www.espacioyconfort.com.ar/29/contusmanos1.html&amp;usg=__14ZcUe-8Ht4hYu3tY-wm6GIK_0o=&amp;h=150&amp;w=150&amp;sz=4&amp;hl=es&amp;start=3&amp;tbnid=W18vbStMlE3KMM:&amp;tbnh=96&amp;tbnw=96&amp;prev=/images?q=vetas&amp;gbv=2&amp;hl=es" TargetMode="External"/><Relationship Id="rId11" Type="http://schemas.openxmlformats.org/officeDocument/2006/relationships/image" Target="../media/image154.jpeg"/><Relationship Id="rId5" Type="http://schemas.openxmlformats.org/officeDocument/2006/relationships/image" Target="../media/image151.jpeg"/><Relationship Id="rId15" Type="http://schemas.openxmlformats.org/officeDocument/2006/relationships/image" Target="../media/image156.jpeg"/><Relationship Id="rId10" Type="http://schemas.openxmlformats.org/officeDocument/2006/relationships/hyperlink" Target="http://images.google.com.mx/imgres?imgurl=http://images.digitalmedianet.com/2003/09_sep/reviews/textureanarchy030916/0c-textures.jpg&amp;imgrefurl=http://unaimagendistinta.blogspot.com/2009/05/paisaje-partir-de-texturas.html&amp;usg=___D8pwvf7rvxLErM_978owUrgGIc=&amp;h=621&amp;w=600&amp;sz=73&amp;hl=es&amp;start=22&amp;tbnid=2XyNkfcx1b93YM:&amp;tbnh=136&amp;tbnw=131&amp;prev=/images?q=textura+visual&amp;gbv=2&amp;ndsp=20&amp;hl=es&amp;sa=N&amp;start=20" TargetMode="External"/><Relationship Id="rId19" Type="http://schemas.openxmlformats.org/officeDocument/2006/relationships/image" Target="../media/image158.jpeg"/><Relationship Id="rId4" Type="http://schemas.openxmlformats.org/officeDocument/2006/relationships/hyperlink" Target="http://images.google.com.mx/imgres?imgurl=http://4.bp.blogspot.com/_qN_3Ojk9g5k/SSXc7vT696I/AAAAAAAADRs/whlOpUUVQMs/s400/Coleccion+texturas1.jpg&amp;imgrefurl=http://videoimagen.blogspot.com/2008_11_01_archive.html&amp;usg=__cntIo3EQUbxTt7fWCHlRfYXaxsU=&amp;h=400&amp;w=300&amp;sz=31&amp;hl=es&amp;start=3&amp;tbnid=8I5_Mocd4BLpsM:&amp;tbnh=124&amp;tbnw=93&amp;prev=/images?q=texturas+visibles&amp;gbv=2&amp;hl=es&amp;sa=G" TargetMode="External"/><Relationship Id="rId9" Type="http://schemas.openxmlformats.org/officeDocument/2006/relationships/image" Target="../media/image153.jpeg"/><Relationship Id="rId14" Type="http://schemas.openxmlformats.org/officeDocument/2006/relationships/hyperlink" Target="http://images.google.com.mx/imgres?imgurl=http://recursosgraficos.espinlog.com/wp-content/uploads/2007/12/textura-de-pared.jpg&amp;imgrefurl=http://andrea158163.wordpress.com/concepto-de-imagen/&amp;usg=__4EkmhW6MweqgB3-x7IP43ErcZmU=&amp;h=332&amp;w=500&amp;sz=109&amp;hl=es&amp;start=39&amp;tbnid=oQ_IQzE7puT_kM:&amp;tbnh=86&amp;tbnw=130&amp;prev=/images?q=textura+visual&amp;gbv=2&amp;ndsp=20&amp;hl=es&amp;sa=N&amp;start=20"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mx.wrs.yahoo.com/_ylt=A0WTf2ipYLVKGHkBMR3F8Qt.;_ylu=X3oDMTBqaTFoaGxvBHBvcwMxNwRzZWMDc3IEdnRpZAM-/SIG=1gigo9p1v/EXP=1253487145/**http:/mx.images.search.yahoo.com/images/view?back=http://mx.images.search.yahoo.com/search/images?p=ARTE+MESOAMERICANO&amp;js=1&amp;ei=utf-8&amp;fr=yfp&amp;w=150&amp;h=174&amp;imgurl=www.cnca.gob.mx/mayach/imagenes/casasgde.jpg&amp;rurl=http://www.cnca.gob.mx/mayach/i.html&amp;size=14k&amp;name=casasgde+jpg&amp;p=ARTE+MESOAMERICANO&amp;oid=f2afcb67af47ead2&amp;fr2=&amp;no=17&amp;tt=52&amp;sigr=114v0ufdo&amp;sigi=11c20hs3a&amp;sigb=12pqf95ga&amp;type=JPG"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mx.wrs.yahoo.com/_ylt=A0WTf2ycXrVKPGsB3FnF8Qt.;_ylu=X3oDMTBpaWhqZmNtBHBvcwMzBHNlYwNzcgR2dGlkAw--/SIG=1kpap7un5/EXP=1253486620/**http:/mx.images.search.yahoo.com/images/view?back=http://mx.images.search.yahoo.com/search/images?p=DISE%C3%91O&amp;js=1&amp;ei=utf-8&amp;fr=yfp&amp;w=500&amp;h=500&amp;imgurl=static.flickr.com/3237/2729294094_c496e30504.jpg&amp;rurl=http://www.flickr.com/photos/elprofe/2729294094/&amp;size=184k&amp;name=Revista+Bakanika...&amp;p=DISE%C3%91O&amp;oid=5eab6f8aebadd970&amp;fr2=&amp;fusr=Simon+Wilche...&amp;hurl=http://www.flickr.com/photos/elprofe/&amp;no=3&amp;tt=2519758&amp;sigr=11g63r4eu&amp;sigi=11gl0tg0l&amp;sigb=12isp5add&amp;sigh=115hqte8n&amp;type=JPG" TargetMode="External"/><Relationship Id="rId1" Type="http://schemas.openxmlformats.org/officeDocument/2006/relationships/slideLayout" Target="../slideLayouts/slideLayout2.xml"/><Relationship Id="rId6" Type="http://schemas.openxmlformats.org/officeDocument/2006/relationships/hyperlink" Target="http://mx.wrs.yahoo.com/_ylt=A0WTf212YLVK8WcBedXF8Qt.;_ylu=X3oDMTBqNzhwMWg1BHBvcwMzMARzZWMDc3IEdnRpZAM-/SIG=1hbftd1j7/EXP=1253487094/**http:/mx.images.search.yahoo.com/images/view?back=http://mx.images.search.yahoo.com/search/images?p=ARTE+ORIENTAL&amp;js=1&amp;b=21&amp;ni=20&amp;ei=utf-8&amp;pstart=1&amp;fr=yfp&amp;w=85&amp;h=120&amp;imgurl=www.narada-and-prem.com/FS1_th.jpg&amp;rurl=http://www.narada-and-prem.com/Arte_Oriental.html&amp;size=7k&amp;name=FS1+th+jpg&amp;p=ARTE+ORIENTAL&amp;oid=16fadfe6ac1364aa&amp;fr2=&amp;no=30&amp;tt=3236&amp;sigr=11hc4e11i&amp;sigi=1125jbhl7&amp;sigb=138vctp3j&amp;type=JPG" TargetMode="External"/><Relationship Id="rId11" Type="http://schemas.openxmlformats.org/officeDocument/2006/relationships/image" Target="../media/image12.jpeg"/><Relationship Id="rId5" Type="http://schemas.openxmlformats.org/officeDocument/2006/relationships/image" Target="../media/image9.jpeg"/><Relationship Id="rId10" Type="http://schemas.openxmlformats.org/officeDocument/2006/relationships/hyperlink" Target="http://mx.wrs.yahoo.com/_ylt=A0WTf2jFYLVKC4MBLlPF8Qt.;_ylu=X3oDMTBpZTByOGFiBHBvcwMyBHNlYwNzcgR2dGlkAw--/SIG=1g3u1e53l/EXP=1253487173/**http:/mx.images.search.yahoo.com/images/view?back=http://mx.images.search.yahoo.com/search/images?p=ARTE+BIZANTINO&amp;js=1&amp;ei=utf-8&amp;fr=yfp&amp;w=368&amp;h=253&amp;imgurl=www.arteguias.com/imagenes2/bizantino.jpg&amp;rurl=http://www.arteguias.com/bizantino.htm&amp;size=31k&amp;name=bizantino+jpg&amp;p=ARTE+BIZANTINO&amp;oid=b713cfabc3094cfc&amp;fr2=&amp;no=2&amp;tt=1972&amp;sigr=116ieb5p6&amp;sigi=1195k3k1p&amp;sigb=12lkjk36a&amp;type=JPG" TargetMode="External"/><Relationship Id="rId4" Type="http://schemas.openxmlformats.org/officeDocument/2006/relationships/hyperlink" Target="http://mx.wrs.yahoo.com/_ylt=A0WTf2xRYLVKiX0Bep3F8Qt.;_ylu=X3oDMTBpZTByOGFiBHBvcwMyBHNlYwNzcgR2dGlkAw--/SIG=1grl4lnj9/EXP=1253487057/**http:/mx.images.search.yahoo.com/images/view?back=http://mx.images.search.yahoo.com/search/images?p=ARTE+GRIEGO&amp;js=1&amp;ei=utf-8&amp;fr=yfp&amp;w=294&amp;h=259&amp;imgurl=www.abcpedia.com/arte/arte-griego-caracteristicas.jpg&amp;rurl=http://www.abcpedia.com/arte/arte-griego.htm&amp;size=19k&amp;name=arte+griego+cara...&amp;p=ARTE+GRIEGO&amp;oid=34c6b4f650148c0a&amp;fr2=&amp;no=2&amp;tt=6622&amp;sigr=11cgreokt&amp;sigi=11lo5t33p&amp;sigb=12i8barit&amp;type=JPG" TargetMode="External"/><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hyperlink" Target="http://mx.wrs.yahoo.com/_ylt=A0WTf2xpYrVKQ3gBaenF8Qt.;_ylu=X3oDMTBqYWdlNjBlBHBvcwMxOARzZWMDc3IEdnRpZAM-/SIG=1llja0onr/EXP=1253487593/**http:/mx.images.search.yahoo.com/images/view?back=http://mx.images.search.yahoo.com/search/images?p=dise%C3%B1o+de+modas&amp;js=1&amp;ei=utf-8&amp;fr=yfp&amp;w=500&amp;h=332&amp;imgurl=static.flickr.com/3564/3775981222_facd84a5df.jpg&amp;rurl=http://www.flickr.com/photos/ucreativa/3775981222/&amp;size=86k&amp;name=Pasarela+Ucreati...&amp;p=dise%C3%B1o+de+modas&amp;oid=3570ab05b3a931f4&amp;fr2=&amp;fusr=universidadc...&amp;hurl=http://www.flickr.com/photos/ucreativa/&amp;no=18&amp;tt=940&amp;sigr=11idpn2b2&amp;sigi=11gsbh8kl&amp;sigb=12rvqdkt4&amp;sigh=117d8l5lr&amp;type=JPG" TargetMode="External"/><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hyperlink" Target="http://mx.wrs.yahoo.com/_ylt=A0WTf20vYrVKQ3AB4M_F8Qt.;_ylu=X3oDMTBpdnJhMHUzBHBvcwMxBHNlYwNzcgR2dGlkAw--/SIG=1mu497k2u/EXP=1253487535/**http:/mx.images.search.yahoo.com/images/view?back=http://mx.images.search.yahoo.com/search/images?p=dise%C3%B1o+de+interiores&amp;js=1&amp;ei=utf-8&amp;fr=yfp&amp;w=500&amp;h=375&amp;imgurl=static.flickr.com/3072/2958072556_7498a936b9.jpg&amp;rurl=http://www.flickr.com/photos/31499158@N06/2958072556/&amp;size=119k&amp;name=dise%C3%B1o+de+interi...&amp;p=dise%C3%B1o+de+interiores&amp;oid=4e91212bc93915f2&amp;fr2=&amp;fusr=eloy+Molina+...&amp;hurl=http://www.flickr.com/photos/31499158@N06/&amp;no=1&amp;tt=24702&amp;sigr=11lnt7gov&amp;sigi=11gcso0li&amp;sigb=130nceaj9&amp;sigh=11af6g36g&amp;type=JPG" TargetMode="External"/><Relationship Id="rId1" Type="http://schemas.openxmlformats.org/officeDocument/2006/relationships/slideLayout" Target="../slideLayouts/slideLayout2.xml"/><Relationship Id="rId6" Type="http://schemas.openxmlformats.org/officeDocument/2006/relationships/hyperlink" Target="http://mx.wrs.yahoo.com/_ylt=A0WTf2pXYrVKbPIAFazF8Qt.;_ylu=X3oDMTBpdDZuNzZrBHBvcwM5BHNlYwNzcgR2dGlkAw--/SIG=1lpagjm2o/EXP=1253487575/**http:/mx.images.search.yahoo.com/images/view?back=http://mx.images.search.yahoo.com/search/images?p=dise%C3%B1o+industrial&amp;js=1&amp;ei=utf-8&amp;fr=yfp&amp;w=500&amp;h=375&amp;imgurl=static.flickr.com/3119/2316219793_2203de318e.jpg&amp;rurl=http://www.flickr.com/photos/esjoel/2316219793/&amp;size=47k&amp;name=Dise%C3%B1o+Industria...&amp;p=dise%C3%B1o+industrial&amp;oid=da0f9aa695e66d86&amp;fr2=&amp;fusr=Komodo+Rende...&amp;hurl=http://www.flickr.com/photos/esjoel/&amp;no=9&amp;tt=37443&amp;sigr=11f56sebu&amp;sigi=11gvom1b0&amp;sigb=12tsavs2q&amp;sigh=114imhtpt&amp;type=JPG" TargetMode="External"/><Relationship Id="rId11" Type="http://schemas.openxmlformats.org/officeDocument/2006/relationships/image" Target="../media/image17.jpeg"/><Relationship Id="rId5" Type="http://schemas.openxmlformats.org/officeDocument/2006/relationships/image" Target="../media/image14.jpeg"/><Relationship Id="rId10" Type="http://schemas.openxmlformats.org/officeDocument/2006/relationships/hyperlink" Target="http://mx.wrs.yahoo.com/_ylt=A0WTf2n5Y7VK.2oAwvTF8Qt.;_ylu=X3oDMTBqaTFoaGxvBHBvcwMxNwRzZWMDc3IEdnRpZAM-/SIG=1nqr8fcau/EXP=1253487993/**http:/mx.images.search.yahoo.com/images/view?back=http://mx.images.search.yahoo.com/search/images?p=dise%C3%B1o+grafico&amp;js=1&amp;b=1&amp;ni=20&amp;ei=UTF-8&amp;y=Search&amp;pstart=1&amp;fr=yfp&amp;w=500&amp;h=375&amp;imgurl=static.flickr.com/2511/3706821003_4655efbf58.jpg&amp;rurl=http://www.flickr.com/photos/iedmadrid/3706821003/&amp;size=76k&amp;name=Curso+Dise%C3%B1o+Gr%C3%A1...&amp;p=dise%C3%B1o+grafico&amp;oid=9123e2e36e1c01a2&amp;fr2=&amp;fusr=iedmadrid&amp;hurl=http://www.flickr.com/photos/iedmadrid/&amp;no=17&amp;tt=421589&amp;sigr=11it8mkh7&amp;sigi=11gg8018l&amp;sigb=13mn6f5s5&amp;sigh=117mkrmpn&amp;type=JPG" TargetMode="External"/><Relationship Id="rId4" Type="http://schemas.openxmlformats.org/officeDocument/2006/relationships/hyperlink" Target="http://mx.wrs.yahoo.com/_ylt=A0WTf21DYrVKMnEB0M7F8Qt.;_ylu=X3oDMTBpdnJhMHUzBHBvcwMxBHNlYwNzcgR2dGlkAw--/SIG=1m3ik7l5n/EXP=1253487555/**http:/mx.images.search.yahoo.com/images/view?back=http://mx.images.search.yahoo.com/search/images?p=arquitectura&amp;js=1&amp;ni=21&amp;ei=UTF-8&amp;y=Search&amp;fr=yfp&amp;w=500&amp;h=375&amp;imgurl=static.flickr.com/3272/2581578253_727e89be5a.jpg&amp;rurl=http://www.flickr.com/photos/chasquito_el_roncoso/2581578253/&amp;size=108k&amp;name=Arquitectura+1&amp;p=arquitectura&amp;oid=7c60365db6169174&amp;fr2=&amp;fusr=chasquito+el...&amp;hurl=http://www.flickr.com/photos/chasquito_el_roncoso/&amp;no=1&amp;tt=1558146&amp;sigr=11tnolr6s&amp;sigi=11gg8065l&amp;sigb=132s49cra&amp;sigh=11ipiac8i&amp;type=JPG" TargetMode="External"/><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hyperlink" Target="http://images.google.com.mx/imgres?imgurl=http://www.marketingnews.es/resources/art_multimedia/200702/20070206005_2.jpg&amp;imgrefurl=http://www.marketingnews.es/Gran_consumo/20070206005&amp;usg=__yI506vem9enqXrGCM5d20dCNeyc=&amp;h=583&amp;w=397&amp;sz=97&amp;hl=es&amp;start=20&amp;tbnid=ekeiY5pF5lelNM:&amp;tbnh=134&amp;tbnw=91&amp;prev=/images?q=lenguaje+publicitario&amp;gbv=2&amp;hl=es" TargetMode="External"/><Relationship Id="rId13" Type="http://schemas.openxmlformats.org/officeDocument/2006/relationships/image" Target="../media/image24.jpeg"/><Relationship Id="rId3" Type="http://schemas.openxmlformats.org/officeDocument/2006/relationships/image" Target="../media/image18.jpeg"/><Relationship Id="rId7" Type="http://schemas.openxmlformats.org/officeDocument/2006/relationships/image" Target="../media/image20.jpeg"/><Relationship Id="rId12" Type="http://schemas.openxmlformats.org/officeDocument/2006/relationships/image" Target="../media/image23.jpeg"/><Relationship Id="rId2" Type="http://schemas.openxmlformats.org/officeDocument/2006/relationships/hyperlink" Target="http://images.google.com.mx/imgres?imgurl=http://www.bizkeliza.org/fileadmin/bizkeliza/doc/doc_otr/2005/icono.jpg&amp;imgrefurl=http://p13covaper.blogia.com/temas/apuntes.php&amp;usg=__WpvSJAbwkE7VinSrHNBInJPhSnY=&amp;h=600&amp;w=600&amp;sz=29&amp;hl=es&amp;start=1&amp;tbnid=8I7xJERDudj9MM:&amp;tbnh=135&amp;tbnw=135&amp;prev=/images?q=LENGUAJE+VISUAL+OBJETIVO&amp;gbv=2&amp;hl=es" TargetMode="External"/><Relationship Id="rId1" Type="http://schemas.openxmlformats.org/officeDocument/2006/relationships/slideLayout" Target="../slideLayouts/slideLayout2.xml"/><Relationship Id="rId6" Type="http://schemas.openxmlformats.org/officeDocument/2006/relationships/hyperlink" Target="http://images.google.com.mx/imgres?imgurl=http://sociolinguistica.files.wordpress.com/2008/02/sociolinguistica028logo1.jpg&amp;imgrefurl=http://sociolinguistica.wordpress.com/2008/02/01/10/&amp;usg=__8pr2zimtGhzuThmkZzyH4R1jAQ8=&amp;h=355&amp;w=336&amp;sz=172&amp;hl=es&amp;start=3&amp;tbnid=2bbCaZIJ2rpSbM:&amp;tbnh=121&amp;tbnw=115&amp;prev=/images?q=lenguaje+publicitario&amp;gbv=2&amp;hl=es" TargetMode="External"/><Relationship Id="rId11" Type="http://schemas.openxmlformats.org/officeDocument/2006/relationships/image" Target="../media/image22.jpeg"/><Relationship Id="rId5" Type="http://schemas.openxmlformats.org/officeDocument/2006/relationships/image" Target="../media/image19.jpeg"/><Relationship Id="rId10" Type="http://schemas.openxmlformats.org/officeDocument/2006/relationships/hyperlink" Target="http://images.google.com.mx/imgres?imgurl=http://imagecache2.allposters.com/IMAGES/RIC/2300-8347.jpg&amp;imgrefurl=http://publicidad.idoneos.com/index.php/336236&amp;usg=__93N9ZN0KvVy7WX3vbyZN5uzydA8=&amp;h=450&amp;w=353&amp;sz=62&amp;hl=es&amp;start=21&amp;tbnid=kt2jpGhm39yHwM:&amp;tbnh=127&amp;tbnw=100&amp;prev=/images?q=lenguaje+publicitario&amp;gbv=2&amp;ndsp=20&amp;hl=es&amp;sa=N&amp;start=20" TargetMode="External"/><Relationship Id="rId4" Type="http://schemas.openxmlformats.org/officeDocument/2006/relationships/hyperlink" Target="http://images.google.com.mx/imgres?imgurl=http://web.educastur.princast.es/proyectos/grupotecne/archivos/investiga/128t1_n120_a3_senalpeligroavion.gif&amp;imgrefurl=http://web.educastur.princast.es/proyectos/grupotecne/asp1/investigacion/vermensajebb.asp?idmensaje=564&amp;usg=__LAsFX6CIBVkVYBAjuwG5BAp-A2o=&amp;h=176&amp;w=199&amp;sz=3&amp;hl=es&amp;start=3&amp;tbnid=D6u1sr7O4hznyM:&amp;tbnh=92&amp;tbnw=104&amp;prev=/images?q=LENGUAJE+VISUAL+OBJETIVO&amp;gbv=2&amp;hl=es" TargetMode="External"/><Relationship Id="rId9" Type="http://schemas.openxmlformats.org/officeDocument/2006/relationships/image" Target="../media/image21.jpeg"/><Relationship Id="rId14" Type="http://schemas.openxmlformats.org/officeDocument/2006/relationships/image" Target="../media/image25.jpeg"/></Relationships>
</file>

<file path=ppt/slides/_rels/slide6.xml.rels><?xml version="1.0" encoding="UTF-8" standalone="yes"?>
<Relationships xmlns="http://schemas.openxmlformats.org/package/2006/relationships"><Relationship Id="rId8" Type="http://schemas.openxmlformats.org/officeDocument/2006/relationships/hyperlink" Target="http://images.google.com.mx/imgres?imgurl=http://arquitecturainteligente.files.wordpress.com/2007/07/torre-cube.jpg&amp;imgrefurl=http://arquitecturainteligente.wordpress.com/2007/07/&amp;usg=__VFpHAlHjseI1vUg4dadD_rf6hZw=&amp;h=1127&amp;w=800&amp;sz=83&amp;hl=es&amp;start=3&amp;tbnid=xsINHRCyedCjvM:&amp;tbnh=150&amp;tbnw=106&amp;prev=/images?q=ARQUITECTURA&amp;gbv=2&amp;hl=es" TargetMode="External"/><Relationship Id="rId13" Type="http://schemas.openxmlformats.org/officeDocument/2006/relationships/image" Target="../media/image31.jpeg"/><Relationship Id="rId18" Type="http://schemas.openxmlformats.org/officeDocument/2006/relationships/hyperlink" Target="http://images.google.com.mx/imgres?imgurl=http://somosccs.com/wp-content/uploads/2007/06/salir-opera.jpg&amp;imgrefurl=http://jegarbla.blogspot.com/2009/05/opera.html&amp;usg=__sEtnSfwVvmkjWxTHW5kjn0ge28o=&amp;h=374&amp;w=550&amp;sz=36&amp;hl=es&amp;start=6&amp;tbnid=tl08zMkSmnLY8M:&amp;tbnh=90&amp;tbnw=133&amp;prev=/images?q=OPERA&amp;gbv=2&amp;hl=es" TargetMode="External"/><Relationship Id="rId3" Type="http://schemas.openxmlformats.org/officeDocument/2006/relationships/image" Target="../media/image26.jpeg"/><Relationship Id="rId21" Type="http://schemas.openxmlformats.org/officeDocument/2006/relationships/image" Target="../media/image35.jpeg"/><Relationship Id="rId7" Type="http://schemas.openxmlformats.org/officeDocument/2006/relationships/image" Target="../media/image28.jpeg"/><Relationship Id="rId12" Type="http://schemas.openxmlformats.org/officeDocument/2006/relationships/hyperlink" Target="http://images.google.com.mx/imgres?imgurl=http://farm4.static.flickr.com/3362/3290566795_23922c6860_o.jpg&amp;imgrefurl=http://decoart.over-blog.es/categorie-10853966.html&amp;usg=__fyROZwLfjpZWdC4XSuR2tYT83b4=&amp;h=400&amp;w=533&amp;sz=32&amp;hl=es&amp;start=1&amp;tbnid=QH9vLVK8f40DYM:&amp;tbnh=99&amp;tbnw=132&amp;prev=/images?q=DISE%C3%91O+INDUSTRIAL&amp;gbv=2&amp;hl=es" TargetMode="External"/><Relationship Id="rId17" Type="http://schemas.openxmlformats.org/officeDocument/2006/relationships/image" Target="../media/image33.jpeg"/><Relationship Id="rId2" Type="http://schemas.openxmlformats.org/officeDocument/2006/relationships/hyperlink" Target="http://images.google.com.mx/imgres?imgurl=http://www.merello.com/images3/pintura_contemporanea.-merello.-_pietro_di_milano.jpg&amp;imgrefurl=http://www.merello.com/pintura-contemporanea.htm&amp;usg=__kpmoTdFtfVXV7l2eAnvjQxrW4hc=&amp;h=628&amp;w=440&amp;sz=44&amp;hl=es&amp;start=5&amp;tbnid=jkIrV152nxZldM:&amp;tbnh=137&amp;tbnw=96&amp;prev=/images?q=PINTURA&amp;gbv=2&amp;hl=es" TargetMode="External"/><Relationship Id="rId16" Type="http://schemas.openxmlformats.org/officeDocument/2006/relationships/hyperlink" Target="http://images.google.com.mx/imgres?imgurl=http://elrincondesusu.files.wordpress.com/2008/04/danza-moderna.jpg&amp;imgrefurl=http://elrincondesusu.wordpress.com/2008/04/24/la-danza-de-la-vida/&amp;usg=__r3T5MZx_XAQwWjSSSs_36VXizSw=&amp;h=401&amp;w=299&amp;sz=153&amp;hl=es&amp;start=1&amp;tbnid=f7MYgz6709uLUM:&amp;tbnh=124&amp;tbnw=92&amp;prev=/images?q=DANZA&amp;gbv=2&amp;hl=es" TargetMode="External"/><Relationship Id="rId20" Type="http://schemas.openxmlformats.org/officeDocument/2006/relationships/hyperlink" Target="http://images.google.com.mx/imgres?imgurl=http://anarama.files.wordpress.com/2008/10/cine1.jpg&amp;imgrefurl=http://anarama.wordpress.com/2008/10/18/el-cine/&amp;usg=__4Rz3HzDQ-nn63-7-VvEZ1VUbFko=&amp;h=382&amp;w=300&amp;sz=29&amp;hl=es&amp;start=7&amp;tbnid=YwJWzeu_W4OE8M:&amp;tbnh=123&amp;tbnw=97&amp;prev=/images?q=CINE&amp;gbv=2&amp;hl=es" TargetMode="External"/><Relationship Id="rId1" Type="http://schemas.openxmlformats.org/officeDocument/2006/relationships/slideLayout" Target="../slideLayouts/slideLayout2.xml"/><Relationship Id="rId6" Type="http://schemas.openxmlformats.org/officeDocument/2006/relationships/hyperlink" Target="http://images.google.com.mx/imgres?imgurl=http://www.e-socrates.org/file.php/489/ilustracion_decorativa.jpg&amp;imgrefurl=http://www.e-socrates.org/course/view.php?id=489&amp;usg=__1EktKq0kwjc7ywJbEU_Yt-u36C0=&amp;h=500&amp;w=450&amp;sz=64&amp;hl=es&amp;start=1&amp;tbnid=nTLQn3wJWrJqFM:&amp;tbnh=130&amp;tbnw=117&amp;prev=/images?q=ILUSTRACION&amp;gbv=2&amp;hl=es" TargetMode="External"/><Relationship Id="rId11" Type="http://schemas.openxmlformats.org/officeDocument/2006/relationships/image" Target="../media/image30.jpeg"/><Relationship Id="rId5" Type="http://schemas.openxmlformats.org/officeDocument/2006/relationships/image" Target="../media/image27.jpeg"/><Relationship Id="rId15" Type="http://schemas.openxmlformats.org/officeDocument/2006/relationships/image" Target="../media/image32.jpeg"/><Relationship Id="rId23" Type="http://schemas.openxmlformats.org/officeDocument/2006/relationships/image" Target="../media/image36.jpeg"/><Relationship Id="rId10" Type="http://schemas.openxmlformats.org/officeDocument/2006/relationships/hyperlink" Target="http://www.institutocam.com/images/cursoscam.jpg" TargetMode="External"/><Relationship Id="rId19" Type="http://schemas.openxmlformats.org/officeDocument/2006/relationships/image" Target="../media/image34.jpeg"/><Relationship Id="rId4" Type="http://schemas.openxmlformats.org/officeDocument/2006/relationships/hyperlink" Target="http://images.google.com.mx/imgres?imgurl=http://fusiontribal.files.wordpress.com/2008/10/celebridades-arte-tipografia_marilyn-monroecharlie-chaplin.jpg&amp;imgrefurl=http://fusiontribal.wordpress.com/2008/10/06/4-celebridades-recreadas-con-tipografia/&amp;usg=__2cX-OrgCzx9QvNfMMMNHI_gjXfc=&amp;h=1400&amp;w=800&amp;sz=81&amp;hl=es&amp;start=18&amp;tbnid=NKnL-aflw3GaxM:&amp;tbnh=150&amp;tbnw=86&amp;prev=/images?q=TIPOGRAFIA&amp;gbv=2&amp;hl=es" TargetMode="External"/><Relationship Id="rId9" Type="http://schemas.openxmlformats.org/officeDocument/2006/relationships/image" Target="../media/image29.jpeg"/><Relationship Id="rId14" Type="http://schemas.openxmlformats.org/officeDocument/2006/relationships/hyperlink" Target="http://images.google.com.mx/imgres?imgurl=http://tecnologiaedu.us.es/venezuela/Web%20Encuentro%20(cd)/Escultura_de_Narvaez_copy.jpg&amp;imgrefurl=http://tecnologiaedu.us.es/venezuela/Web%20Encuentro%20(cd)/esculturan.htm&amp;usg=__uwwbsdA_9cd_FFe_opshzhqhWDg=&amp;h=477&amp;w=472&amp;sz=325&amp;hl=es&amp;start=9&amp;tbnid=94-OlXTUlCWY6M:&amp;tbnh=129&amp;tbnw=128&amp;prev=/images?q=ESCULTURA&amp;gbv=2&amp;hl=es&amp;sa=G" TargetMode="External"/><Relationship Id="rId22" Type="http://schemas.openxmlformats.org/officeDocument/2006/relationships/hyperlink" Target="http://images.google.com.mx/imgres?imgurl=http://www.conecultachiapas.gob.mx/2007octubre/teatro_negro_foto2.jpg&amp;imgrefurl=http://www.conecultachiapas.gob.mx/2007octubre/teatro_negro_de_praga.html&amp;usg=__FLIFhtGt4clsL4fLJHnRswi-6e0=&amp;h=318&amp;w=356&amp;sz=89&amp;hl=es&amp;start=5&amp;tbnid=11imra-jBKPb9M:&amp;tbnh=108&amp;tbnw=121&amp;prev=/images?q=TEATRO&amp;gbv=2&amp;hl=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artemedio.files.wordpress.com/2009/06/seurat-la_parade_detail1.jpg" TargetMode="External"/><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ctrTitle"/>
          </p:nvPr>
        </p:nvSpPr>
        <p:spPr>
          <a:xfrm>
            <a:off x="381000" y="5635649"/>
            <a:ext cx="8458200" cy="1222375"/>
          </a:xfrm>
        </p:spPr>
        <p:txBody>
          <a:bodyPr/>
          <a:lstStyle/>
          <a:p>
            <a:r>
              <a:rPr lang="es-MX" dirty="0" smtClean="0"/>
              <a:t>INTRODUCCION AL lenguaje visual</a:t>
            </a:r>
            <a:endParaRPr lang="es-MX" dirty="0"/>
          </a:p>
        </p:txBody>
      </p:sp>
      <p:sp>
        <p:nvSpPr>
          <p:cNvPr id="5" name="2 Subtítulo"/>
          <p:cNvSpPr>
            <a:spLocks noGrp="1"/>
          </p:cNvSpPr>
          <p:nvPr>
            <p:ph type="subTitle" idx="1"/>
          </p:nvPr>
        </p:nvSpPr>
        <p:spPr>
          <a:xfrm>
            <a:off x="381000" y="4929198"/>
            <a:ext cx="8477280" cy="485772"/>
          </a:xfrm>
        </p:spPr>
        <p:txBody>
          <a:bodyPr>
            <a:normAutofit fontScale="77500" lnSpcReduction="20000"/>
          </a:bodyPr>
          <a:lstStyle/>
          <a:p>
            <a:r>
              <a:rPr lang="es-MX" dirty="0" smtClean="0">
                <a:latin typeface="Eras Light ITC" pitchFamily="34" charset="0"/>
              </a:rPr>
              <a:t>FUNDAMENTOS  I                 Arq. Ana Paula Santibáñez Gómez    Septiembre 2009</a:t>
            </a:r>
            <a:endParaRPr lang="es-MX" dirty="0">
              <a:latin typeface="Eras Light ITC" pitchFamily="34" charset="0"/>
            </a:endParaRPr>
          </a:p>
        </p:txBody>
      </p:sp>
      <p:pic>
        <p:nvPicPr>
          <p:cNvPr id="23554" name="Picture 2" descr="http://thm-a02.yimg.com/image/137fc1d6816ad8e6">
            <a:hlinkClick r:id="rId2"/>
          </p:cNvPr>
          <p:cNvPicPr>
            <a:picLocks noChangeAspect="1" noChangeArrowheads="1"/>
          </p:cNvPicPr>
          <p:nvPr/>
        </p:nvPicPr>
        <p:blipFill>
          <a:blip r:embed="rId3" cstate="print"/>
          <a:srcRect/>
          <a:stretch>
            <a:fillRect/>
          </a:stretch>
        </p:blipFill>
        <p:spPr bwMode="auto">
          <a:xfrm>
            <a:off x="2928926" y="785794"/>
            <a:ext cx="2714644" cy="36446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57158" y="1357298"/>
            <a:ext cx="84296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sng" strike="noStrike" cap="none" normalizeH="0" baseline="0" dirty="0" smtClean="0">
                <a:ln>
                  <a:noFill/>
                </a:ln>
                <a:solidFill>
                  <a:schemeClr val="tx1"/>
                </a:solidFill>
                <a:effectLst/>
                <a:latin typeface="Eras Light ITC" pitchFamily="34" charset="0"/>
                <a:cs typeface="Arial" pitchFamily="34" charset="0"/>
              </a:rPr>
              <a:t>PLANO</a:t>
            </a:r>
          </a:p>
        </p:txBody>
      </p:sp>
      <p:sp>
        <p:nvSpPr>
          <p:cNvPr id="5" name="1 Título"/>
          <p:cNvSpPr>
            <a:spLocks noGrp="1"/>
          </p:cNvSpPr>
          <p:nvPr>
            <p:ph type="title"/>
          </p:nvPr>
        </p:nvSpPr>
        <p:spPr>
          <a:xfrm>
            <a:off x="304800" y="457200"/>
            <a:ext cx="8686800" cy="838200"/>
          </a:xfrm>
        </p:spPr>
        <p:txBody>
          <a:bodyPr/>
          <a:lstStyle/>
          <a:p>
            <a:r>
              <a:rPr lang="es-MX" dirty="0" smtClean="0"/>
              <a:t>Elementos del Lenguaje visual</a:t>
            </a:r>
            <a:endParaRPr lang="es-MX" dirty="0"/>
          </a:p>
        </p:txBody>
      </p:sp>
      <p:sp>
        <p:nvSpPr>
          <p:cNvPr id="34818" name="Rectangle 2"/>
          <p:cNvSpPr>
            <a:spLocks noChangeArrowheads="1"/>
          </p:cNvSpPr>
          <p:nvPr/>
        </p:nvSpPr>
        <p:spPr bwMode="auto">
          <a:xfrm>
            <a:off x="285720" y="1714488"/>
            <a:ext cx="850112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Las líneas constituyen a los planos, por lo tanto las composiciones formadas con diversas figuras (por ejemplo las geométricas) son parte de una  expresión</a:t>
            </a:r>
            <a:r>
              <a:rPr kumimoji="0" lang="es-MX" sz="2000" b="0" i="0" u="none" strike="noStrike" cap="none" normalizeH="0" dirty="0" smtClean="0">
                <a:ln>
                  <a:noFill/>
                </a:ln>
                <a:solidFill>
                  <a:srgbClr val="000000"/>
                </a:solidFill>
                <a:effectLst/>
                <a:latin typeface="Eras Light ITC" pitchFamily="34" charset="0"/>
                <a:ea typeface="Times New Roman" pitchFamily="18" charset="0"/>
                <a:cs typeface="Arial" pitchFamily="34" charset="0"/>
              </a:rPr>
              <a:t> grafica.</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34817" name="Imagen 9" descr="Luis Lopez Cruz">
            <a:hlinkClick r:id="rId2"/>
          </p:cNvPr>
          <p:cNvPicPr>
            <a:picLocks noChangeAspect="1" noChangeArrowheads="1"/>
          </p:cNvPicPr>
          <p:nvPr/>
        </p:nvPicPr>
        <p:blipFill>
          <a:blip r:embed="rId3" cstate="print"/>
          <a:srcRect/>
          <a:stretch>
            <a:fillRect/>
          </a:stretch>
        </p:blipFill>
        <p:spPr bwMode="auto">
          <a:xfrm>
            <a:off x="1643042" y="2643181"/>
            <a:ext cx="1571636" cy="1304351"/>
          </a:xfrm>
          <a:prstGeom prst="rect">
            <a:avLst/>
          </a:prstGeom>
          <a:noFill/>
        </p:spPr>
      </p:pic>
      <p:pic>
        <p:nvPicPr>
          <p:cNvPr id="9" name="8 Imagen" descr="http://tbn2.google.com/images?q=tbn:GWK28Mx0dvwUGM:http://www.march.es/musica/jovenes/guiaromanticoyabstractos/img/detalles/09-klee.jpg">
            <a:hlinkClick r:id="rId4"/>
          </p:cNvPr>
          <p:cNvPicPr/>
          <p:nvPr/>
        </p:nvPicPr>
        <p:blipFill>
          <a:blip r:embed="rId5" cstate="print"/>
          <a:srcRect/>
          <a:stretch>
            <a:fillRect/>
          </a:stretch>
        </p:blipFill>
        <p:spPr bwMode="auto">
          <a:xfrm>
            <a:off x="3643306" y="2643182"/>
            <a:ext cx="1285884" cy="1285884"/>
          </a:xfrm>
          <a:prstGeom prst="rect">
            <a:avLst/>
          </a:prstGeom>
          <a:noFill/>
          <a:ln w="9525">
            <a:noFill/>
            <a:miter lim="800000"/>
            <a:headEnd/>
            <a:tailEnd/>
          </a:ln>
        </p:spPr>
      </p:pic>
      <p:pic>
        <p:nvPicPr>
          <p:cNvPr id="10" name="9 Imagen" descr="http://tbn1.google.com/images?q=tbn:-tqBBIAUNzrN8M:http://w3art.es/weblog_archivos/pep7.jpg">
            <a:hlinkClick r:id="rId6"/>
          </p:cNvPr>
          <p:cNvPicPr/>
          <p:nvPr/>
        </p:nvPicPr>
        <p:blipFill>
          <a:blip r:embed="rId7" cstate="print"/>
          <a:srcRect/>
          <a:stretch>
            <a:fillRect/>
          </a:stretch>
        </p:blipFill>
        <p:spPr bwMode="auto">
          <a:xfrm>
            <a:off x="5357818" y="2643182"/>
            <a:ext cx="1571636" cy="1285884"/>
          </a:xfrm>
          <a:prstGeom prst="rect">
            <a:avLst/>
          </a:prstGeom>
          <a:noFill/>
          <a:ln w="9525">
            <a:noFill/>
            <a:miter lim="800000"/>
            <a:headEnd/>
            <a:tailEnd/>
          </a:ln>
        </p:spPr>
      </p:pic>
      <p:pic>
        <p:nvPicPr>
          <p:cNvPr id="34822" name="Imagen 21" descr="http://tbn0.google.com/images?q=tbn:_EZYlRbXzUV-QM:http://www.redecorando.com/wp-content/uploads/2007/09/lamparabizarre.jpg">
            <a:hlinkClick r:id="rId8"/>
          </p:cNvPr>
          <p:cNvPicPr>
            <a:picLocks noChangeAspect="1" noChangeArrowheads="1"/>
          </p:cNvPicPr>
          <p:nvPr/>
        </p:nvPicPr>
        <p:blipFill>
          <a:blip r:embed="rId9" cstate="print"/>
          <a:srcRect/>
          <a:stretch>
            <a:fillRect/>
          </a:stretch>
        </p:blipFill>
        <p:spPr bwMode="auto">
          <a:xfrm>
            <a:off x="5572132" y="5072074"/>
            <a:ext cx="1857388" cy="1393041"/>
          </a:xfrm>
          <a:prstGeom prst="rect">
            <a:avLst/>
          </a:prstGeom>
          <a:noFill/>
        </p:spPr>
      </p:pic>
      <p:pic>
        <p:nvPicPr>
          <p:cNvPr id="34821" name="Imagen 24" descr="http://tbn2.google.com/images?q=tbn:OWVypmriIucCxM:http://franks.com.mx/imagenes/cubo.jpg">
            <a:hlinkClick r:id="rId10"/>
          </p:cNvPr>
          <p:cNvPicPr>
            <a:picLocks noChangeAspect="1" noChangeArrowheads="1"/>
          </p:cNvPicPr>
          <p:nvPr/>
        </p:nvPicPr>
        <p:blipFill>
          <a:blip r:embed="rId11" cstate="print"/>
          <a:srcRect/>
          <a:stretch>
            <a:fillRect/>
          </a:stretch>
        </p:blipFill>
        <p:spPr bwMode="auto">
          <a:xfrm>
            <a:off x="3929058" y="5143512"/>
            <a:ext cx="1357322" cy="1344983"/>
          </a:xfrm>
          <a:prstGeom prst="rect">
            <a:avLst/>
          </a:prstGeom>
          <a:noFill/>
        </p:spPr>
      </p:pic>
      <p:pic>
        <p:nvPicPr>
          <p:cNvPr id="34820" name="Imagen 27" descr="http://tbn3.google.com/images?q=tbn:-YBz-22W1qQwSM:http://www.plataformaarquitectura.cl/wp-content/uploads/2007/12/94176516_1erlugar.jpg">
            <a:hlinkClick r:id="rId12"/>
          </p:cNvPr>
          <p:cNvPicPr>
            <a:picLocks noChangeAspect="1" noChangeArrowheads="1"/>
          </p:cNvPicPr>
          <p:nvPr/>
        </p:nvPicPr>
        <p:blipFill>
          <a:blip r:embed="rId13" cstate="print"/>
          <a:srcRect/>
          <a:stretch>
            <a:fillRect/>
          </a:stretch>
        </p:blipFill>
        <p:spPr bwMode="auto">
          <a:xfrm>
            <a:off x="1500166" y="5143512"/>
            <a:ext cx="2083331" cy="1357322"/>
          </a:xfrm>
          <a:prstGeom prst="rect">
            <a:avLst/>
          </a:prstGeom>
          <a:noFill/>
        </p:spPr>
      </p:pic>
      <p:sp>
        <p:nvSpPr>
          <p:cNvPr id="34823" name="Rectangle 7"/>
          <p:cNvSpPr>
            <a:spLocks noChangeArrowheads="1"/>
          </p:cNvSpPr>
          <p:nvPr/>
        </p:nvSpPr>
        <p:spPr bwMode="auto">
          <a:xfrm>
            <a:off x="214282" y="4537842"/>
            <a:ext cx="8470589"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Recorrido del plano, tiene una posición en el espacio, está limitado por planos.</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4" name="Rectangle 8"/>
          <p:cNvSpPr>
            <a:spLocks noChangeArrowheads="1"/>
          </p:cNvSpPr>
          <p:nvPr/>
        </p:nvSpPr>
        <p:spPr bwMode="auto">
          <a:xfrm>
            <a:off x="0" y="1343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34825" name="Rectangle 9"/>
          <p:cNvSpPr>
            <a:spLocks noChangeArrowheads="1"/>
          </p:cNvSpPr>
          <p:nvPr/>
        </p:nvSpPr>
        <p:spPr bwMode="auto">
          <a:xfrm>
            <a:off x="0" y="2381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34826" name="Rectangle 10"/>
          <p:cNvSpPr>
            <a:spLocks noChangeArrowheads="1"/>
          </p:cNvSpPr>
          <p:nvPr/>
        </p:nvSpPr>
        <p:spPr bwMode="auto">
          <a:xfrm>
            <a:off x="0" y="3200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
          <p:cNvSpPr>
            <a:spLocks noChangeArrowheads="1"/>
          </p:cNvSpPr>
          <p:nvPr/>
        </p:nvSpPr>
        <p:spPr bwMode="auto">
          <a:xfrm>
            <a:off x="357158" y="4066294"/>
            <a:ext cx="84296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u="sng" dirty="0" smtClean="0">
                <a:latin typeface="Eras Light ITC" pitchFamily="34" charset="0"/>
                <a:cs typeface="Arial" pitchFamily="34" charset="0"/>
              </a:rPr>
              <a:t>VOLUMEN</a:t>
            </a:r>
            <a:endParaRPr kumimoji="0" lang="es-MX" sz="2000" b="0" i="0" u="sng" strike="noStrike" cap="none" normalizeH="0" baseline="0" dirty="0" smtClean="0">
              <a:ln>
                <a:noFill/>
              </a:ln>
              <a:solidFill>
                <a:schemeClr val="tx1"/>
              </a:solidFill>
              <a:effectLst/>
              <a:latin typeface="Eras Light ITC"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lstStyle/>
          <a:p>
            <a:r>
              <a:rPr lang="es-MX" dirty="0" smtClean="0"/>
              <a:t>Elementos del Lenguaje visual</a:t>
            </a:r>
            <a:endParaRPr lang="es-MX" dirty="0"/>
          </a:p>
        </p:txBody>
      </p:sp>
      <p:sp>
        <p:nvSpPr>
          <p:cNvPr id="5" name="Rectangle 1"/>
          <p:cNvSpPr>
            <a:spLocks noChangeArrowheads="1"/>
          </p:cNvSpPr>
          <p:nvPr/>
        </p:nvSpPr>
        <p:spPr bwMode="auto">
          <a:xfrm>
            <a:off x="357158" y="1338178"/>
            <a:ext cx="84296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sng" strike="noStrike" cap="none" normalizeH="0" baseline="0" dirty="0" smtClean="0">
                <a:ln>
                  <a:noFill/>
                </a:ln>
                <a:solidFill>
                  <a:schemeClr val="tx1"/>
                </a:solidFill>
                <a:effectLst/>
                <a:latin typeface="Eras Light ITC" pitchFamily="34" charset="0"/>
                <a:cs typeface="Arial" pitchFamily="34" charset="0"/>
              </a:rPr>
              <a:t>ELEMENTOS VISUALES</a:t>
            </a:r>
          </a:p>
        </p:txBody>
      </p:sp>
      <p:sp>
        <p:nvSpPr>
          <p:cNvPr id="6" name="5 Rectángulo"/>
          <p:cNvSpPr/>
          <p:nvPr/>
        </p:nvSpPr>
        <p:spPr>
          <a:xfrm>
            <a:off x="285720" y="1913271"/>
            <a:ext cx="8358246" cy="1015663"/>
          </a:xfrm>
          <a:prstGeom prst="rect">
            <a:avLst/>
          </a:prstGeom>
        </p:spPr>
        <p:txBody>
          <a:bodyPr wrap="square">
            <a:spAutoFit/>
          </a:bodyPr>
          <a:lstStyle/>
          <a:p>
            <a:pPr algn="just"/>
            <a:r>
              <a:rPr lang="es-MX" sz="2000" dirty="0">
                <a:latin typeface="Eras Light ITC" pitchFamily="34" charset="0"/>
              </a:rPr>
              <a:t>C</a:t>
            </a:r>
            <a:r>
              <a:rPr lang="es-MX" sz="2000" dirty="0" smtClean="0">
                <a:latin typeface="Eras Light ITC" pitchFamily="34" charset="0"/>
              </a:rPr>
              <a:t>uando </a:t>
            </a:r>
            <a:r>
              <a:rPr lang="es-MX" sz="2000" dirty="0">
                <a:latin typeface="Eras Light ITC" pitchFamily="34" charset="0"/>
              </a:rPr>
              <a:t>los elementos conceptuales se hacen visibles, tienen forma, medida, color y textura. Los elementos visuales forman la parte más prominente de un diseño, porque son lo que realmente vemos.</a:t>
            </a:r>
          </a:p>
        </p:txBody>
      </p:sp>
      <p:pic>
        <p:nvPicPr>
          <p:cNvPr id="35844" name="Imagen 42" descr="http://thm-a02.yimg.com/image/b63ff1ecff7d49ec">
            <a:hlinkClick r:id="rId2"/>
          </p:cNvPr>
          <p:cNvPicPr>
            <a:picLocks noChangeAspect="1" noChangeArrowheads="1"/>
          </p:cNvPicPr>
          <p:nvPr/>
        </p:nvPicPr>
        <p:blipFill>
          <a:blip r:embed="rId3" cstate="print"/>
          <a:srcRect/>
          <a:stretch>
            <a:fillRect/>
          </a:stretch>
        </p:blipFill>
        <p:spPr bwMode="auto">
          <a:xfrm>
            <a:off x="438129" y="4892740"/>
            <a:ext cx="1190625" cy="1162050"/>
          </a:xfrm>
          <a:prstGeom prst="rect">
            <a:avLst/>
          </a:prstGeom>
          <a:noFill/>
        </p:spPr>
      </p:pic>
      <p:pic>
        <p:nvPicPr>
          <p:cNvPr id="35843" name="Imagen 45" descr="http://thm-a04.yimg.com/image/4746248d89081d20">
            <a:hlinkClick r:id="rId4"/>
          </p:cNvPr>
          <p:cNvPicPr>
            <a:picLocks noChangeAspect="1" noChangeArrowheads="1"/>
          </p:cNvPicPr>
          <p:nvPr/>
        </p:nvPicPr>
        <p:blipFill>
          <a:blip r:embed="rId5" cstate="print"/>
          <a:srcRect/>
          <a:stretch>
            <a:fillRect/>
          </a:stretch>
        </p:blipFill>
        <p:spPr bwMode="auto">
          <a:xfrm>
            <a:off x="1795451" y="4892740"/>
            <a:ext cx="1285884" cy="1179466"/>
          </a:xfrm>
          <a:prstGeom prst="rect">
            <a:avLst/>
          </a:prstGeom>
          <a:noFill/>
        </p:spPr>
      </p:pic>
      <p:sp>
        <p:nvSpPr>
          <p:cNvPr id="35845" name="Rectangle 5"/>
          <p:cNvSpPr>
            <a:spLocks noChangeArrowheads="1"/>
          </p:cNvSpPr>
          <p:nvPr/>
        </p:nvSpPr>
        <p:spPr bwMode="auto">
          <a:xfrm>
            <a:off x="366691" y="3106790"/>
            <a:ext cx="3500462"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FORMA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Todo lo que puede ser visto, aporta la identificación principal en nuestra percepción.</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6" name="Rectangle 6"/>
          <p:cNvSpPr>
            <a:spLocks noChangeArrowheads="1"/>
          </p:cNvSpPr>
          <p:nvPr/>
        </p:nvSpPr>
        <p:spPr bwMode="auto">
          <a:xfrm>
            <a:off x="0" y="128586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35847" name="Rectangle 7"/>
          <p:cNvSpPr>
            <a:spLocks noChangeArrowheads="1"/>
          </p:cNvSpPr>
          <p:nvPr/>
        </p:nvSpPr>
        <p:spPr bwMode="auto">
          <a:xfrm>
            <a:off x="0" y="294485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35848" name="Rectangle 8"/>
          <p:cNvSpPr>
            <a:spLocks noChangeArrowheads="1"/>
          </p:cNvSpPr>
          <p:nvPr/>
        </p:nvSpPr>
        <p:spPr bwMode="auto">
          <a:xfrm>
            <a:off x="0" y="441172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35849" name="Rectangle 9"/>
          <p:cNvSpPr>
            <a:spLocks noChangeArrowheads="1"/>
          </p:cNvSpPr>
          <p:nvPr/>
        </p:nvSpPr>
        <p:spPr bwMode="auto">
          <a:xfrm>
            <a:off x="0" y="551662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5"/>
          <p:cNvSpPr>
            <a:spLocks noChangeArrowheads="1"/>
          </p:cNvSpPr>
          <p:nvPr/>
        </p:nvSpPr>
        <p:spPr bwMode="auto">
          <a:xfrm>
            <a:off x="4857752" y="3178228"/>
            <a:ext cx="350046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cs typeface="Arial" pitchFamily="34" charset="0"/>
              </a:rPr>
              <a:t>MEDIDA</a:t>
            </a:r>
          </a:p>
          <a:p>
            <a:pPr marL="0" marR="0" lvl="0" indent="0" algn="ctr" defTabSz="914400" rtl="0" eaLnBrk="0" fontAlgn="base" latinLnBrk="0" hangingPunct="0">
              <a:lnSpc>
                <a:spcPct val="100000"/>
              </a:lnSpc>
              <a:spcBef>
                <a:spcPct val="0"/>
              </a:spcBef>
              <a:spcAft>
                <a:spcPct val="0"/>
              </a:spcAft>
              <a:buClrTx/>
              <a:buSzTx/>
              <a:buFontTx/>
              <a:buNone/>
              <a:tabLst/>
            </a:pPr>
            <a:r>
              <a:rPr lang="es-MX" sz="2000" dirty="0" smtClean="0">
                <a:latin typeface="Eras Light ITC" pitchFamily="34" charset="0"/>
                <a:cs typeface="Arial" pitchFamily="34" charset="0"/>
              </a:rPr>
              <a:t>Las formas tienen un tamaño el cual es relativo y mesurable.</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18" name="17 Imagen" descr="http://thm-a02.yimg.com/image/3b0100ea4daf1b68">
            <a:hlinkClick r:id="rId6"/>
          </p:cNvPr>
          <p:cNvPicPr/>
          <p:nvPr/>
        </p:nvPicPr>
        <p:blipFill>
          <a:blip r:embed="rId7" cstate="print"/>
          <a:srcRect/>
          <a:stretch>
            <a:fillRect/>
          </a:stretch>
        </p:blipFill>
        <p:spPr bwMode="auto">
          <a:xfrm>
            <a:off x="4929190" y="4654623"/>
            <a:ext cx="1152525" cy="1381125"/>
          </a:xfrm>
          <a:prstGeom prst="rect">
            <a:avLst/>
          </a:prstGeom>
          <a:noFill/>
          <a:ln w="9525">
            <a:noFill/>
            <a:miter lim="800000"/>
            <a:headEnd/>
            <a:tailEnd/>
          </a:ln>
        </p:spPr>
      </p:pic>
      <p:pic>
        <p:nvPicPr>
          <p:cNvPr id="19" name="18 Imagen" descr="http://thm-a01.yimg.com/image/df3524fe275e7da4">
            <a:hlinkClick r:id="rId8"/>
          </p:cNvPr>
          <p:cNvPicPr/>
          <p:nvPr/>
        </p:nvPicPr>
        <p:blipFill>
          <a:blip r:embed="rId9" cstate="print"/>
          <a:srcRect/>
          <a:stretch>
            <a:fillRect/>
          </a:stretch>
        </p:blipFill>
        <p:spPr bwMode="auto">
          <a:xfrm>
            <a:off x="6357950" y="4654623"/>
            <a:ext cx="1028700" cy="1381125"/>
          </a:xfrm>
          <a:prstGeom prst="rect">
            <a:avLst/>
          </a:prstGeom>
          <a:noFill/>
          <a:ln w="9525">
            <a:noFill/>
            <a:miter lim="800000"/>
            <a:headEnd/>
            <a:tailEnd/>
          </a:ln>
        </p:spPr>
      </p:pic>
      <p:pic>
        <p:nvPicPr>
          <p:cNvPr id="20" name="19 Imagen" descr="http://thm-a02.yimg.com/image/6a431f6486249576">
            <a:hlinkClick r:id="rId10"/>
          </p:cNvPr>
          <p:cNvPicPr/>
          <p:nvPr/>
        </p:nvPicPr>
        <p:blipFill>
          <a:blip r:embed="rId11" cstate="print"/>
          <a:srcRect/>
          <a:stretch>
            <a:fillRect/>
          </a:stretch>
        </p:blipFill>
        <p:spPr bwMode="auto">
          <a:xfrm>
            <a:off x="7572396" y="4654623"/>
            <a:ext cx="1028700" cy="1381125"/>
          </a:xfrm>
          <a:prstGeom prst="rect">
            <a:avLst/>
          </a:prstGeom>
          <a:noFill/>
          <a:ln w="9525">
            <a:noFill/>
            <a:miter lim="800000"/>
            <a:headEnd/>
            <a:tailEnd/>
          </a:ln>
        </p:spPr>
      </p:pic>
      <p:pic>
        <p:nvPicPr>
          <p:cNvPr id="22" name="21 Imagen" descr="http://thm-a03.yimg.com/image/ad48df816eccd5f6">
            <a:hlinkClick r:id="rId12"/>
          </p:cNvPr>
          <p:cNvPicPr/>
          <p:nvPr/>
        </p:nvPicPr>
        <p:blipFill>
          <a:blip r:embed="rId13" cstate="print"/>
          <a:srcRect/>
          <a:stretch>
            <a:fillRect/>
          </a:stretch>
        </p:blipFill>
        <p:spPr bwMode="auto">
          <a:xfrm>
            <a:off x="3224211" y="4892740"/>
            <a:ext cx="1133475"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lstStyle/>
          <a:p>
            <a:r>
              <a:rPr lang="es-MX" dirty="0" smtClean="0"/>
              <a:t>Elementos del Lenguaje visual</a:t>
            </a:r>
            <a:endParaRPr lang="es-MX" dirty="0"/>
          </a:p>
        </p:txBody>
      </p:sp>
      <p:pic>
        <p:nvPicPr>
          <p:cNvPr id="36866" name="Imagen 36" descr="http://thm-a04.yimg.com/image/a3e4719f7e73b9e0">
            <a:hlinkClick r:id="rId2"/>
          </p:cNvPr>
          <p:cNvPicPr>
            <a:picLocks noChangeAspect="1" noChangeArrowheads="1"/>
          </p:cNvPicPr>
          <p:nvPr/>
        </p:nvPicPr>
        <p:blipFill>
          <a:blip r:embed="rId3" cstate="print"/>
          <a:srcRect/>
          <a:stretch>
            <a:fillRect/>
          </a:stretch>
        </p:blipFill>
        <p:spPr bwMode="auto">
          <a:xfrm>
            <a:off x="2214546" y="2928934"/>
            <a:ext cx="1485900" cy="1104900"/>
          </a:xfrm>
          <a:prstGeom prst="rect">
            <a:avLst/>
          </a:prstGeom>
          <a:noFill/>
        </p:spPr>
      </p:pic>
      <p:pic>
        <p:nvPicPr>
          <p:cNvPr id="36865" name="Imagen 39" descr="http://thm-a03.yimg.com/image/6e5aad4b39c23334">
            <a:hlinkClick r:id="rId4"/>
          </p:cNvPr>
          <p:cNvPicPr>
            <a:picLocks noChangeAspect="1" noChangeArrowheads="1"/>
          </p:cNvPicPr>
          <p:nvPr/>
        </p:nvPicPr>
        <p:blipFill>
          <a:blip r:embed="rId5" cstate="print"/>
          <a:srcRect/>
          <a:stretch>
            <a:fillRect/>
          </a:stretch>
        </p:blipFill>
        <p:spPr bwMode="auto">
          <a:xfrm>
            <a:off x="571472" y="2928934"/>
            <a:ext cx="1428750" cy="1152525"/>
          </a:xfrm>
          <a:prstGeom prst="rect">
            <a:avLst/>
          </a:prstGeom>
          <a:noFill/>
        </p:spPr>
      </p:pic>
      <p:sp>
        <p:nvSpPr>
          <p:cNvPr id="36868" name="Rectangle 4"/>
          <p:cNvSpPr>
            <a:spLocks noChangeArrowheads="1"/>
          </p:cNvSpPr>
          <p:nvPr/>
        </p:nvSpPr>
        <p:spPr bwMode="auto">
          <a:xfrm>
            <a:off x="0" y="1562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36869" name="Rectangle 5"/>
          <p:cNvSpPr>
            <a:spLocks noChangeArrowheads="1"/>
          </p:cNvSpPr>
          <p:nvPr/>
        </p:nvSpPr>
        <p:spPr bwMode="auto">
          <a:xfrm>
            <a:off x="0" y="2714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es-MX" sz="1100" b="0" i="0" u="none" strike="noStrike" cap="none" normalizeH="0" baseline="0" smtClean="0">
                <a:ln>
                  <a:noFill/>
                </a:ln>
                <a:solidFill>
                  <a:schemeClr val="tx1"/>
                </a:solidFill>
                <a:effectLst/>
                <a:latin typeface="Arial" pitchFamily="34"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5"/>
          <p:cNvSpPr>
            <a:spLocks noChangeArrowheads="1"/>
          </p:cNvSpPr>
          <p:nvPr/>
        </p:nvSpPr>
        <p:spPr bwMode="auto">
          <a:xfrm>
            <a:off x="357158" y="1604957"/>
            <a:ext cx="350046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cs typeface="Arial" pitchFamily="34" charset="0"/>
              </a:rPr>
              <a:t>COLOR</a:t>
            </a:r>
          </a:p>
          <a:p>
            <a:pPr marL="0" marR="0" lvl="0" indent="0" algn="ctr" defTabSz="914400" rtl="0" eaLnBrk="0" fontAlgn="base" latinLnBrk="0" hangingPunct="0">
              <a:lnSpc>
                <a:spcPct val="100000"/>
              </a:lnSpc>
              <a:spcBef>
                <a:spcPct val="0"/>
              </a:spcBef>
              <a:spcAft>
                <a:spcPct val="0"/>
              </a:spcAft>
              <a:buClrTx/>
              <a:buSzTx/>
              <a:buFontTx/>
              <a:buNone/>
              <a:tabLst/>
            </a:pPr>
            <a:r>
              <a:rPr lang="es-MX" sz="2000" dirty="0" smtClean="0">
                <a:latin typeface="Eras Light ITC" pitchFamily="34" charset="0"/>
                <a:cs typeface="Arial" pitchFamily="34" charset="0"/>
              </a:rPr>
              <a:t>En todas sus variantes tonales y cromáticas.</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11" name="10 Imagen" descr="http://thm-a02.yimg.com/image/b4d2af65394b6784">
            <a:hlinkClick r:id="rId6"/>
          </p:cNvPr>
          <p:cNvPicPr/>
          <p:nvPr/>
        </p:nvPicPr>
        <p:blipFill>
          <a:blip r:embed="rId7" cstate="print"/>
          <a:srcRect/>
          <a:stretch>
            <a:fillRect/>
          </a:stretch>
        </p:blipFill>
        <p:spPr bwMode="auto">
          <a:xfrm>
            <a:off x="571472" y="4214818"/>
            <a:ext cx="1393913" cy="1038225"/>
          </a:xfrm>
          <a:prstGeom prst="rect">
            <a:avLst/>
          </a:prstGeom>
          <a:noFill/>
          <a:ln w="9525">
            <a:noFill/>
            <a:miter lim="800000"/>
            <a:headEnd/>
            <a:tailEnd/>
          </a:ln>
        </p:spPr>
      </p:pic>
      <p:sp>
        <p:nvSpPr>
          <p:cNvPr id="12" name="Rectangle 5"/>
          <p:cNvSpPr>
            <a:spLocks noChangeArrowheads="1"/>
          </p:cNvSpPr>
          <p:nvPr/>
        </p:nvSpPr>
        <p:spPr bwMode="auto">
          <a:xfrm>
            <a:off x="4572000" y="1627519"/>
            <a:ext cx="350046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MX" sz="2000" dirty="0" smtClean="0">
                <a:latin typeface="Eras Light ITC" pitchFamily="34" charset="0"/>
                <a:cs typeface="Arial" pitchFamily="34" charset="0"/>
              </a:rPr>
              <a:t>TEXTURA</a:t>
            </a:r>
          </a:p>
          <a:p>
            <a:pPr marL="0" marR="0" lvl="0" indent="0" algn="ctr" defTabSz="914400" rtl="0" eaLnBrk="0" fontAlgn="base" latinLnBrk="0" hangingPunct="0">
              <a:lnSpc>
                <a:spcPct val="100000"/>
              </a:lnSpc>
              <a:spcBef>
                <a:spcPct val="0"/>
              </a:spcBef>
              <a:spcAft>
                <a:spcPct val="0"/>
              </a:spcAft>
              <a:buClrTx/>
              <a:buSzTx/>
              <a:buFontTx/>
              <a:buNone/>
              <a:tabLst/>
            </a:pPr>
            <a:r>
              <a:rPr lang="es-MX" sz="2000" dirty="0" smtClean="0">
                <a:latin typeface="Eras Light ITC" pitchFamily="34" charset="0"/>
                <a:cs typeface="Arial" pitchFamily="34" charset="0"/>
              </a:rPr>
              <a:t>Referente a la superficie de las formas, la cual puede ser plana, rugosa, suave, etc.</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13" name="12 Imagen" descr="http://thm-a02.yimg.com/image/d343704fa06531b2">
            <a:hlinkClick r:id="rId8"/>
          </p:cNvPr>
          <p:cNvPicPr/>
          <p:nvPr/>
        </p:nvPicPr>
        <p:blipFill>
          <a:blip r:embed="rId9" cstate="print"/>
          <a:srcRect/>
          <a:stretch>
            <a:fillRect/>
          </a:stretch>
        </p:blipFill>
        <p:spPr bwMode="auto">
          <a:xfrm>
            <a:off x="4500562" y="3071810"/>
            <a:ext cx="981075" cy="1317184"/>
          </a:xfrm>
          <a:prstGeom prst="rect">
            <a:avLst/>
          </a:prstGeom>
          <a:noFill/>
          <a:ln w="9525">
            <a:noFill/>
            <a:miter lim="800000"/>
            <a:headEnd/>
            <a:tailEnd/>
          </a:ln>
        </p:spPr>
      </p:pic>
      <p:pic>
        <p:nvPicPr>
          <p:cNvPr id="14" name="13 Imagen" descr="http://thm-a04.yimg.com/image/34e0361e3bc6ea5a">
            <a:hlinkClick r:id="rId10"/>
          </p:cNvPr>
          <p:cNvPicPr/>
          <p:nvPr/>
        </p:nvPicPr>
        <p:blipFill>
          <a:blip r:embed="rId11" cstate="print"/>
          <a:srcRect/>
          <a:stretch>
            <a:fillRect/>
          </a:stretch>
        </p:blipFill>
        <p:spPr bwMode="auto">
          <a:xfrm>
            <a:off x="5786446" y="3071810"/>
            <a:ext cx="1714512" cy="1285884"/>
          </a:xfrm>
          <a:prstGeom prst="rect">
            <a:avLst/>
          </a:prstGeom>
          <a:noFill/>
          <a:ln w="9525">
            <a:noFill/>
            <a:miter lim="800000"/>
            <a:headEnd/>
            <a:tailEnd/>
          </a:ln>
        </p:spPr>
      </p:pic>
      <p:pic>
        <p:nvPicPr>
          <p:cNvPr id="15" name="14 Imagen" descr="Vista Previa de la imagen">
            <a:hlinkClick r:id="rId12" tgtFrame="_top"/>
          </p:cNvPr>
          <p:cNvPicPr/>
          <p:nvPr/>
        </p:nvPicPr>
        <p:blipFill>
          <a:blip r:embed="rId13" cstate="print"/>
          <a:srcRect/>
          <a:stretch>
            <a:fillRect/>
          </a:stretch>
        </p:blipFill>
        <p:spPr bwMode="auto">
          <a:xfrm>
            <a:off x="7715272" y="3071810"/>
            <a:ext cx="885825" cy="1342158"/>
          </a:xfrm>
          <a:prstGeom prst="rect">
            <a:avLst/>
          </a:prstGeom>
          <a:noFill/>
          <a:ln w="9525">
            <a:noFill/>
            <a:miter lim="800000"/>
            <a:headEnd/>
            <a:tailEnd/>
          </a:ln>
        </p:spPr>
      </p:pic>
      <p:pic>
        <p:nvPicPr>
          <p:cNvPr id="16" name="Picture 5" descr="http://thm-a03.yimg.com/image/c6af41fa0ab2cfda">
            <a:hlinkClick r:id="rId14"/>
          </p:cNvPr>
          <p:cNvPicPr>
            <a:picLocks noChangeAspect="1" noChangeArrowheads="1"/>
          </p:cNvPicPr>
          <p:nvPr/>
        </p:nvPicPr>
        <p:blipFill>
          <a:blip r:embed="rId15" cstate="print"/>
          <a:srcRect/>
          <a:stretch>
            <a:fillRect/>
          </a:stretch>
        </p:blipFill>
        <p:spPr bwMode="auto">
          <a:xfrm>
            <a:off x="2214546" y="4201673"/>
            <a:ext cx="1500198" cy="106565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lstStyle/>
          <a:p>
            <a:r>
              <a:rPr lang="es-MX" dirty="0" smtClean="0"/>
              <a:t>Elementos del Lenguaje visual</a:t>
            </a:r>
            <a:endParaRPr lang="es-MX" dirty="0"/>
          </a:p>
        </p:txBody>
      </p:sp>
      <p:sp>
        <p:nvSpPr>
          <p:cNvPr id="5" name="Rectangle 1"/>
          <p:cNvSpPr>
            <a:spLocks noChangeArrowheads="1"/>
          </p:cNvSpPr>
          <p:nvPr/>
        </p:nvSpPr>
        <p:spPr bwMode="auto">
          <a:xfrm>
            <a:off x="357158" y="1338178"/>
            <a:ext cx="84296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sng" strike="noStrike" cap="none" normalizeH="0" baseline="0" dirty="0" smtClean="0">
                <a:ln>
                  <a:noFill/>
                </a:ln>
                <a:solidFill>
                  <a:schemeClr val="tx1"/>
                </a:solidFill>
                <a:effectLst/>
                <a:latin typeface="Eras Light ITC" pitchFamily="34" charset="0"/>
                <a:cs typeface="Arial" pitchFamily="34" charset="0"/>
              </a:rPr>
              <a:t>ELEMENTOS</a:t>
            </a:r>
            <a:r>
              <a:rPr kumimoji="0" lang="es-MX" sz="2000" b="0" i="0" u="sng" strike="noStrike" cap="none" normalizeH="0" dirty="0" smtClean="0">
                <a:ln>
                  <a:noFill/>
                </a:ln>
                <a:solidFill>
                  <a:schemeClr val="tx1"/>
                </a:solidFill>
                <a:effectLst/>
                <a:latin typeface="Eras Light ITC" pitchFamily="34" charset="0"/>
                <a:cs typeface="Arial" pitchFamily="34" charset="0"/>
              </a:rPr>
              <a:t> DE RELACION</a:t>
            </a:r>
            <a:endParaRPr kumimoji="0" lang="es-MX" sz="2000" b="0" i="0" u="sng" strike="noStrike" cap="none" normalizeH="0" baseline="0" dirty="0" smtClean="0">
              <a:ln>
                <a:noFill/>
              </a:ln>
              <a:solidFill>
                <a:schemeClr val="tx1"/>
              </a:solidFill>
              <a:effectLst/>
              <a:latin typeface="Eras Light ITC" pitchFamily="34" charset="0"/>
              <a:cs typeface="Arial" pitchFamily="34" charset="0"/>
            </a:endParaRPr>
          </a:p>
        </p:txBody>
      </p:sp>
      <p:sp>
        <p:nvSpPr>
          <p:cNvPr id="6" name="Rectangle 6"/>
          <p:cNvSpPr>
            <a:spLocks noChangeArrowheads="1"/>
          </p:cNvSpPr>
          <p:nvPr/>
        </p:nvSpPr>
        <p:spPr bwMode="auto">
          <a:xfrm>
            <a:off x="0" y="128586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37889" name="Rectangle 1"/>
          <p:cNvSpPr>
            <a:spLocks noChangeArrowheads="1"/>
          </p:cNvSpPr>
          <p:nvPr/>
        </p:nvSpPr>
        <p:spPr bwMode="auto">
          <a:xfrm>
            <a:off x="285720" y="1928802"/>
            <a:ext cx="850112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Este grupo de elementos gobierna la ubicación y la interrelación de las formas en un diseño. Algunos pueden ser percibidos, como la dirección y la posición; otros pueden ser sentidos, como el espacio y la gravedad.</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8" name="114 Imagen" descr="direccion.jpg"/>
          <p:cNvPicPr/>
          <p:nvPr/>
        </p:nvPicPr>
        <p:blipFill>
          <a:blip r:embed="rId2" cstate="print"/>
          <a:stretch>
            <a:fillRect/>
          </a:stretch>
        </p:blipFill>
        <p:spPr>
          <a:xfrm>
            <a:off x="428596" y="3071810"/>
            <a:ext cx="2114550" cy="553707"/>
          </a:xfrm>
          <a:prstGeom prst="rect">
            <a:avLst/>
          </a:prstGeom>
        </p:spPr>
      </p:pic>
      <p:sp>
        <p:nvSpPr>
          <p:cNvPr id="9" name="Rectangle 5"/>
          <p:cNvSpPr>
            <a:spLocks noChangeArrowheads="1"/>
          </p:cNvSpPr>
          <p:nvPr/>
        </p:nvSpPr>
        <p:spPr bwMode="auto">
          <a:xfrm>
            <a:off x="2643174" y="3000372"/>
            <a:ext cx="607223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MX" sz="2000" dirty="0" smtClean="0">
                <a:latin typeface="Eras Light ITC" pitchFamily="34" charset="0"/>
                <a:cs typeface="Arial" pitchFamily="34" charset="0"/>
              </a:rPr>
              <a:t>DIRECCION: Relación de la forma con el observador, el marco o con otras formas.</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10" name="116 Imagen" descr="posicion.jpg"/>
          <p:cNvPicPr/>
          <p:nvPr/>
        </p:nvPicPr>
        <p:blipFill>
          <a:blip r:embed="rId3" cstate="print"/>
          <a:stretch>
            <a:fillRect/>
          </a:stretch>
        </p:blipFill>
        <p:spPr>
          <a:xfrm>
            <a:off x="500034" y="3857628"/>
            <a:ext cx="2076450" cy="530886"/>
          </a:xfrm>
          <a:prstGeom prst="rect">
            <a:avLst/>
          </a:prstGeom>
        </p:spPr>
      </p:pic>
      <p:sp>
        <p:nvSpPr>
          <p:cNvPr id="11" name="Rectangle 5"/>
          <p:cNvSpPr>
            <a:spLocks noChangeArrowheads="1"/>
          </p:cNvSpPr>
          <p:nvPr/>
        </p:nvSpPr>
        <p:spPr bwMode="auto">
          <a:xfrm>
            <a:off x="2643174" y="3721246"/>
            <a:ext cx="607223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MX" sz="2000" dirty="0" smtClean="0">
                <a:latin typeface="Eras Light ITC" pitchFamily="34" charset="0"/>
                <a:cs typeface="Arial" pitchFamily="34" charset="0"/>
              </a:rPr>
              <a:t>POSICION: Relación de la forma respecto al cuadro o estructura del diseño.</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12" name="117 Imagen" descr="espacio.jpg"/>
          <p:cNvPicPr/>
          <p:nvPr/>
        </p:nvPicPr>
        <p:blipFill>
          <a:blip r:embed="rId4" cstate="print"/>
          <a:stretch>
            <a:fillRect/>
          </a:stretch>
        </p:blipFill>
        <p:spPr>
          <a:xfrm>
            <a:off x="500034" y="4643446"/>
            <a:ext cx="2076450" cy="569419"/>
          </a:xfrm>
          <a:prstGeom prst="rect">
            <a:avLst/>
          </a:prstGeom>
        </p:spPr>
      </p:pic>
      <p:sp>
        <p:nvSpPr>
          <p:cNvPr id="13" name="Rectangle 5"/>
          <p:cNvSpPr>
            <a:spLocks noChangeArrowheads="1"/>
          </p:cNvSpPr>
          <p:nvPr/>
        </p:nvSpPr>
        <p:spPr bwMode="auto">
          <a:xfrm>
            <a:off x="2643174" y="4507064"/>
            <a:ext cx="607223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MX" sz="2000" dirty="0" smtClean="0">
                <a:latin typeface="Eras Light ITC" pitchFamily="34" charset="0"/>
                <a:cs typeface="Arial" pitchFamily="34" charset="0"/>
              </a:rPr>
              <a:t>ESPACIO: Lugar que ocupan las formas sea vacio, ilusorio, positivo o negativo.</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14" name="118 Imagen" descr="gravedad.jpg"/>
          <p:cNvPicPr/>
          <p:nvPr/>
        </p:nvPicPr>
        <p:blipFill>
          <a:blip r:embed="rId5" cstate="print"/>
          <a:stretch>
            <a:fillRect/>
          </a:stretch>
        </p:blipFill>
        <p:spPr>
          <a:xfrm>
            <a:off x="571472" y="5500702"/>
            <a:ext cx="2009775" cy="575997"/>
          </a:xfrm>
          <a:prstGeom prst="rect">
            <a:avLst/>
          </a:prstGeom>
        </p:spPr>
      </p:pic>
      <p:sp>
        <p:nvSpPr>
          <p:cNvPr id="15" name="Rectangle 5"/>
          <p:cNvSpPr>
            <a:spLocks noChangeArrowheads="1"/>
          </p:cNvSpPr>
          <p:nvPr/>
        </p:nvSpPr>
        <p:spPr bwMode="auto">
          <a:xfrm>
            <a:off x="2643174" y="5435758"/>
            <a:ext cx="607223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cs typeface="Arial" pitchFamily="34" charset="0"/>
              </a:rPr>
              <a:t>GRAVEDAD:</a:t>
            </a:r>
            <a:r>
              <a:rPr kumimoji="0" lang="es-MX" sz="2000" b="0" i="0" u="none" strike="noStrike" cap="none" normalizeH="0" dirty="0" smtClean="0">
                <a:ln>
                  <a:noFill/>
                </a:ln>
                <a:solidFill>
                  <a:schemeClr val="tx1"/>
                </a:solidFill>
                <a:effectLst/>
                <a:latin typeface="Eras Light ITC" pitchFamily="34" charset="0"/>
                <a:cs typeface="Arial" pitchFamily="34" charset="0"/>
              </a:rPr>
              <a:t> Sensación psicológica que aplicamos al diseño.</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lstStyle/>
          <a:p>
            <a:r>
              <a:rPr lang="es-MX" dirty="0" smtClean="0"/>
              <a:t>Elementos del Lenguaje visual</a:t>
            </a:r>
            <a:endParaRPr lang="es-MX" dirty="0"/>
          </a:p>
        </p:txBody>
      </p:sp>
      <p:sp>
        <p:nvSpPr>
          <p:cNvPr id="5" name="Rectangle 1"/>
          <p:cNvSpPr>
            <a:spLocks noChangeArrowheads="1"/>
          </p:cNvSpPr>
          <p:nvPr/>
        </p:nvSpPr>
        <p:spPr bwMode="auto">
          <a:xfrm>
            <a:off x="357158" y="1338178"/>
            <a:ext cx="84296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sng" strike="noStrike" cap="none" normalizeH="0" baseline="0" dirty="0" smtClean="0">
                <a:ln>
                  <a:noFill/>
                </a:ln>
                <a:solidFill>
                  <a:schemeClr val="tx1"/>
                </a:solidFill>
                <a:effectLst/>
                <a:latin typeface="Eras Light ITC" pitchFamily="34" charset="0"/>
                <a:cs typeface="Arial" pitchFamily="34" charset="0"/>
              </a:rPr>
              <a:t>ELEMENTOS</a:t>
            </a:r>
            <a:r>
              <a:rPr kumimoji="0" lang="es-MX" sz="2000" b="0" i="0" u="sng" strike="noStrike" cap="none" normalizeH="0" dirty="0" smtClean="0">
                <a:ln>
                  <a:noFill/>
                </a:ln>
                <a:solidFill>
                  <a:schemeClr val="tx1"/>
                </a:solidFill>
                <a:effectLst/>
                <a:latin typeface="Eras Light ITC" pitchFamily="34" charset="0"/>
                <a:cs typeface="Arial" pitchFamily="34" charset="0"/>
              </a:rPr>
              <a:t> PRACTICOS</a:t>
            </a:r>
            <a:endParaRPr kumimoji="0" lang="es-MX" sz="2000" b="0" i="0" u="sng" strike="noStrike" cap="none" normalizeH="0" baseline="0" dirty="0" smtClean="0">
              <a:ln>
                <a:noFill/>
              </a:ln>
              <a:solidFill>
                <a:schemeClr val="tx1"/>
              </a:solidFill>
              <a:effectLst/>
              <a:latin typeface="Eras Light ITC" pitchFamily="34" charset="0"/>
              <a:cs typeface="Arial" pitchFamily="34" charset="0"/>
            </a:endParaRPr>
          </a:p>
        </p:txBody>
      </p:sp>
      <p:sp>
        <p:nvSpPr>
          <p:cNvPr id="6" name="Rectangle 6"/>
          <p:cNvSpPr>
            <a:spLocks noChangeArrowheads="1"/>
          </p:cNvSpPr>
          <p:nvPr/>
        </p:nvSpPr>
        <p:spPr bwMode="auto">
          <a:xfrm>
            <a:off x="0" y="128586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6 Rectángulo"/>
          <p:cNvSpPr/>
          <p:nvPr/>
        </p:nvSpPr>
        <p:spPr>
          <a:xfrm>
            <a:off x="428596" y="1785926"/>
            <a:ext cx="8215370" cy="400110"/>
          </a:xfrm>
          <a:prstGeom prst="rect">
            <a:avLst/>
          </a:prstGeom>
        </p:spPr>
        <p:txBody>
          <a:bodyPr wrap="square">
            <a:spAutoFit/>
          </a:bodyPr>
          <a:lstStyle/>
          <a:p>
            <a:r>
              <a:rPr lang="es-MX" sz="2000" dirty="0">
                <a:latin typeface="Eras Light ITC" pitchFamily="34" charset="0"/>
              </a:rPr>
              <a:t>Los elementos prácticos subyacen el contenido  y el alcance de un </a:t>
            </a:r>
            <a:r>
              <a:rPr lang="es-MX" sz="2000" dirty="0" smtClean="0">
                <a:latin typeface="Eras Light ITC" pitchFamily="34" charset="0"/>
              </a:rPr>
              <a:t>diseño.</a:t>
            </a:r>
            <a:endParaRPr lang="es-MX" sz="2000" dirty="0">
              <a:latin typeface="Eras Light ITC" pitchFamily="34" charset="0"/>
            </a:endParaRPr>
          </a:p>
        </p:txBody>
      </p:sp>
      <p:sp>
        <p:nvSpPr>
          <p:cNvPr id="38913" name="Rectangle 1"/>
          <p:cNvSpPr>
            <a:spLocks noChangeArrowheads="1"/>
          </p:cNvSpPr>
          <p:nvPr/>
        </p:nvSpPr>
        <p:spPr bwMode="auto">
          <a:xfrm>
            <a:off x="214282" y="2451455"/>
            <a:ext cx="2286016"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sz="2000" b="1" dirty="0" smtClean="0">
                <a:solidFill>
                  <a:srgbClr val="000000"/>
                </a:solidFill>
                <a:latin typeface="Eras Light ITC" pitchFamily="34" charset="0"/>
                <a:ea typeface="Times New Roman" pitchFamily="18" charset="0"/>
                <a:cs typeface="Arial" pitchFamily="34" charset="0"/>
              </a:rPr>
              <a:t>REPRESENTACION</a:t>
            </a:r>
            <a:r>
              <a:rPr lang="es-MX" sz="2000" dirty="0" smtClean="0">
                <a:solidFill>
                  <a:srgbClr val="000000"/>
                </a:solidFill>
                <a:latin typeface="Eras Light ITC" pitchFamily="34" charset="0"/>
                <a:ea typeface="Times New Roman" pitchFamily="18" charset="0"/>
                <a:cs typeface="Arial" pitchFamily="34" charset="0"/>
              </a:rPr>
              <a:t> </a:t>
            </a: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Cuando una forma ha sido derivada de la naturaleza, o del mundo hecho por el ser humano, es representativa. La representación puede ser realista, estilizada o semiabstracta.</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9" name="8 Imagen" descr="http://tbn0.google.com/images?q=tbn:RYvoBuZKGhNQ1M:http://www.ignaciosans.com.ar/wp-content/uploads/2008/07/Tec01.jpg">
            <a:hlinkClick r:id="rId2"/>
          </p:cNvPr>
          <p:cNvPicPr/>
          <p:nvPr/>
        </p:nvPicPr>
        <p:blipFill>
          <a:blip r:embed="rId3" cstate="print"/>
          <a:srcRect/>
          <a:stretch>
            <a:fillRect/>
          </a:stretch>
        </p:blipFill>
        <p:spPr bwMode="auto">
          <a:xfrm>
            <a:off x="2571736" y="2500312"/>
            <a:ext cx="1209675" cy="1209675"/>
          </a:xfrm>
          <a:prstGeom prst="rect">
            <a:avLst/>
          </a:prstGeom>
          <a:noFill/>
          <a:ln w="9525">
            <a:noFill/>
            <a:miter lim="800000"/>
            <a:headEnd/>
            <a:tailEnd/>
          </a:ln>
        </p:spPr>
      </p:pic>
      <p:pic>
        <p:nvPicPr>
          <p:cNvPr id="10" name="9 Imagen" descr="http://tbn3.google.com/images?q=tbn:cufrquUa1-WqsM:http://www.renovables-energia.com/wp-content/uploads/2009/06/shell-house.jpg">
            <a:hlinkClick r:id="rId4"/>
          </p:cNvPr>
          <p:cNvPicPr/>
          <p:nvPr/>
        </p:nvPicPr>
        <p:blipFill>
          <a:blip r:embed="rId5" cstate="print"/>
          <a:srcRect/>
          <a:stretch>
            <a:fillRect/>
          </a:stretch>
        </p:blipFill>
        <p:spPr bwMode="auto">
          <a:xfrm>
            <a:off x="2571736" y="3786196"/>
            <a:ext cx="1214446" cy="1285884"/>
          </a:xfrm>
          <a:prstGeom prst="rect">
            <a:avLst/>
          </a:prstGeom>
          <a:noFill/>
          <a:ln w="9525">
            <a:noFill/>
            <a:miter lim="800000"/>
            <a:headEnd/>
            <a:tailEnd/>
          </a:ln>
        </p:spPr>
      </p:pic>
      <p:pic>
        <p:nvPicPr>
          <p:cNvPr id="11" name="10 Imagen" descr="http://tbn3.google.com/images?q=tbn:q30D-ykw_Yh9PM:http://www.kikades.com/wp-content/uploads/2009/07/01.jpg">
            <a:hlinkClick r:id="rId6"/>
          </p:cNvPr>
          <p:cNvPicPr/>
          <p:nvPr/>
        </p:nvPicPr>
        <p:blipFill>
          <a:blip r:embed="rId7" cstate="print"/>
          <a:srcRect/>
          <a:stretch>
            <a:fillRect/>
          </a:stretch>
        </p:blipFill>
        <p:spPr bwMode="auto">
          <a:xfrm>
            <a:off x="2571736" y="5214956"/>
            <a:ext cx="1285875" cy="857250"/>
          </a:xfrm>
          <a:prstGeom prst="rect">
            <a:avLst/>
          </a:prstGeom>
          <a:noFill/>
          <a:ln w="9525">
            <a:noFill/>
            <a:miter lim="800000"/>
            <a:headEnd/>
            <a:tailEnd/>
          </a:ln>
        </p:spPr>
      </p:pic>
      <p:sp>
        <p:nvSpPr>
          <p:cNvPr id="38914" name="Rectangle 2"/>
          <p:cNvSpPr>
            <a:spLocks noChangeArrowheads="1"/>
          </p:cNvSpPr>
          <p:nvPr/>
        </p:nvSpPr>
        <p:spPr bwMode="auto">
          <a:xfrm>
            <a:off x="3857620" y="2357430"/>
            <a:ext cx="242889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MX" sz="2000" b="1" dirty="0" smtClean="0">
                <a:solidFill>
                  <a:srgbClr val="000000"/>
                </a:solidFill>
                <a:latin typeface="Eras Light ITC" pitchFamily="34" charset="0"/>
                <a:ea typeface="Times New Roman" pitchFamily="18" charset="0"/>
                <a:cs typeface="Arial" pitchFamily="34" charset="0"/>
              </a:rPr>
              <a:t>SIGNIFICADO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El significado se hace presente cuando el diseño transporta un mensaje.</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13" name="Rectangle 2"/>
          <p:cNvSpPr>
            <a:spLocks noChangeArrowheads="1"/>
          </p:cNvSpPr>
          <p:nvPr/>
        </p:nvSpPr>
        <p:spPr bwMode="auto">
          <a:xfrm>
            <a:off x="3857620" y="4298114"/>
            <a:ext cx="242889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Eras Light ITC" pitchFamily="34" charset="0"/>
                <a:cs typeface="Arial" pitchFamily="34" charset="0"/>
              </a:rPr>
              <a:t>FUNCION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cs typeface="Arial" pitchFamily="34" charset="0"/>
              </a:rPr>
              <a:t>Cuando</a:t>
            </a:r>
            <a:r>
              <a:rPr kumimoji="0" lang="es-MX" sz="2000" b="0" i="0" u="none" strike="noStrike" cap="none" normalizeH="0" dirty="0" smtClean="0">
                <a:ln>
                  <a:noFill/>
                </a:ln>
                <a:solidFill>
                  <a:schemeClr val="tx1"/>
                </a:solidFill>
                <a:effectLst/>
                <a:latin typeface="Eras Light ITC" pitchFamily="34" charset="0"/>
                <a:cs typeface="Arial" pitchFamily="34" charset="0"/>
              </a:rPr>
              <a:t> un diseño debe servir un determinado propósito.</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14" name="13 Imagen" descr="http://tbn3.google.com/images?q=tbn:qB5bYUKvnf0tLM:http://www.mimousha.com/wp-content/uploads/2008/11/disenos-originales-make-up.gif">
            <a:hlinkClick r:id="rId8"/>
          </p:cNvPr>
          <p:cNvPicPr/>
          <p:nvPr/>
        </p:nvPicPr>
        <p:blipFill>
          <a:blip r:embed="rId9" cstate="print"/>
          <a:srcRect/>
          <a:stretch>
            <a:fillRect/>
          </a:stretch>
        </p:blipFill>
        <p:spPr bwMode="auto">
          <a:xfrm>
            <a:off x="6286512" y="2500306"/>
            <a:ext cx="1076325" cy="1285875"/>
          </a:xfrm>
          <a:prstGeom prst="rect">
            <a:avLst/>
          </a:prstGeom>
          <a:noFill/>
          <a:ln w="9525">
            <a:noFill/>
            <a:miter lim="800000"/>
            <a:headEnd/>
            <a:tailEnd/>
          </a:ln>
        </p:spPr>
      </p:pic>
      <p:pic>
        <p:nvPicPr>
          <p:cNvPr id="15" name="150 Imagen" descr="the body shop.jpg"/>
          <p:cNvPicPr/>
          <p:nvPr/>
        </p:nvPicPr>
        <p:blipFill>
          <a:blip r:embed="rId10" cstate="print"/>
          <a:stretch>
            <a:fillRect/>
          </a:stretch>
        </p:blipFill>
        <p:spPr>
          <a:xfrm>
            <a:off x="7572396" y="2428868"/>
            <a:ext cx="1057275" cy="1654865"/>
          </a:xfrm>
          <a:prstGeom prst="rect">
            <a:avLst/>
          </a:prstGeom>
        </p:spPr>
      </p:pic>
      <p:pic>
        <p:nvPicPr>
          <p:cNvPr id="16" name="15 Imagen" descr="http://tbn0.google.com/images?q=tbn:0m3QMVjf8SKqoM:http://farm1.static.flickr.com/147/422401046_b9f9519b4e_o.jpg">
            <a:hlinkClick r:id="rId11"/>
          </p:cNvPr>
          <p:cNvPicPr/>
          <p:nvPr/>
        </p:nvPicPr>
        <p:blipFill>
          <a:blip r:embed="rId12" cstate="print"/>
          <a:srcRect/>
          <a:stretch>
            <a:fillRect/>
          </a:stretch>
        </p:blipFill>
        <p:spPr bwMode="auto">
          <a:xfrm>
            <a:off x="6143636" y="4357694"/>
            <a:ext cx="1390650" cy="923925"/>
          </a:xfrm>
          <a:prstGeom prst="rect">
            <a:avLst/>
          </a:prstGeom>
          <a:noFill/>
          <a:ln w="9525">
            <a:noFill/>
            <a:miter lim="800000"/>
            <a:headEnd/>
            <a:tailEnd/>
          </a:ln>
        </p:spPr>
      </p:pic>
      <p:pic>
        <p:nvPicPr>
          <p:cNvPr id="17" name="16 Imagen" descr="http://tbn0.google.com/images?q=tbn:6cak-1h5aBl8XM:http://espana.cittys.com/picanuncio/pic_madrid-empleo-arte-diseno-Z--1549983967.jpg">
            <a:hlinkClick r:id="rId13"/>
          </p:cNvPr>
          <p:cNvPicPr/>
          <p:nvPr/>
        </p:nvPicPr>
        <p:blipFill>
          <a:blip r:embed="rId14" cstate="print"/>
          <a:srcRect/>
          <a:stretch>
            <a:fillRect/>
          </a:stretch>
        </p:blipFill>
        <p:spPr bwMode="auto">
          <a:xfrm>
            <a:off x="6143636" y="5357826"/>
            <a:ext cx="1333500" cy="1143000"/>
          </a:xfrm>
          <a:prstGeom prst="rect">
            <a:avLst/>
          </a:prstGeom>
          <a:noFill/>
          <a:ln w="9525">
            <a:noFill/>
            <a:miter lim="800000"/>
            <a:headEnd/>
            <a:tailEnd/>
          </a:ln>
        </p:spPr>
      </p:pic>
      <p:pic>
        <p:nvPicPr>
          <p:cNvPr id="18" name="17 Imagen" descr="http://tbn2.google.com/images?q=tbn:mebyfzGoHVJGYM:http://www.universidaddelosmochis.edu.mx/Imagenes/Modas.jpg">
            <a:hlinkClick r:id="rId15"/>
          </p:cNvPr>
          <p:cNvPicPr/>
          <p:nvPr/>
        </p:nvPicPr>
        <p:blipFill>
          <a:blip r:embed="rId16" cstate="print"/>
          <a:srcRect/>
          <a:stretch>
            <a:fillRect/>
          </a:stretch>
        </p:blipFill>
        <p:spPr bwMode="auto">
          <a:xfrm>
            <a:off x="7715272" y="4714884"/>
            <a:ext cx="1000132" cy="13573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214282" y="1928802"/>
            <a:ext cx="84296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1" i="0" u="sng" strike="noStrike" cap="none" normalizeH="0" baseline="0" dirty="0" smtClean="0">
                <a:ln>
                  <a:noFill/>
                </a:ln>
                <a:solidFill>
                  <a:schemeClr val="tx1"/>
                </a:solidFill>
                <a:effectLst/>
                <a:latin typeface="Eras Light ITC" pitchFamily="34" charset="0"/>
                <a:cs typeface="Arial" pitchFamily="34" charset="0"/>
              </a:rPr>
              <a:t>LA</a:t>
            </a:r>
            <a:r>
              <a:rPr kumimoji="0" lang="es-MX" sz="2000" b="1" i="0" u="sng" strike="noStrike" cap="none" normalizeH="0" dirty="0" smtClean="0">
                <a:ln>
                  <a:noFill/>
                </a:ln>
                <a:solidFill>
                  <a:schemeClr val="tx1"/>
                </a:solidFill>
                <a:effectLst/>
                <a:latin typeface="Eras Light ITC" pitchFamily="34" charset="0"/>
                <a:cs typeface="Arial" pitchFamily="34" charset="0"/>
              </a:rPr>
              <a:t> FORMA COMO PLANO</a:t>
            </a:r>
            <a:endParaRPr kumimoji="0" lang="es-MX" sz="2000" b="1" i="0" u="sng" strike="noStrike" cap="none" normalizeH="0" baseline="0" dirty="0" smtClean="0">
              <a:ln>
                <a:noFill/>
              </a:ln>
              <a:solidFill>
                <a:schemeClr val="tx1"/>
              </a:solidFill>
              <a:effectLst/>
              <a:latin typeface="Eras Light ITC" pitchFamily="34" charset="0"/>
              <a:cs typeface="Arial" pitchFamily="34" charset="0"/>
            </a:endParaRPr>
          </a:p>
        </p:txBody>
      </p:sp>
      <p:sp>
        <p:nvSpPr>
          <p:cNvPr id="6" name="Rectangle 6"/>
          <p:cNvSpPr>
            <a:spLocks noChangeArrowheads="1"/>
          </p:cNvSpPr>
          <p:nvPr/>
        </p:nvSpPr>
        <p:spPr bwMode="auto">
          <a:xfrm>
            <a:off x="0" y="128586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1 Título"/>
          <p:cNvSpPr>
            <a:spLocks noGrp="1"/>
          </p:cNvSpPr>
          <p:nvPr>
            <p:ph type="title"/>
          </p:nvPr>
        </p:nvSpPr>
        <p:spPr>
          <a:xfrm>
            <a:off x="304800" y="457200"/>
            <a:ext cx="8686800" cy="838200"/>
          </a:xfrm>
        </p:spPr>
        <p:txBody>
          <a:bodyPr/>
          <a:lstStyle/>
          <a:p>
            <a:r>
              <a:rPr lang="es-MX" dirty="0" smtClean="0"/>
              <a:t>forma</a:t>
            </a:r>
            <a:endParaRPr lang="es-MX" dirty="0"/>
          </a:p>
        </p:txBody>
      </p:sp>
      <p:sp>
        <p:nvSpPr>
          <p:cNvPr id="39937" name="Rectangle 1"/>
          <p:cNvSpPr>
            <a:spLocks noChangeArrowheads="1"/>
          </p:cNvSpPr>
          <p:nvPr/>
        </p:nvSpPr>
        <p:spPr bwMode="auto">
          <a:xfrm>
            <a:off x="214283" y="1285860"/>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Entidad</a:t>
            </a:r>
            <a:r>
              <a:rPr kumimoji="0" lang="es-MX" sz="2000" b="0" i="0" u="none" strike="noStrike" cap="none" normalizeH="0" dirty="0" smtClean="0">
                <a:ln>
                  <a:noFill/>
                </a:ln>
                <a:solidFill>
                  <a:srgbClr val="000000"/>
                </a:solidFill>
                <a:effectLst/>
                <a:latin typeface="Eras Light ITC" pitchFamily="34" charset="0"/>
                <a:ea typeface="Times New Roman" pitchFamily="18" charset="0"/>
                <a:cs typeface="Arial" pitchFamily="34" charset="0"/>
              </a:rPr>
              <a:t> </a:t>
            </a: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visual que tiene como características, contorno, tamaño, color y textura.</a:t>
            </a:r>
            <a:r>
              <a:rPr lang="es-MX" sz="2000" dirty="0">
                <a:latin typeface="Eras Light ITC" pitchFamily="34" charset="0"/>
                <a:ea typeface="Times New Roman" pitchFamily="18" charset="0"/>
                <a:cs typeface="Arial" pitchFamily="34" charset="0"/>
              </a:rPr>
              <a:t> </a:t>
            </a: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Cuando los elementos conceptuales (línea, punto, o plano) se hacen visibles.</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11" name="151 Imagen" descr="geometricas.jpg"/>
          <p:cNvPicPr/>
          <p:nvPr/>
        </p:nvPicPr>
        <p:blipFill>
          <a:blip r:embed="rId2" cstate="print"/>
          <a:stretch>
            <a:fillRect/>
          </a:stretch>
        </p:blipFill>
        <p:spPr>
          <a:xfrm>
            <a:off x="428596" y="2428868"/>
            <a:ext cx="2775045" cy="595952"/>
          </a:xfrm>
          <a:prstGeom prst="rect">
            <a:avLst/>
          </a:prstGeom>
        </p:spPr>
      </p:pic>
      <p:sp>
        <p:nvSpPr>
          <p:cNvPr id="12" name="11 Rectángulo"/>
          <p:cNvSpPr/>
          <p:nvPr/>
        </p:nvSpPr>
        <p:spPr>
          <a:xfrm>
            <a:off x="3357554" y="2428868"/>
            <a:ext cx="5087547" cy="400110"/>
          </a:xfrm>
          <a:prstGeom prst="rect">
            <a:avLst/>
          </a:prstGeom>
        </p:spPr>
        <p:txBody>
          <a:bodyPr wrap="none">
            <a:spAutoFit/>
          </a:bodyPr>
          <a:lstStyle/>
          <a:p>
            <a:r>
              <a:rPr lang="es-MX" sz="2000" u="sng" dirty="0">
                <a:latin typeface="Eras Light ITC" pitchFamily="34" charset="0"/>
              </a:rPr>
              <a:t>Geométricas:</a:t>
            </a:r>
            <a:r>
              <a:rPr lang="es-MX" sz="2000" dirty="0">
                <a:latin typeface="Eras Light ITC" pitchFamily="34" charset="0"/>
              </a:rPr>
              <a:t> Construidas Matemáticamente.</a:t>
            </a:r>
          </a:p>
        </p:txBody>
      </p:sp>
      <p:pic>
        <p:nvPicPr>
          <p:cNvPr id="13" name="152 Imagen" descr="organicas.jpg"/>
          <p:cNvPicPr/>
          <p:nvPr/>
        </p:nvPicPr>
        <p:blipFill>
          <a:blip r:embed="rId3" cstate="print"/>
          <a:stretch>
            <a:fillRect/>
          </a:stretch>
        </p:blipFill>
        <p:spPr>
          <a:xfrm>
            <a:off x="428596" y="3100603"/>
            <a:ext cx="2574878" cy="614149"/>
          </a:xfrm>
          <a:prstGeom prst="rect">
            <a:avLst/>
          </a:prstGeom>
        </p:spPr>
      </p:pic>
      <p:pic>
        <p:nvPicPr>
          <p:cNvPr id="14" name="153 Imagen" descr="rectilineas.jpg"/>
          <p:cNvPicPr/>
          <p:nvPr/>
        </p:nvPicPr>
        <p:blipFill>
          <a:blip r:embed="rId4" cstate="print"/>
          <a:stretch>
            <a:fillRect/>
          </a:stretch>
        </p:blipFill>
        <p:spPr>
          <a:xfrm>
            <a:off x="428596" y="3837729"/>
            <a:ext cx="1919785" cy="591403"/>
          </a:xfrm>
          <a:prstGeom prst="rect">
            <a:avLst/>
          </a:prstGeom>
        </p:spPr>
      </p:pic>
      <p:pic>
        <p:nvPicPr>
          <p:cNvPr id="15" name="154 Imagen" descr="irregulares.jpg"/>
          <p:cNvPicPr/>
          <p:nvPr/>
        </p:nvPicPr>
        <p:blipFill>
          <a:blip r:embed="rId5" cstate="print"/>
          <a:stretch>
            <a:fillRect/>
          </a:stretch>
        </p:blipFill>
        <p:spPr>
          <a:xfrm>
            <a:off x="428596" y="4572008"/>
            <a:ext cx="1451212" cy="614149"/>
          </a:xfrm>
          <a:prstGeom prst="rect">
            <a:avLst/>
          </a:prstGeom>
        </p:spPr>
      </p:pic>
      <p:pic>
        <p:nvPicPr>
          <p:cNvPr id="16" name="155 Imagen" descr="manuscritas.jpg"/>
          <p:cNvPicPr/>
          <p:nvPr/>
        </p:nvPicPr>
        <p:blipFill>
          <a:blip r:embed="rId6" cstate="print"/>
          <a:stretch>
            <a:fillRect/>
          </a:stretch>
        </p:blipFill>
        <p:spPr>
          <a:xfrm>
            <a:off x="428596" y="5306082"/>
            <a:ext cx="2129051" cy="623248"/>
          </a:xfrm>
          <a:prstGeom prst="rect">
            <a:avLst/>
          </a:prstGeom>
        </p:spPr>
      </p:pic>
      <p:pic>
        <p:nvPicPr>
          <p:cNvPr id="17" name="156 Imagen" descr="accidentales.jpg"/>
          <p:cNvPicPr/>
          <p:nvPr/>
        </p:nvPicPr>
        <p:blipFill>
          <a:blip r:embed="rId7" cstate="print"/>
          <a:stretch>
            <a:fillRect/>
          </a:stretch>
        </p:blipFill>
        <p:spPr>
          <a:xfrm>
            <a:off x="428596" y="6017416"/>
            <a:ext cx="1920240" cy="626294"/>
          </a:xfrm>
          <a:prstGeom prst="rect">
            <a:avLst/>
          </a:prstGeom>
        </p:spPr>
      </p:pic>
      <p:sp>
        <p:nvSpPr>
          <p:cNvPr id="18" name="17 Rectángulo"/>
          <p:cNvSpPr/>
          <p:nvPr/>
        </p:nvSpPr>
        <p:spPr>
          <a:xfrm>
            <a:off x="3071802" y="3000372"/>
            <a:ext cx="5857916" cy="707886"/>
          </a:xfrm>
          <a:prstGeom prst="rect">
            <a:avLst/>
          </a:prstGeom>
        </p:spPr>
        <p:txBody>
          <a:bodyPr wrap="square">
            <a:spAutoFit/>
          </a:bodyPr>
          <a:lstStyle/>
          <a:p>
            <a:r>
              <a:rPr lang="es-MX" sz="2000" u="sng" dirty="0">
                <a:latin typeface="Eras Light ITC" pitchFamily="34" charset="0"/>
              </a:rPr>
              <a:t>Orgánicas:</a:t>
            </a:r>
            <a:r>
              <a:rPr lang="es-MX" sz="2000" dirty="0">
                <a:latin typeface="Eras Light ITC" pitchFamily="34" charset="0"/>
              </a:rPr>
              <a:t> Rodeadas por curvas libres, que sugieren fluidez y desarrollo.</a:t>
            </a:r>
          </a:p>
        </p:txBody>
      </p:sp>
      <p:sp>
        <p:nvSpPr>
          <p:cNvPr id="19" name="18 Rectángulo"/>
          <p:cNvSpPr/>
          <p:nvPr/>
        </p:nvSpPr>
        <p:spPr>
          <a:xfrm>
            <a:off x="2428860" y="3792684"/>
            <a:ext cx="6500858" cy="707886"/>
          </a:xfrm>
          <a:prstGeom prst="rect">
            <a:avLst/>
          </a:prstGeom>
        </p:spPr>
        <p:txBody>
          <a:bodyPr wrap="square">
            <a:spAutoFit/>
          </a:bodyPr>
          <a:lstStyle/>
          <a:p>
            <a:r>
              <a:rPr lang="es-MX" sz="2000" u="sng" dirty="0">
                <a:latin typeface="Eras Light ITC" pitchFamily="34" charset="0"/>
              </a:rPr>
              <a:t>Rectilíneas:</a:t>
            </a:r>
            <a:r>
              <a:rPr lang="es-MX" sz="2000" dirty="0">
                <a:latin typeface="Eras Light ITC" pitchFamily="34" charset="0"/>
              </a:rPr>
              <a:t> Limitadas por líneas rectas sin estar relacionadas matemáticamente entre sí.</a:t>
            </a:r>
          </a:p>
        </p:txBody>
      </p:sp>
      <p:sp>
        <p:nvSpPr>
          <p:cNvPr id="39939" name="Rectangle 3"/>
          <p:cNvSpPr>
            <a:spLocks noChangeArrowheads="1"/>
          </p:cNvSpPr>
          <p:nvPr/>
        </p:nvSpPr>
        <p:spPr bwMode="auto">
          <a:xfrm>
            <a:off x="1928795" y="4500570"/>
            <a:ext cx="692948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sng"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Irregulares:</a:t>
            </a: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 Limitadas por líneas rectas y curvas que no están relacionadas matemáticamente entre sí.</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21" name="20 Rectángulo"/>
          <p:cNvSpPr/>
          <p:nvPr/>
        </p:nvSpPr>
        <p:spPr>
          <a:xfrm>
            <a:off x="2714612" y="5457782"/>
            <a:ext cx="4778872" cy="400110"/>
          </a:xfrm>
          <a:prstGeom prst="rect">
            <a:avLst/>
          </a:prstGeom>
        </p:spPr>
        <p:txBody>
          <a:bodyPr wrap="none">
            <a:spAutoFit/>
          </a:bodyPr>
          <a:lstStyle/>
          <a:p>
            <a:r>
              <a:rPr lang="es-MX" sz="2000" u="sng" dirty="0">
                <a:latin typeface="Eras Light ITC" pitchFamily="34" charset="0"/>
              </a:rPr>
              <a:t>Manuscritas</a:t>
            </a:r>
            <a:r>
              <a:rPr lang="es-MX" sz="2000" dirty="0">
                <a:latin typeface="Eras Light ITC" pitchFamily="34" charset="0"/>
              </a:rPr>
              <a:t>: Caligráficas o creadas a mano.</a:t>
            </a:r>
          </a:p>
        </p:txBody>
      </p:sp>
      <p:sp>
        <p:nvSpPr>
          <p:cNvPr id="22" name="21 Rectángulo"/>
          <p:cNvSpPr/>
          <p:nvPr/>
        </p:nvSpPr>
        <p:spPr>
          <a:xfrm>
            <a:off x="2500298" y="5934670"/>
            <a:ext cx="6215106" cy="707886"/>
          </a:xfrm>
          <a:prstGeom prst="rect">
            <a:avLst/>
          </a:prstGeom>
        </p:spPr>
        <p:txBody>
          <a:bodyPr wrap="square">
            <a:spAutoFit/>
          </a:bodyPr>
          <a:lstStyle/>
          <a:p>
            <a:r>
              <a:rPr lang="es-MX" sz="2000" u="sng" dirty="0">
                <a:latin typeface="Eras Light ITC" pitchFamily="34" charset="0"/>
              </a:rPr>
              <a:t>Accidentales:</a:t>
            </a:r>
            <a:r>
              <a:rPr lang="es-MX" sz="2000" dirty="0">
                <a:latin typeface="Eras Light ITC" pitchFamily="34" charset="0"/>
              </a:rPr>
              <a:t> Determinadas por el efecto de procesos o materiales especiales y obtenidas accidentalmente.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0" y="128586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1 Título"/>
          <p:cNvSpPr>
            <a:spLocks noGrp="1"/>
          </p:cNvSpPr>
          <p:nvPr>
            <p:ph type="title"/>
          </p:nvPr>
        </p:nvSpPr>
        <p:spPr>
          <a:xfrm>
            <a:off x="304800" y="457200"/>
            <a:ext cx="8686800" cy="838200"/>
          </a:xfrm>
        </p:spPr>
        <p:txBody>
          <a:bodyPr/>
          <a:lstStyle/>
          <a:p>
            <a:r>
              <a:rPr lang="es-MX" dirty="0" smtClean="0"/>
              <a:t>INTERRELACION DE LAS </a:t>
            </a:r>
            <a:r>
              <a:rPr lang="es-MX" dirty="0" err="1" smtClean="0"/>
              <a:t>formaS</a:t>
            </a:r>
            <a:endParaRPr lang="es-MX" dirty="0"/>
          </a:p>
        </p:txBody>
      </p:sp>
      <p:pic>
        <p:nvPicPr>
          <p:cNvPr id="9" name="125 Imagen" descr="distanciamiento.jpg"/>
          <p:cNvPicPr/>
          <p:nvPr/>
        </p:nvPicPr>
        <p:blipFill>
          <a:blip r:embed="rId2" cstate="print"/>
          <a:stretch>
            <a:fillRect/>
          </a:stretch>
        </p:blipFill>
        <p:spPr>
          <a:xfrm>
            <a:off x="2428860" y="1500174"/>
            <a:ext cx="1774209" cy="900752"/>
          </a:xfrm>
          <a:prstGeom prst="rect">
            <a:avLst/>
          </a:prstGeom>
        </p:spPr>
      </p:pic>
      <p:sp>
        <p:nvSpPr>
          <p:cNvPr id="14" name="Rectangle 1"/>
          <p:cNvSpPr>
            <a:spLocks noChangeArrowheads="1"/>
          </p:cNvSpPr>
          <p:nvPr/>
        </p:nvSpPr>
        <p:spPr bwMode="auto">
          <a:xfrm>
            <a:off x="142844" y="1500174"/>
            <a:ext cx="235745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strike="noStrike" cap="none" normalizeH="0" baseline="0" dirty="0" smtClean="0">
                <a:ln>
                  <a:noFill/>
                </a:ln>
                <a:solidFill>
                  <a:schemeClr val="tx1"/>
                </a:solidFill>
                <a:effectLst/>
                <a:latin typeface="Eras Light ITC" pitchFamily="34" charset="0"/>
                <a:cs typeface="Arial" pitchFamily="34" charset="0"/>
              </a:rPr>
              <a:t>DISTANCIAMIENTO</a:t>
            </a:r>
          </a:p>
        </p:txBody>
      </p:sp>
      <p:pic>
        <p:nvPicPr>
          <p:cNvPr id="16" name="131 Imagen" descr="superposicion.jpg"/>
          <p:cNvPicPr/>
          <p:nvPr/>
        </p:nvPicPr>
        <p:blipFill>
          <a:blip r:embed="rId3" cstate="print"/>
          <a:stretch>
            <a:fillRect/>
          </a:stretch>
        </p:blipFill>
        <p:spPr>
          <a:xfrm>
            <a:off x="6929454" y="1357298"/>
            <a:ext cx="1473958" cy="832513"/>
          </a:xfrm>
          <a:prstGeom prst="rect">
            <a:avLst/>
          </a:prstGeom>
        </p:spPr>
      </p:pic>
      <p:sp>
        <p:nvSpPr>
          <p:cNvPr id="17" name="Rectangle 1"/>
          <p:cNvSpPr>
            <a:spLocks noChangeArrowheads="1"/>
          </p:cNvSpPr>
          <p:nvPr/>
        </p:nvSpPr>
        <p:spPr bwMode="auto">
          <a:xfrm>
            <a:off x="4643438" y="1500174"/>
            <a:ext cx="207170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strike="noStrike" cap="none" normalizeH="0" baseline="0" dirty="0" smtClean="0">
                <a:ln>
                  <a:noFill/>
                </a:ln>
                <a:solidFill>
                  <a:schemeClr val="tx1"/>
                </a:solidFill>
                <a:effectLst/>
                <a:latin typeface="Eras Light ITC" pitchFamily="34" charset="0"/>
                <a:cs typeface="Arial" pitchFamily="34" charset="0"/>
              </a:rPr>
              <a:t>SUPERPOSICION</a:t>
            </a:r>
          </a:p>
        </p:txBody>
      </p:sp>
      <p:pic>
        <p:nvPicPr>
          <p:cNvPr id="18" name="5 Imagen" descr="penetracion.jpg"/>
          <p:cNvPicPr/>
          <p:nvPr/>
        </p:nvPicPr>
        <p:blipFill>
          <a:blip r:embed="rId4" cstate="print"/>
          <a:stretch>
            <a:fillRect/>
          </a:stretch>
        </p:blipFill>
        <p:spPr>
          <a:xfrm>
            <a:off x="2571736" y="3643314"/>
            <a:ext cx="1514901" cy="777922"/>
          </a:xfrm>
          <a:prstGeom prst="rect">
            <a:avLst/>
          </a:prstGeom>
        </p:spPr>
      </p:pic>
      <p:sp>
        <p:nvSpPr>
          <p:cNvPr id="19" name="Rectangle 1"/>
          <p:cNvSpPr>
            <a:spLocks noChangeArrowheads="1"/>
          </p:cNvSpPr>
          <p:nvPr/>
        </p:nvSpPr>
        <p:spPr bwMode="auto">
          <a:xfrm>
            <a:off x="285720" y="3857628"/>
            <a:ext cx="207170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dirty="0" smtClean="0">
                <a:latin typeface="Eras Light ITC" pitchFamily="34" charset="0"/>
                <a:cs typeface="Arial" pitchFamily="34" charset="0"/>
              </a:rPr>
              <a:t>PENETRACION</a:t>
            </a:r>
            <a:endParaRPr kumimoji="0" lang="es-MX" sz="2000" b="0" i="0" strike="noStrike" cap="none" normalizeH="0" baseline="0" dirty="0" smtClean="0">
              <a:ln>
                <a:noFill/>
              </a:ln>
              <a:solidFill>
                <a:schemeClr val="tx1"/>
              </a:solidFill>
              <a:effectLst/>
              <a:latin typeface="Eras Light ITC" pitchFamily="34" charset="0"/>
              <a:cs typeface="Arial" pitchFamily="34" charset="0"/>
            </a:endParaRPr>
          </a:p>
        </p:txBody>
      </p:sp>
      <p:sp>
        <p:nvSpPr>
          <p:cNvPr id="40964" name="Rectangle 4"/>
          <p:cNvSpPr>
            <a:spLocks noChangeArrowheads="1"/>
          </p:cNvSpPr>
          <p:nvPr/>
        </p:nvSpPr>
        <p:spPr bwMode="auto">
          <a:xfrm>
            <a:off x="214282" y="2357430"/>
            <a:ext cx="414340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Ambas formas quedan separadas entres si, aunque puedan estar muy cercanas</a:t>
            </a:r>
            <a:r>
              <a:rPr kumimoji="0" lang="es-MX"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6" name="Rectangle 6"/>
          <p:cNvSpPr>
            <a:spLocks noChangeArrowheads="1"/>
          </p:cNvSpPr>
          <p:nvPr/>
        </p:nvSpPr>
        <p:spPr bwMode="auto">
          <a:xfrm>
            <a:off x="4572000" y="2127561"/>
            <a:ext cx="400052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Si acercamos aun más ambas formas, una se cruza sobre la otra y parece estar por encima, cubriendo una porción de la que queda debajo.</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31" name="30 Rectángulo"/>
          <p:cNvSpPr/>
          <p:nvPr/>
        </p:nvSpPr>
        <p:spPr>
          <a:xfrm>
            <a:off x="214282" y="4429132"/>
            <a:ext cx="4214842" cy="1938992"/>
          </a:xfrm>
          <a:prstGeom prst="rect">
            <a:avLst/>
          </a:prstGeom>
        </p:spPr>
        <p:txBody>
          <a:bodyPr wrap="square">
            <a:spAutoFit/>
          </a:bodyPr>
          <a:lstStyle/>
          <a:p>
            <a:pPr algn="just"/>
            <a:r>
              <a:rPr lang="es-MX" sz="2000" dirty="0">
                <a:latin typeface="Eras Light ITC" pitchFamily="34" charset="0"/>
              </a:rPr>
              <a:t>Igual que la superposición, pero ambas forma parecen transparentes. No hay relación obvia de arriba y debajo entre ellas, y los contornos de ambas formas siguen siendo enteramente visibles.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139 Imagen" descr="sustraccion.jpg"/>
          <p:cNvPicPr/>
          <p:nvPr/>
        </p:nvPicPr>
        <p:blipFill>
          <a:blip r:embed="rId2" cstate="print"/>
          <a:stretch>
            <a:fillRect/>
          </a:stretch>
        </p:blipFill>
        <p:spPr>
          <a:xfrm>
            <a:off x="6429388" y="1500174"/>
            <a:ext cx="1310185" cy="914400"/>
          </a:xfrm>
          <a:prstGeom prst="rect">
            <a:avLst/>
          </a:prstGeom>
        </p:spPr>
      </p:pic>
      <p:sp>
        <p:nvSpPr>
          <p:cNvPr id="7" name="Rectangle 1"/>
          <p:cNvSpPr>
            <a:spLocks noChangeArrowheads="1"/>
          </p:cNvSpPr>
          <p:nvPr/>
        </p:nvSpPr>
        <p:spPr bwMode="auto">
          <a:xfrm>
            <a:off x="4500562" y="1928802"/>
            <a:ext cx="207170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strike="noStrike" cap="none" normalizeH="0" baseline="0" dirty="0" smtClean="0">
                <a:ln>
                  <a:noFill/>
                </a:ln>
                <a:solidFill>
                  <a:schemeClr val="tx1"/>
                </a:solidFill>
                <a:effectLst/>
                <a:latin typeface="Eras Light ITC" pitchFamily="34" charset="0"/>
                <a:cs typeface="Arial" pitchFamily="34" charset="0"/>
              </a:rPr>
              <a:t>SUSTRACCION</a:t>
            </a:r>
          </a:p>
        </p:txBody>
      </p:sp>
      <p:pic>
        <p:nvPicPr>
          <p:cNvPr id="8" name="144 Imagen" descr="interseccion.jpg"/>
          <p:cNvPicPr/>
          <p:nvPr/>
        </p:nvPicPr>
        <p:blipFill>
          <a:blip r:embed="rId3" cstate="print"/>
          <a:stretch>
            <a:fillRect/>
          </a:stretch>
        </p:blipFill>
        <p:spPr>
          <a:xfrm>
            <a:off x="2428860" y="1625827"/>
            <a:ext cx="1460310" cy="887104"/>
          </a:xfrm>
          <a:prstGeom prst="rect">
            <a:avLst/>
          </a:prstGeom>
        </p:spPr>
      </p:pic>
      <p:sp>
        <p:nvSpPr>
          <p:cNvPr id="9" name="Rectangle 1"/>
          <p:cNvSpPr>
            <a:spLocks noChangeArrowheads="1"/>
          </p:cNvSpPr>
          <p:nvPr/>
        </p:nvSpPr>
        <p:spPr bwMode="auto">
          <a:xfrm>
            <a:off x="285720" y="1983017"/>
            <a:ext cx="207170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strike="noStrike" cap="none" normalizeH="0" baseline="0" dirty="0" smtClean="0">
                <a:ln>
                  <a:noFill/>
                </a:ln>
                <a:solidFill>
                  <a:schemeClr val="tx1"/>
                </a:solidFill>
                <a:effectLst/>
                <a:latin typeface="Eras Light ITC" pitchFamily="34" charset="0"/>
                <a:cs typeface="Arial" pitchFamily="34" charset="0"/>
              </a:rPr>
              <a:t>INTERSECCION</a:t>
            </a:r>
          </a:p>
        </p:txBody>
      </p:sp>
      <p:sp>
        <p:nvSpPr>
          <p:cNvPr id="13" name="Rectangle 6"/>
          <p:cNvSpPr>
            <a:spLocks noChangeArrowheads="1"/>
          </p:cNvSpPr>
          <p:nvPr/>
        </p:nvSpPr>
        <p:spPr bwMode="auto">
          <a:xfrm>
            <a:off x="0" y="128586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1 Título"/>
          <p:cNvSpPr>
            <a:spLocks noGrp="1"/>
          </p:cNvSpPr>
          <p:nvPr>
            <p:ph type="title"/>
          </p:nvPr>
        </p:nvSpPr>
        <p:spPr>
          <a:xfrm>
            <a:off x="304800" y="457200"/>
            <a:ext cx="8686800" cy="838200"/>
          </a:xfrm>
        </p:spPr>
        <p:txBody>
          <a:bodyPr/>
          <a:lstStyle/>
          <a:p>
            <a:r>
              <a:rPr lang="es-MX" dirty="0" smtClean="0"/>
              <a:t>INTERRELACION DE LAS formas</a:t>
            </a:r>
            <a:endParaRPr lang="es-MX" dirty="0"/>
          </a:p>
        </p:txBody>
      </p:sp>
      <p:sp>
        <p:nvSpPr>
          <p:cNvPr id="15" name="14 Rectángulo"/>
          <p:cNvSpPr/>
          <p:nvPr/>
        </p:nvSpPr>
        <p:spPr>
          <a:xfrm>
            <a:off x="214282" y="2643182"/>
            <a:ext cx="3786214" cy="2554545"/>
          </a:xfrm>
          <a:prstGeom prst="rect">
            <a:avLst/>
          </a:prstGeom>
        </p:spPr>
        <p:txBody>
          <a:bodyPr wrap="square">
            <a:spAutoFit/>
          </a:bodyPr>
          <a:lstStyle/>
          <a:p>
            <a:pPr algn="just"/>
            <a:r>
              <a:rPr lang="es-MX" sz="2000" dirty="0">
                <a:latin typeface="Eras Light ITC" pitchFamily="34" charset="0"/>
              </a:rPr>
              <a:t>Igual que la penetración, pero solamente es visible la porción en que ambas formas se cruzan entres si, como resultado de la intersección surge una forma nueva y más pequeña. Puede no recordarnos las formas originales con las que fue creada.</a:t>
            </a:r>
          </a:p>
        </p:txBody>
      </p:sp>
      <p:sp>
        <p:nvSpPr>
          <p:cNvPr id="16" name="15 Rectángulo"/>
          <p:cNvSpPr/>
          <p:nvPr/>
        </p:nvSpPr>
        <p:spPr>
          <a:xfrm>
            <a:off x="4357686" y="2643182"/>
            <a:ext cx="4572000" cy="2554545"/>
          </a:xfrm>
          <a:prstGeom prst="rect">
            <a:avLst/>
          </a:prstGeom>
        </p:spPr>
        <p:txBody>
          <a:bodyPr>
            <a:spAutoFit/>
          </a:bodyPr>
          <a:lstStyle/>
          <a:p>
            <a:pPr algn="just"/>
            <a:r>
              <a:rPr lang="es-MX" sz="2000" dirty="0">
                <a:latin typeface="Eras Light ITC" pitchFamily="34" charset="0"/>
              </a:rPr>
              <a:t>Cuando una forma invisible se cruza sobre otra visible, el resultado es una sustracción. La porción de la forma visible que queda cubierta por la invisible se convierte asimismo en invisible. La sustracción puede ser considerada como la superposición de una forma negativa sobre una positiva.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0" y="128586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1 Título"/>
          <p:cNvSpPr>
            <a:spLocks noGrp="1"/>
          </p:cNvSpPr>
          <p:nvPr>
            <p:ph type="title"/>
          </p:nvPr>
        </p:nvSpPr>
        <p:spPr>
          <a:xfrm>
            <a:off x="304800" y="457200"/>
            <a:ext cx="8686800" cy="838200"/>
          </a:xfrm>
        </p:spPr>
        <p:txBody>
          <a:bodyPr/>
          <a:lstStyle/>
          <a:p>
            <a:r>
              <a:rPr lang="es-MX" dirty="0" smtClean="0"/>
              <a:t>INTERRELACION DE LAS formas</a:t>
            </a:r>
            <a:endParaRPr lang="es-MX" dirty="0"/>
          </a:p>
        </p:txBody>
      </p:sp>
      <p:pic>
        <p:nvPicPr>
          <p:cNvPr id="7" name="138 Imagen" descr="union.jpg"/>
          <p:cNvPicPr/>
          <p:nvPr/>
        </p:nvPicPr>
        <p:blipFill>
          <a:blip r:embed="rId2" cstate="print"/>
          <a:stretch>
            <a:fillRect/>
          </a:stretch>
        </p:blipFill>
        <p:spPr>
          <a:xfrm>
            <a:off x="2071670" y="1785926"/>
            <a:ext cx="1446663" cy="859809"/>
          </a:xfrm>
          <a:prstGeom prst="rect">
            <a:avLst/>
          </a:prstGeom>
        </p:spPr>
      </p:pic>
      <p:sp>
        <p:nvSpPr>
          <p:cNvPr id="8" name="Rectangle 1"/>
          <p:cNvSpPr>
            <a:spLocks noChangeArrowheads="1"/>
          </p:cNvSpPr>
          <p:nvPr/>
        </p:nvSpPr>
        <p:spPr bwMode="auto">
          <a:xfrm>
            <a:off x="500034" y="2000240"/>
            <a:ext cx="10715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strike="noStrike" cap="none" normalizeH="0" baseline="0" dirty="0" smtClean="0">
                <a:ln>
                  <a:noFill/>
                </a:ln>
                <a:solidFill>
                  <a:schemeClr val="tx1"/>
                </a:solidFill>
                <a:effectLst/>
                <a:latin typeface="Eras Light ITC" pitchFamily="34" charset="0"/>
                <a:cs typeface="Arial" pitchFamily="34" charset="0"/>
              </a:rPr>
              <a:t>UNION</a:t>
            </a:r>
          </a:p>
        </p:txBody>
      </p:sp>
      <p:pic>
        <p:nvPicPr>
          <p:cNvPr id="9" name="146 Imagen" descr="union1.jpg"/>
          <p:cNvPicPr/>
          <p:nvPr/>
        </p:nvPicPr>
        <p:blipFill>
          <a:blip r:embed="rId3" cstate="print"/>
          <a:stretch>
            <a:fillRect/>
          </a:stretch>
        </p:blipFill>
        <p:spPr>
          <a:xfrm>
            <a:off x="7358082" y="1643050"/>
            <a:ext cx="900752" cy="914400"/>
          </a:xfrm>
          <a:prstGeom prst="rect">
            <a:avLst/>
          </a:prstGeom>
        </p:spPr>
      </p:pic>
      <p:sp>
        <p:nvSpPr>
          <p:cNvPr id="10" name="Rectangle 1"/>
          <p:cNvSpPr>
            <a:spLocks noChangeArrowheads="1"/>
          </p:cNvSpPr>
          <p:nvPr/>
        </p:nvSpPr>
        <p:spPr bwMode="auto">
          <a:xfrm>
            <a:off x="5072066" y="1857364"/>
            <a:ext cx="200026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dirty="0" smtClean="0">
                <a:latin typeface="Eras Light ITC" pitchFamily="34" charset="0"/>
                <a:cs typeface="Arial" pitchFamily="34" charset="0"/>
              </a:rPr>
              <a:t>COINCIDENCIA</a:t>
            </a:r>
            <a:endParaRPr kumimoji="0" lang="es-MX" sz="2000" b="0" i="0" strike="noStrike" cap="none" normalizeH="0" baseline="0" dirty="0" smtClean="0">
              <a:ln>
                <a:noFill/>
              </a:ln>
              <a:solidFill>
                <a:schemeClr val="tx1"/>
              </a:solidFill>
              <a:effectLst/>
              <a:latin typeface="Eras Light ITC" pitchFamily="34" charset="0"/>
              <a:cs typeface="Arial" pitchFamily="34" charset="0"/>
            </a:endParaRPr>
          </a:p>
        </p:txBody>
      </p:sp>
      <p:sp>
        <p:nvSpPr>
          <p:cNvPr id="11" name="10 Rectángulo"/>
          <p:cNvSpPr/>
          <p:nvPr/>
        </p:nvSpPr>
        <p:spPr>
          <a:xfrm>
            <a:off x="214282" y="2714620"/>
            <a:ext cx="3857652" cy="1938992"/>
          </a:xfrm>
          <a:prstGeom prst="rect">
            <a:avLst/>
          </a:prstGeom>
        </p:spPr>
        <p:txBody>
          <a:bodyPr wrap="square">
            <a:spAutoFit/>
          </a:bodyPr>
          <a:lstStyle/>
          <a:p>
            <a:pPr algn="just"/>
            <a:r>
              <a:rPr lang="es-MX" sz="2000" dirty="0">
                <a:latin typeface="Eras Light ITC" pitchFamily="34" charset="0"/>
              </a:rPr>
              <a:t>Igual que la superposición, pero ambas formas quedan reunidas y se convierten en una forma nueva y mayor. Ambas formas pierden una parte de su contorno cuando están unidas.</a:t>
            </a:r>
          </a:p>
        </p:txBody>
      </p:sp>
      <p:sp>
        <p:nvSpPr>
          <p:cNvPr id="12" name="11 Rectángulo"/>
          <p:cNvSpPr/>
          <p:nvPr/>
        </p:nvSpPr>
        <p:spPr>
          <a:xfrm>
            <a:off x="4429124" y="2714620"/>
            <a:ext cx="4286280" cy="1015663"/>
          </a:xfrm>
          <a:prstGeom prst="rect">
            <a:avLst/>
          </a:prstGeom>
        </p:spPr>
        <p:txBody>
          <a:bodyPr wrap="square">
            <a:spAutoFit/>
          </a:bodyPr>
          <a:lstStyle/>
          <a:p>
            <a:pPr algn="just"/>
            <a:r>
              <a:rPr lang="es-MX" sz="2000" dirty="0">
                <a:latin typeface="Eras Light ITC" pitchFamily="34" charset="0"/>
              </a:rPr>
              <a:t>Si acercamos aun más ambas formas, habrán de coincidir. Las dos formas se convierten en uno.</a:t>
            </a:r>
          </a:p>
        </p:txBody>
      </p:sp>
      <p:pic>
        <p:nvPicPr>
          <p:cNvPr id="13" name="129 Imagen" descr="toque.jpg"/>
          <p:cNvPicPr/>
          <p:nvPr/>
        </p:nvPicPr>
        <p:blipFill>
          <a:blip r:embed="rId4" cstate="print"/>
          <a:stretch>
            <a:fillRect/>
          </a:stretch>
        </p:blipFill>
        <p:spPr>
          <a:xfrm>
            <a:off x="6786578" y="4143380"/>
            <a:ext cx="1692322" cy="914400"/>
          </a:xfrm>
          <a:prstGeom prst="rect">
            <a:avLst/>
          </a:prstGeom>
        </p:spPr>
      </p:pic>
      <p:sp>
        <p:nvSpPr>
          <p:cNvPr id="14" name="Rectangle 1"/>
          <p:cNvSpPr>
            <a:spLocks noChangeArrowheads="1"/>
          </p:cNvSpPr>
          <p:nvPr/>
        </p:nvSpPr>
        <p:spPr bwMode="auto">
          <a:xfrm>
            <a:off x="4714844" y="4429132"/>
            <a:ext cx="10715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dirty="0" smtClean="0">
                <a:latin typeface="Eras Light ITC" pitchFamily="34" charset="0"/>
                <a:cs typeface="Arial" pitchFamily="34" charset="0"/>
              </a:rPr>
              <a:t>TOQUE</a:t>
            </a:r>
            <a:endParaRPr kumimoji="0" lang="es-MX" sz="2000" b="0" i="0" strike="noStrike" cap="none" normalizeH="0" baseline="0" dirty="0" smtClean="0">
              <a:ln>
                <a:noFill/>
              </a:ln>
              <a:solidFill>
                <a:schemeClr val="tx1"/>
              </a:solidFill>
              <a:effectLst/>
              <a:latin typeface="Eras Light ITC" pitchFamily="34" charset="0"/>
              <a:cs typeface="Arial" pitchFamily="34" charset="0"/>
            </a:endParaRPr>
          </a:p>
        </p:txBody>
      </p:sp>
      <p:sp>
        <p:nvSpPr>
          <p:cNvPr id="15" name="Rectangle 5"/>
          <p:cNvSpPr>
            <a:spLocks noChangeArrowheads="1"/>
          </p:cNvSpPr>
          <p:nvPr/>
        </p:nvSpPr>
        <p:spPr bwMode="auto">
          <a:xfrm>
            <a:off x="4714876" y="5000636"/>
            <a:ext cx="407193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El espacio que las mantenía separadas en el distanciamiento queda así anulado.</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lstStyle/>
          <a:p>
            <a:r>
              <a:rPr lang="es-MX" dirty="0" smtClean="0"/>
              <a:t>PRINCIPIOS ORGANIZADORES DEL DISEÑO</a:t>
            </a:r>
            <a:endParaRPr lang="es-MX" dirty="0"/>
          </a:p>
        </p:txBody>
      </p:sp>
      <p:sp>
        <p:nvSpPr>
          <p:cNvPr id="5" name="Rectangle 1"/>
          <p:cNvSpPr>
            <a:spLocks noChangeArrowheads="1"/>
          </p:cNvSpPr>
          <p:nvPr/>
        </p:nvSpPr>
        <p:spPr bwMode="auto">
          <a:xfrm>
            <a:off x="214283" y="1285860"/>
            <a:ext cx="1285883"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1" i="0" u="none" strike="noStrike" cap="none" normalizeH="0" baseline="0" dirty="0" smtClean="0">
                <a:ln>
                  <a:noFill/>
                </a:ln>
                <a:solidFill>
                  <a:schemeClr val="tx1"/>
                </a:solidFill>
                <a:effectLst/>
                <a:latin typeface="Eras Light ITC" pitchFamily="34" charset="0"/>
                <a:cs typeface="Arial" pitchFamily="34" charset="0"/>
              </a:rPr>
              <a:t>SIMETRIA</a:t>
            </a:r>
          </a:p>
        </p:txBody>
      </p:sp>
      <p:sp>
        <p:nvSpPr>
          <p:cNvPr id="6" name="Rectangle 1"/>
          <p:cNvSpPr>
            <a:spLocks noChangeArrowheads="1"/>
          </p:cNvSpPr>
          <p:nvPr/>
        </p:nvSpPr>
        <p:spPr bwMode="auto">
          <a:xfrm>
            <a:off x="214282" y="1730442"/>
            <a:ext cx="857256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cs typeface="Arial" pitchFamily="34" charset="0"/>
              </a:rPr>
              <a:t>Distribución</a:t>
            </a:r>
            <a:r>
              <a:rPr kumimoji="0" lang="es-MX" sz="2000" b="0" i="0" u="none" strike="noStrike" cap="none" normalizeH="0" dirty="0" smtClean="0">
                <a:ln>
                  <a:noFill/>
                </a:ln>
                <a:solidFill>
                  <a:schemeClr val="tx1"/>
                </a:solidFill>
                <a:effectLst/>
                <a:latin typeface="Eras Light ITC" pitchFamily="34" charset="0"/>
                <a:cs typeface="Arial" pitchFamily="34" charset="0"/>
              </a:rPr>
              <a:t> adecuada y equilibrada de formas alrededor de una línea (eje).</a:t>
            </a:r>
          </a:p>
        </p:txBody>
      </p:sp>
      <p:pic>
        <p:nvPicPr>
          <p:cNvPr id="1026" name="Picture 2" descr="Go to fullsize image">
            <a:hlinkClick r:id="rId2"/>
          </p:cNvPr>
          <p:cNvPicPr>
            <a:picLocks noChangeAspect="1" noChangeArrowheads="1"/>
          </p:cNvPicPr>
          <p:nvPr/>
        </p:nvPicPr>
        <p:blipFill>
          <a:blip r:embed="rId3" cstate="print"/>
          <a:srcRect/>
          <a:stretch>
            <a:fillRect/>
          </a:stretch>
        </p:blipFill>
        <p:spPr bwMode="auto">
          <a:xfrm>
            <a:off x="357158" y="2230507"/>
            <a:ext cx="1643074" cy="1643075"/>
          </a:xfrm>
          <a:prstGeom prst="rect">
            <a:avLst/>
          </a:prstGeom>
          <a:noFill/>
        </p:spPr>
      </p:pic>
      <p:pic>
        <p:nvPicPr>
          <p:cNvPr id="1028" name="Picture 4" descr="http://t0.gstatic.com/images?q=tbn:7nToz7nvy6F19M:http://canadianhometrends.ca/wp-content/uploads/2009/01/symetrical-spaces.jpg">
            <a:hlinkClick r:id="rId4"/>
          </p:cNvPr>
          <p:cNvPicPr>
            <a:picLocks noChangeAspect="1" noChangeArrowheads="1"/>
          </p:cNvPicPr>
          <p:nvPr/>
        </p:nvPicPr>
        <p:blipFill>
          <a:blip r:embed="rId5" cstate="print"/>
          <a:srcRect/>
          <a:stretch>
            <a:fillRect/>
          </a:stretch>
        </p:blipFill>
        <p:spPr bwMode="auto">
          <a:xfrm>
            <a:off x="2071670" y="2230508"/>
            <a:ext cx="2185288" cy="1643074"/>
          </a:xfrm>
          <a:prstGeom prst="rect">
            <a:avLst/>
          </a:prstGeom>
          <a:noFill/>
        </p:spPr>
      </p:pic>
      <p:pic>
        <p:nvPicPr>
          <p:cNvPr id="1030" name="Picture 6" descr="http://t2.gstatic.com/images?q=tbn:LtpSjGxIRzZWOM:http://us.123rf.com/400wm/400/400/dace/dace0902/dace090200167/4436089.jpg">
            <a:hlinkClick r:id="rId6"/>
          </p:cNvPr>
          <p:cNvPicPr>
            <a:picLocks noChangeAspect="1" noChangeArrowheads="1"/>
          </p:cNvPicPr>
          <p:nvPr/>
        </p:nvPicPr>
        <p:blipFill>
          <a:blip r:embed="rId7" cstate="print"/>
          <a:srcRect/>
          <a:stretch>
            <a:fillRect/>
          </a:stretch>
        </p:blipFill>
        <p:spPr bwMode="auto">
          <a:xfrm>
            <a:off x="4286248" y="2230508"/>
            <a:ext cx="1643074" cy="1643075"/>
          </a:xfrm>
          <a:prstGeom prst="rect">
            <a:avLst/>
          </a:prstGeom>
          <a:noFill/>
        </p:spPr>
      </p:pic>
      <p:pic>
        <p:nvPicPr>
          <p:cNvPr id="1032" name="Picture 8" descr="http://t3.gstatic.com/images?q=tbn:65KXmfrbw79EbM:http://wwwdelivery.superstock.com/WI/223/1566/200804/PreviewComp/SuperStock_1566-420435.jpg">
            <a:hlinkClick r:id="rId8"/>
          </p:cNvPr>
          <p:cNvPicPr>
            <a:picLocks noChangeAspect="1" noChangeArrowheads="1"/>
          </p:cNvPicPr>
          <p:nvPr/>
        </p:nvPicPr>
        <p:blipFill>
          <a:blip r:embed="rId9" cstate="print"/>
          <a:srcRect/>
          <a:stretch>
            <a:fillRect/>
          </a:stretch>
        </p:blipFill>
        <p:spPr bwMode="auto">
          <a:xfrm>
            <a:off x="6000760" y="2230508"/>
            <a:ext cx="2071702" cy="1657363"/>
          </a:xfrm>
          <a:prstGeom prst="rect">
            <a:avLst/>
          </a:prstGeom>
          <a:noFill/>
        </p:spPr>
      </p:pic>
      <p:sp>
        <p:nvSpPr>
          <p:cNvPr id="11" name="Rectangle 1"/>
          <p:cNvSpPr>
            <a:spLocks noChangeArrowheads="1"/>
          </p:cNvSpPr>
          <p:nvPr/>
        </p:nvSpPr>
        <p:spPr bwMode="auto">
          <a:xfrm>
            <a:off x="214283" y="3957584"/>
            <a:ext cx="1785949"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b="1" dirty="0" smtClean="0">
                <a:latin typeface="Eras Light ITC" pitchFamily="34" charset="0"/>
                <a:cs typeface="Arial" pitchFamily="34" charset="0"/>
              </a:rPr>
              <a:t>JERARQUI</a:t>
            </a:r>
            <a:r>
              <a:rPr kumimoji="0" lang="es-MX" sz="2000" b="1" i="0" u="none" strike="noStrike" cap="none" normalizeH="0" baseline="0" dirty="0" smtClean="0">
                <a:ln>
                  <a:noFill/>
                </a:ln>
                <a:solidFill>
                  <a:schemeClr val="tx1"/>
                </a:solidFill>
                <a:effectLst/>
                <a:latin typeface="Eras Light ITC" pitchFamily="34" charset="0"/>
                <a:cs typeface="Arial" pitchFamily="34" charset="0"/>
              </a:rPr>
              <a:t>A</a:t>
            </a:r>
          </a:p>
        </p:txBody>
      </p:sp>
      <p:sp>
        <p:nvSpPr>
          <p:cNvPr id="12" name="Rectangle 1"/>
          <p:cNvSpPr>
            <a:spLocks noChangeArrowheads="1"/>
          </p:cNvSpPr>
          <p:nvPr/>
        </p:nvSpPr>
        <p:spPr bwMode="auto">
          <a:xfrm>
            <a:off x="214282" y="4248278"/>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dirty="0" smtClean="0">
                <a:latin typeface="Eras Light ITC" pitchFamily="34" charset="0"/>
                <a:cs typeface="Arial" pitchFamily="34" charset="0"/>
              </a:rPr>
              <a:t>Articulación de la relevancia o significado de una forma o situación relativa a otras. TIPOS: Dimensión, Forma única, Localización estratégica.</a:t>
            </a:r>
            <a:endParaRPr kumimoji="0" lang="es-MX" sz="2000" b="0" i="0" u="none" strike="noStrike" cap="none" normalizeH="0" dirty="0" smtClean="0">
              <a:ln>
                <a:noFill/>
              </a:ln>
              <a:solidFill>
                <a:schemeClr val="tx1"/>
              </a:solidFill>
              <a:effectLst/>
              <a:latin typeface="Eras Light ITC" pitchFamily="34" charset="0"/>
              <a:cs typeface="Arial" pitchFamily="34" charset="0"/>
            </a:endParaRPr>
          </a:p>
        </p:txBody>
      </p:sp>
      <p:pic>
        <p:nvPicPr>
          <p:cNvPr id="1034" name="Picture 10" descr="http://t3.gstatic.com/images?q=tbn:DvgHkT_5rmuZ-M:http://www.elrevolucionario.org/IMG/jpg/jerarquia.jpg">
            <a:hlinkClick r:id="rId10"/>
          </p:cNvPr>
          <p:cNvPicPr>
            <a:picLocks noChangeAspect="1" noChangeArrowheads="1"/>
          </p:cNvPicPr>
          <p:nvPr/>
        </p:nvPicPr>
        <p:blipFill>
          <a:blip r:embed="rId11" cstate="print"/>
          <a:srcRect/>
          <a:stretch>
            <a:fillRect/>
          </a:stretch>
        </p:blipFill>
        <p:spPr bwMode="auto">
          <a:xfrm>
            <a:off x="357158" y="5000636"/>
            <a:ext cx="1285884" cy="1643812"/>
          </a:xfrm>
          <a:prstGeom prst="rect">
            <a:avLst/>
          </a:prstGeom>
          <a:noFill/>
        </p:spPr>
      </p:pic>
      <p:pic>
        <p:nvPicPr>
          <p:cNvPr id="1036" name="Picture 12" descr="http://t3.gstatic.com/images?q=tbn:NzETiKx-6iJj5M:http://www.arqhys.com/contenidos/arquitectura-concepto.jpg">
            <a:hlinkClick r:id="rId12"/>
          </p:cNvPr>
          <p:cNvPicPr>
            <a:picLocks noChangeAspect="1" noChangeArrowheads="1"/>
          </p:cNvPicPr>
          <p:nvPr/>
        </p:nvPicPr>
        <p:blipFill>
          <a:blip r:embed="rId13" cstate="print"/>
          <a:srcRect/>
          <a:stretch>
            <a:fillRect/>
          </a:stretch>
        </p:blipFill>
        <p:spPr bwMode="auto">
          <a:xfrm>
            <a:off x="1785918" y="5000635"/>
            <a:ext cx="1214446" cy="1610461"/>
          </a:xfrm>
          <a:prstGeom prst="rect">
            <a:avLst/>
          </a:prstGeom>
          <a:noFill/>
        </p:spPr>
      </p:pic>
      <p:pic>
        <p:nvPicPr>
          <p:cNvPr id="1038" name="Picture 14" descr="http://t3.gstatic.com/images?q=tbn:PcBP4PvAUWjZiM:http://blog.espol.edu.ec/ajbatall/files/2009/06/diseno-grafico.jpg">
            <a:hlinkClick r:id="rId14"/>
          </p:cNvPr>
          <p:cNvPicPr>
            <a:picLocks noChangeAspect="1" noChangeArrowheads="1"/>
          </p:cNvPicPr>
          <p:nvPr/>
        </p:nvPicPr>
        <p:blipFill>
          <a:blip r:embed="rId15" cstate="print"/>
          <a:srcRect/>
          <a:stretch>
            <a:fillRect/>
          </a:stretch>
        </p:blipFill>
        <p:spPr bwMode="auto">
          <a:xfrm>
            <a:off x="3143240" y="5000636"/>
            <a:ext cx="1000132" cy="1614671"/>
          </a:xfrm>
          <a:prstGeom prst="rect">
            <a:avLst/>
          </a:prstGeom>
          <a:noFill/>
        </p:spPr>
      </p:pic>
      <p:pic>
        <p:nvPicPr>
          <p:cNvPr id="1040" name="Picture 16" descr="http://t0.gstatic.com/images?q=tbn:cWE80F2pOfUo7M:http://blogsbazaar.com/wp-content/uploads/2009/06/diseno_grafico1.jpg">
            <a:hlinkClick r:id="rId16"/>
          </p:cNvPr>
          <p:cNvPicPr>
            <a:picLocks noChangeAspect="1" noChangeArrowheads="1"/>
          </p:cNvPicPr>
          <p:nvPr/>
        </p:nvPicPr>
        <p:blipFill>
          <a:blip r:embed="rId17" cstate="print"/>
          <a:srcRect/>
          <a:stretch>
            <a:fillRect/>
          </a:stretch>
        </p:blipFill>
        <p:spPr bwMode="auto">
          <a:xfrm>
            <a:off x="4258154" y="5000636"/>
            <a:ext cx="2242672" cy="1571636"/>
          </a:xfrm>
          <a:prstGeom prst="rect">
            <a:avLst/>
          </a:prstGeom>
          <a:noFill/>
        </p:spPr>
      </p:pic>
      <p:pic>
        <p:nvPicPr>
          <p:cNvPr id="8194" name="Picture 2" descr="http://t2.gstatic.com/images?q=tbn:2laa6QCiR9wGwM:http://www.corvin.com.mx/Images/diseno-grafico-equilibrio.gif">
            <a:hlinkClick r:id="rId18"/>
          </p:cNvPr>
          <p:cNvPicPr>
            <a:picLocks noChangeAspect="1" noChangeArrowheads="1"/>
          </p:cNvPicPr>
          <p:nvPr/>
        </p:nvPicPr>
        <p:blipFill>
          <a:blip r:embed="rId19" cstate="print"/>
          <a:srcRect/>
          <a:stretch>
            <a:fillRect/>
          </a:stretch>
        </p:blipFill>
        <p:spPr bwMode="auto">
          <a:xfrm>
            <a:off x="6659995" y="5000636"/>
            <a:ext cx="1626781" cy="157163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876288"/>
            <a:ext cx="8686800" cy="838200"/>
          </a:xfrm>
        </p:spPr>
        <p:txBody>
          <a:bodyPr>
            <a:noAutofit/>
          </a:bodyPr>
          <a:lstStyle/>
          <a:p>
            <a:r>
              <a:rPr lang="es-MX" dirty="0" smtClean="0"/>
              <a:t>Unidad 3 </a:t>
            </a:r>
            <a:br>
              <a:rPr lang="es-MX" dirty="0" smtClean="0"/>
            </a:br>
            <a:r>
              <a:rPr lang="es-MX" dirty="0" smtClean="0"/>
              <a:t/>
            </a:r>
            <a:br>
              <a:rPr lang="es-MX" dirty="0" smtClean="0"/>
            </a:br>
            <a:r>
              <a:rPr lang="es-MX" sz="2800" dirty="0" smtClean="0"/>
              <a:t>introducción AL LENGUAJE VISUAL</a:t>
            </a:r>
            <a:endParaRPr lang="es-MX" sz="2800" dirty="0"/>
          </a:p>
        </p:txBody>
      </p:sp>
      <p:sp>
        <p:nvSpPr>
          <p:cNvPr id="26625" name="Rectangle 1"/>
          <p:cNvSpPr>
            <a:spLocks noChangeArrowheads="1"/>
          </p:cNvSpPr>
          <p:nvPr/>
        </p:nvSpPr>
        <p:spPr bwMode="auto">
          <a:xfrm>
            <a:off x="571472" y="2643182"/>
            <a:ext cx="78581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Introducir al alumno en la definición de diseño, así como en el proceso del mismo para hacerlo consiente de la responsabilidad que tiene como diseñador/arquitecto  en la práctica profesional, así como darle a conocer y hacerlo consciente de  lo que es el lenguaje visual y lo que esto comprende ya  que es la manera por la cual tanto diseñadores como arquitectos de expresaran de ahora en adelante.</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7" name="6 Rectángulo"/>
          <p:cNvSpPr/>
          <p:nvPr/>
        </p:nvSpPr>
        <p:spPr>
          <a:xfrm>
            <a:off x="571472" y="2143116"/>
            <a:ext cx="4572000" cy="400110"/>
          </a:xfrm>
          <a:prstGeom prst="rect">
            <a:avLst/>
          </a:prstGeom>
        </p:spPr>
        <p:txBody>
          <a:bodyPr>
            <a:spAutoFit/>
          </a:bodyPr>
          <a:lstStyle/>
          <a:p>
            <a:pPr lvl="0" algn="just" eaLnBrk="0" fontAlgn="base" hangingPunct="0">
              <a:spcBef>
                <a:spcPct val="0"/>
              </a:spcBef>
              <a:spcAft>
                <a:spcPct val="0"/>
              </a:spcAft>
            </a:pPr>
            <a:r>
              <a:rPr lang="es-MX" sz="2000" u="sng" dirty="0" smtClean="0">
                <a:latin typeface="Eras Light ITC" pitchFamily="34" charset="0"/>
                <a:ea typeface="Times New Roman" pitchFamily="18" charset="0"/>
                <a:cs typeface="Arial" pitchFamily="34" charset="0"/>
              </a:rPr>
              <a:t>OBJETIVO</a:t>
            </a:r>
            <a:endParaRPr lang="es-MX" sz="2000" dirty="0" smtClean="0">
              <a:latin typeface="Eras Light ITC" pitchFamily="34" charset="0"/>
              <a:cs typeface="Arial" pitchFamily="34" charset="0"/>
            </a:endParaRPr>
          </a:p>
        </p:txBody>
      </p:sp>
      <p:pic>
        <p:nvPicPr>
          <p:cNvPr id="26627" name="Picture 3" descr="http://thm-a04.yimg.com/image/9f31570e279173dc">
            <a:hlinkClick r:id="rId2"/>
          </p:cNvPr>
          <p:cNvPicPr>
            <a:picLocks noChangeAspect="1" noChangeArrowheads="1"/>
          </p:cNvPicPr>
          <p:nvPr/>
        </p:nvPicPr>
        <p:blipFill>
          <a:blip r:embed="rId3" cstate="print"/>
          <a:srcRect/>
          <a:stretch>
            <a:fillRect/>
          </a:stretch>
        </p:blipFill>
        <p:spPr bwMode="auto">
          <a:xfrm>
            <a:off x="785786" y="4714884"/>
            <a:ext cx="1285884" cy="1726420"/>
          </a:xfrm>
          <a:prstGeom prst="rect">
            <a:avLst/>
          </a:prstGeom>
          <a:noFill/>
        </p:spPr>
      </p:pic>
      <p:pic>
        <p:nvPicPr>
          <p:cNvPr id="26629" name="Picture 5" descr="http://thm-a04.yimg.com/image/1cb2165c7e3a62c0">
            <a:hlinkClick r:id="rId4"/>
          </p:cNvPr>
          <p:cNvPicPr>
            <a:picLocks noChangeAspect="1" noChangeArrowheads="1"/>
          </p:cNvPicPr>
          <p:nvPr/>
        </p:nvPicPr>
        <p:blipFill>
          <a:blip r:embed="rId5" cstate="print"/>
          <a:srcRect/>
          <a:stretch>
            <a:fillRect/>
          </a:stretch>
        </p:blipFill>
        <p:spPr bwMode="auto">
          <a:xfrm>
            <a:off x="2285984" y="4714884"/>
            <a:ext cx="2301889" cy="1714512"/>
          </a:xfrm>
          <a:prstGeom prst="rect">
            <a:avLst/>
          </a:prstGeom>
          <a:noFill/>
        </p:spPr>
      </p:pic>
      <p:pic>
        <p:nvPicPr>
          <p:cNvPr id="26631" name="Picture 7" descr="http://thm-a01.yimg.com/image/a1d7b0db7bbe67ae">
            <a:hlinkClick r:id="rId6"/>
          </p:cNvPr>
          <p:cNvPicPr>
            <a:picLocks noChangeAspect="1" noChangeArrowheads="1"/>
          </p:cNvPicPr>
          <p:nvPr/>
        </p:nvPicPr>
        <p:blipFill>
          <a:blip r:embed="rId7" cstate="print"/>
          <a:srcRect/>
          <a:stretch>
            <a:fillRect/>
          </a:stretch>
        </p:blipFill>
        <p:spPr bwMode="auto">
          <a:xfrm>
            <a:off x="4714876" y="4714884"/>
            <a:ext cx="2437294" cy="1714512"/>
          </a:xfrm>
          <a:prstGeom prst="rect">
            <a:avLst/>
          </a:prstGeom>
          <a:noFill/>
        </p:spPr>
      </p:pic>
      <p:pic>
        <p:nvPicPr>
          <p:cNvPr id="26633" name="Picture 9" descr="http://thm-a04.yimg.com/image/3b093df12619bb0c">
            <a:hlinkClick r:id="rId8"/>
          </p:cNvPr>
          <p:cNvPicPr>
            <a:picLocks noChangeAspect="1" noChangeArrowheads="1"/>
          </p:cNvPicPr>
          <p:nvPr/>
        </p:nvPicPr>
        <p:blipFill>
          <a:blip r:embed="rId9" cstate="print"/>
          <a:srcRect/>
          <a:stretch>
            <a:fillRect/>
          </a:stretch>
        </p:blipFill>
        <p:spPr bwMode="auto">
          <a:xfrm>
            <a:off x="7286644" y="4714884"/>
            <a:ext cx="1000132" cy="168627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lstStyle/>
          <a:p>
            <a:r>
              <a:rPr lang="es-MX" dirty="0" smtClean="0"/>
              <a:t>PRINCIPIOS ORGANIZADORES DEL DISEÑO</a:t>
            </a:r>
            <a:endParaRPr lang="es-MX" dirty="0"/>
          </a:p>
        </p:txBody>
      </p:sp>
      <p:sp>
        <p:nvSpPr>
          <p:cNvPr id="5" name="Rectangle 1"/>
          <p:cNvSpPr>
            <a:spLocks noChangeArrowheads="1"/>
          </p:cNvSpPr>
          <p:nvPr/>
        </p:nvSpPr>
        <p:spPr bwMode="auto">
          <a:xfrm>
            <a:off x="214283" y="1285860"/>
            <a:ext cx="1285883"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b="1" dirty="0" smtClean="0">
                <a:latin typeface="Eras Light ITC" pitchFamily="34" charset="0"/>
                <a:cs typeface="Arial" pitchFamily="34" charset="0"/>
              </a:rPr>
              <a:t>RITMO</a:t>
            </a:r>
            <a:endParaRPr kumimoji="0" lang="es-MX" sz="2000" b="1"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6" name="Rectangle 1"/>
          <p:cNvSpPr>
            <a:spLocks noChangeArrowheads="1"/>
          </p:cNvSpPr>
          <p:nvPr/>
        </p:nvSpPr>
        <p:spPr bwMode="auto">
          <a:xfrm>
            <a:off x="214282" y="1576554"/>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dirty="0" smtClean="0">
                <a:latin typeface="Eras Light ITC" pitchFamily="34" charset="0"/>
                <a:cs typeface="Arial" pitchFamily="34" charset="0"/>
              </a:rPr>
              <a:t>Sucesión o repetición de elementos constantes o alternos o afectados por el color, textura, forma y posición. Da dinamismo a la composición.</a:t>
            </a:r>
            <a:endParaRPr kumimoji="0" lang="es-MX" sz="2000" b="0" i="0" u="none" strike="noStrike" cap="none" normalizeH="0" dirty="0" smtClean="0">
              <a:ln>
                <a:noFill/>
              </a:ln>
              <a:solidFill>
                <a:schemeClr val="tx1"/>
              </a:solidFill>
              <a:effectLst/>
              <a:latin typeface="Eras Light ITC" pitchFamily="34" charset="0"/>
              <a:cs typeface="Arial" pitchFamily="34" charset="0"/>
            </a:endParaRPr>
          </a:p>
        </p:txBody>
      </p:sp>
      <p:sp>
        <p:nvSpPr>
          <p:cNvPr id="11" name="Rectangle 1"/>
          <p:cNvSpPr>
            <a:spLocks noChangeArrowheads="1"/>
          </p:cNvSpPr>
          <p:nvPr/>
        </p:nvSpPr>
        <p:spPr bwMode="auto">
          <a:xfrm>
            <a:off x="214283" y="3957584"/>
            <a:ext cx="1785949"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b="1" dirty="0" smtClean="0">
                <a:latin typeface="Eras Light ITC" pitchFamily="34" charset="0"/>
                <a:cs typeface="Arial" pitchFamily="34" charset="0"/>
              </a:rPr>
              <a:t>UNIDAD</a:t>
            </a:r>
            <a:endParaRPr kumimoji="0" lang="es-MX" sz="2000" b="1"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12" name="Rectangle 1"/>
          <p:cNvSpPr>
            <a:spLocks noChangeArrowheads="1"/>
          </p:cNvSpPr>
          <p:nvPr/>
        </p:nvSpPr>
        <p:spPr bwMode="auto">
          <a:xfrm>
            <a:off x="214282" y="4248278"/>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dirty="0" smtClean="0">
                <a:latin typeface="Eras Light ITC" pitchFamily="34" charset="0"/>
                <a:cs typeface="Arial" pitchFamily="34" charset="0"/>
              </a:rPr>
              <a:t>Aunque los elementos de una composición no sean iguales, deben tener la misma esencia. Expresa una idea integradora.</a:t>
            </a:r>
            <a:endParaRPr kumimoji="0" lang="es-MX" sz="2000" b="0" i="0" u="none" strike="noStrike" cap="none" normalizeH="0" dirty="0" smtClean="0">
              <a:ln>
                <a:noFill/>
              </a:ln>
              <a:solidFill>
                <a:schemeClr val="tx1"/>
              </a:solidFill>
              <a:effectLst/>
              <a:latin typeface="Eras Light ITC" pitchFamily="34" charset="0"/>
              <a:cs typeface="Arial" pitchFamily="34" charset="0"/>
            </a:endParaRPr>
          </a:p>
        </p:txBody>
      </p:sp>
      <p:pic>
        <p:nvPicPr>
          <p:cNvPr id="36866" name="Picture 2" descr="http://t2.gstatic.com/images?q=tbn:5d5OJasHA0QCuM:http://freakgarden.files.wordpress.com/2009/04/2440481745_8993e825e6_o.jpg">
            <a:hlinkClick r:id="rId2"/>
          </p:cNvPr>
          <p:cNvPicPr>
            <a:picLocks noChangeAspect="1" noChangeArrowheads="1"/>
          </p:cNvPicPr>
          <p:nvPr/>
        </p:nvPicPr>
        <p:blipFill>
          <a:blip r:embed="rId3" cstate="print"/>
          <a:srcRect/>
          <a:stretch>
            <a:fillRect/>
          </a:stretch>
        </p:blipFill>
        <p:spPr bwMode="auto">
          <a:xfrm>
            <a:off x="285720" y="4929197"/>
            <a:ext cx="1285884" cy="1781487"/>
          </a:xfrm>
          <a:prstGeom prst="rect">
            <a:avLst/>
          </a:prstGeom>
          <a:noFill/>
        </p:spPr>
      </p:pic>
      <p:pic>
        <p:nvPicPr>
          <p:cNvPr id="36868" name="Picture 4" descr="http://t3.gstatic.com/images?q=tbn:U9HrcWU5AevdcM:http://www.mantenimientoinformaticoredes.es/uploads/diseno_grafico_01.jpg">
            <a:hlinkClick r:id="rId4"/>
          </p:cNvPr>
          <p:cNvPicPr>
            <a:picLocks noChangeAspect="1" noChangeArrowheads="1"/>
          </p:cNvPicPr>
          <p:nvPr/>
        </p:nvPicPr>
        <p:blipFill>
          <a:blip r:embed="rId5" cstate="print"/>
          <a:srcRect/>
          <a:stretch>
            <a:fillRect/>
          </a:stretch>
        </p:blipFill>
        <p:spPr bwMode="auto">
          <a:xfrm>
            <a:off x="285720" y="2285992"/>
            <a:ext cx="1643074" cy="1643074"/>
          </a:xfrm>
          <a:prstGeom prst="rect">
            <a:avLst/>
          </a:prstGeom>
          <a:noFill/>
        </p:spPr>
      </p:pic>
      <p:pic>
        <p:nvPicPr>
          <p:cNvPr id="36870" name="Picture 6" descr="http://t1.gstatic.com/images?q=tbn:7UXRqGdoHD5GuM:http://3.bp.blogspot.com/_E9Jl09HH-qc/SbWqewBsnPI/AAAAAAAABXc/ky10HAPHHw0/s400/dise%C3%B1o%2Bgrafico%2Bde%2Blos%2B60.jpg">
            <a:hlinkClick r:id="rId6"/>
          </p:cNvPr>
          <p:cNvPicPr>
            <a:picLocks noChangeAspect="1" noChangeArrowheads="1"/>
          </p:cNvPicPr>
          <p:nvPr/>
        </p:nvPicPr>
        <p:blipFill>
          <a:blip r:embed="rId7" cstate="print"/>
          <a:srcRect/>
          <a:stretch>
            <a:fillRect/>
          </a:stretch>
        </p:blipFill>
        <p:spPr bwMode="auto">
          <a:xfrm>
            <a:off x="1714480" y="4929198"/>
            <a:ext cx="1714512" cy="1757022"/>
          </a:xfrm>
          <a:prstGeom prst="rect">
            <a:avLst/>
          </a:prstGeom>
          <a:noFill/>
        </p:spPr>
      </p:pic>
      <p:pic>
        <p:nvPicPr>
          <p:cNvPr id="36872" name="Picture 8" descr="http://t0.gstatic.com/images?q=tbn:U0Mc1_CRY1PdVM:http://bp1.blogger.com/_X9uQOPu_oJU/R0_eUhbyzsI/AAAAAAAABpo/8nY1_iWZrRc/s1600-R/B-ARMSTRONG-1967.jpg">
            <a:hlinkClick r:id="rId8"/>
          </p:cNvPr>
          <p:cNvPicPr>
            <a:picLocks noChangeAspect="1" noChangeArrowheads="1"/>
          </p:cNvPicPr>
          <p:nvPr/>
        </p:nvPicPr>
        <p:blipFill>
          <a:blip r:embed="rId9" cstate="print"/>
          <a:srcRect/>
          <a:stretch>
            <a:fillRect/>
          </a:stretch>
        </p:blipFill>
        <p:spPr bwMode="auto">
          <a:xfrm>
            <a:off x="2178287" y="2357430"/>
            <a:ext cx="1965085" cy="1543053"/>
          </a:xfrm>
          <a:prstGeom prst="rect">
            <a:avLst/>
          </a:prstGeom>
          <a:noFill/>
        </p:spPr>
      </p:pic>
      <p:pic>
        <p:nvPicPr>
          <p:cNvPr id="36874" name="Picture 10" descr="http://t0.gstatic.com/images?q=tbn:jax4nXoM15JZrM:http://www.architecture-page.com/assets/images/content/prj_iosa_bosc/2.jpg">
            <a:hlinkClick r:id="rId10"/>
          </p:cNvPr>
          <p:cNvPicPr>
            <a:picLocks noChangeAspect="1" noChangeArrowheads="1"/>
          </p:cNvPicPr>
          <p:nvPr/>
        </p:nvPicPr>
        <p:blipFill>
          <a:blip r:embed="rId11" cstate="print"/>
          <a:srcRect/>
          <a:stretch>
            <a:fillRect/>
          </a:stretch>
        </p:blipFill>
        <p:spPr bwMode="auto">
          <a:xfrm>
            <a:off x="4286248" y="2357430"/>
            <a:ext cx="1928826" cy="1543061"/>
          </a:xfrm>
          <a:prstGeom prst="rect">
            <a:avLst/>
          </a:prstGeom>
          <a:noFill/>
        </p:spPr>
      </p:pic>
      <p:pic>
        <p:nvPicPr>
          <p:cNvPr id="36876" name="Picture 12" descr="http://t1.gstatic.com/images?q=tbn:v9uBiu2zlghE6M:http://www.fundacionsuma.org/blog/wp-content/uploads/2009/03/1163221_73877503.jpg">
            <a:hlinkClick r:id="rId12"/>
          </p:cNvPr>
          <p:cNvPicPr>
            <a:picLocks noChangeAspect="1" noChangeArrowheads="1"/>
          </p:cNvPicPr>
          <p:nvPr/>
        </p:nvPicPr>
        <p:blipFill>
          <a:blip r:embed="rId13" cstate="print"/>
          <a:srcRect/>
          <a:stretch>
            <a:fillRect/>
          </a:stretch>
        </p:blipFill>
        <p:spPr bwMode="auto">
          <a:xfrm>
            <a:off x="3571867" y="4929198"/>
            <a:ext cx="1292095" cy="1714512"/>
          </a:xfrm>
          <a:prstGeom prst="rect">
            <a:avLst/>
          </a:prstGeom>
          <a:noFill/>
        </p:spPr>
      </p:pic>
      <p:pic>
        <p:nvPicPr>
          <p:cNvPr id="36878" name="Picture 14" descr="http://t1.gstatic.com/images?q=tbn:UgFhBLmcUxHYiM:http://www.colegioanglocolombiano.edu.co/ceteco/disenografico/Diseno_Grafico_by_omarlinux.jpg">
            <a:hlinkClick r:id="rId14"/>
          </p:cNvPr>
          <p:cNvPicPr>
            <a:picLocks noChangeAspect="1" noChangeArrowheads="1"/>
          </p:cNvPicPr>
          <p:nvPr/>
        </p:nvPicPr>
        <p:blipFill>
          <a:blip r:embed="rId15" cstate="print"/>
          <a:srcRect/>
          <a:stretch>
            <a:fillRect/>
          </a:stretch>
        </p:blipFill>
        <p:spPr bwMode="auto">
          <a:xfrm>
            <a:off x="6357950" y="2285992"/>
            <a:ext cx="2196188" cy="1643074"/>
          </a:xfrm>
          <a:prstGeom prst="rect">
            <a:avLst/>
          </a:prstGeom>
          <a:noFill/>
        </p:spPr>
      </p:pic>
      <p:pic>
        <p:nvPicPr>
          <p:cNvPr id="36880" name="Picture 16" descr="http://t3.gstatic.com/images?q=tbn:21NbZU6oaXWm6M:http://www.fangonus.com/wp-content/uploads/2009/02/elena5.jpg">
            <a:hlinkClick r:id="rId16"/>
          </p:cNvPr>
          <p:cNvPicPr>
            <a:picLocks noChangeAspect="1" noChangeArrowheads="1"/>
          </p:cNvPicPr>
          <p:nvPr/>
        </p:nvPicPr>
        <p:blipFill>
          <a:blip r:embed="rId17" cstate="print"/>
          <a:srcRect/>
          <a:stretch>
            <a:fillRect/>
          </a:stretch>
        </p:blipFill>
        <p:spPr bwMode="auto">
          <a:xfrm>
            <a:off x="5000628" y="4929197"/>
            <a:ext cx="1143008" cy="1728121"/>
          </a:xfrm>
          <a:prstGeom prst="rect">
            <a:avLst/>
          </a:prstGeom>
          <a:noFill/>
        </p:spPr>
      </p:pic>
      <p:pic>
        <p:nvPicPr>
          <p:cNvPr id="36882" name="Picture 18" descr="http://t3.gstatic.com/images?q=tbn:zfcvMh3yaDmWDM:http://www.fym.es/NR/rdonlyres/E6495530-07AD-48C6-A854-CC4E6647DDE2/0/01Dives_in_Misericordia1.jpg">
            <a:hlinkClick r:id="rId18"/>
          </p:cNvPr>
          <p:cNvPicPr>
            <a:picLocks noChangeAspect="1" noChangeArrowheads="1"/>
          </p:cNvPicPr>
          <p:nvPr/>
        </p:nvPicPr>
        <p:blipFill>
          <a:blip r:embed="rId19" cstate="print"/>
          <a:srcRect/>
          <a:stretch>
            <a:fillRect/>
          </a:stretch>
        </p:blipFill>
        <p:spPr bwMode="auto">
          <a:xfrm>
            <a:off x="6215074" y="4929198"/>
            <a:ext cx="2553906" cy="171451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lstStyle/>
          <a:p>
            <a:r>
              <a:rPr lang="es-MX" dirty="0" smtClean="0"/>
              <a:t>PRINCIPIOS ORGANIZADORES DEL DISEÑO</a:t>
            </a:r>
            <a:endParaRPr lang="es-MX" dirty="0"/>
          </a:p>
        </p:txBody>
      </p:sp>
      <p:sp>
        <p:nvSpPr>
          <p:cNvPr id="5" name="Rectangle 1"/>
          <p:cNvSpPr>
            <a:spLocks noChangeArrowheads="1"/>
          </p:cNvSpPr>
          <p:nvPr/>
        </p:nvSpPr>
        <p:spPr bwMode="auto">
          <a:xfrm>
            <a:off x="214283" y="1285860"/>
            <a:ext cx="1285883"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b="1" dirty="0" smtClean="0">
                <a:latin typeface="Eras Light ITC" pitchFamily="34" charset="0"/>
                <a:cs typeface="Arial" pitchFamily="34" charset="0"/>
              </a:rPr>
              <a:t>ARMONIA</a:t>
            </a:r>
            <a:endParaRPr kumimoji="0" lang="es-MX" sz="2000" b="1"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6" name="Rectangle 1"/>
          <p:cNvSpPr>
            <a:spLocks noChangeArrowheads="1"/>
          </p:cNvSpPr>
          <p:nvPr/>
        </p:nvSpPr>
        <p:spPr bwMode="auto">
          <a:xfrm>
            <a:off x="214282" y="1576554"/>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dirty="0" smtClean="0">
                <a:ln>
                  <a:noFill/>
                </a:ln>
                <a:solidFill>
                  <a:schemeClr val="tx1"/>
                </a:solidFill>
                <a:effectLst/>
                <a:latin typeface="Eras Light ITC" pitchFamily="34" charset="0"/>
                <a:cs typeface="Arial" pitchFamily="34" charset="0"/>
              </a:rPr>
              <a:t>La perfecta Proporción, Integración</a:t>
            </a:r>
            <a:r>
              <a:rPr lang="es-MX" sz="2000" dirty="0" smtClean="0">
                <a:latin typeface="Eras Light ITC" pitchFamily="34" charset="0"/>
                <a:cs typeface="Arial" pitchFamily="34" charset="0"/>
              </a:rPr>
              <a:t>, Interrelación y Concordancia de los elementos de un todo.</a:t>
            </a:r>
            <a:endParaRPr kumimoji="0" lang="es-MX" sz="2000" b="0" i="0" u="none" strike="noStrike" cap="none" normalizeH="0" dirty="0" smtClean="0">
              <a:ln>
                <a:noFill/>
              </a:ln>
              <a:solidFill>
                <a:schemeClr val="tx1"/>
              </a:solidFill>
              <a:effectLst/>
              <a:latin typeface="Eras Light ITC" pitchFamily="34" charset="0"/>
              <a:cs typeface="Arial" pitchFamily="34" charset="0"/>
            </a:endParaRPr>
          </a:p>
        </p:txBody>
      </p:sp>
      <p:sp>
        <p:nvSpPr>
          <p:cNvPr id="7" name="Rectangle 1"/>
          <p:cNvSpPr>
            <a:spLocks noChangeArrowheads="1"/>
          </p:cNvSpPr>
          <p:nvPr/>
        </p:nvSpPr>
        <p:spPr bwMode="auto">
          <a:xfrm>
            <a:off x="214283" y="3957584"/>
            <a:ext cx="1785949"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b="1" dirty="0" smtClean="0">
                <a:latin typeface="Eras Light ITC" pitchFamily="34" charset="0"/>
                <a:cs typeface="Arial" pitchFamily="34" charset="0"/>
              </a:rPr>
              <a:t>CARACTER</a:t>
            </a:r>
            <a:endParaRPr kumimoji="0" lang="es-MX" sz="2000" b="1"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8" name="Rectangle 1"/>
          <p:cNvSpPr>
            <a:spLocks noChangeArrowheads="1"/>
          </p:cNvSpPr>
          <p:nvPr/>
        </p:nvSpPr>
        <p:spPr bwMode="auto">
          <a:xfrm>
            <a:off x="214282" y="4248278"/>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dirty="0" smtClean="0">
                <a:ln>
                  <a:noFill/>
                </a:ln>
                <a:solidFill>
                  <a:schemeClr val="tx1"/>
                </a:solidFill>
                <a:effectLst/>
                <a:latin typeface="Eras Light ITC" pitchFamily="34" charset="0"/>
                <a:cs typeface="Arial" pitchFamily="34" charset="0"/>
              </a:rPr>
              <a:t>Cualidad que permite identificar la función y utilidad de un espacio o de un elemento sin necesidad de penetrar en el.</a:t>
            </a:r>
          </a:p>
        </p:txBody>
      </p:sp>
      <p:pic>
        <p:nvPicPr>
          <p:cNvPr id="37890" name="Picture 2" descr="http://t0.gstatic.com/images?q=tbn:jQyEg9UKlQxIiM:http://cesarmoral.iespana.es/images/ARTICULOS/DUBAI%2520PROYECTOS/APEIRON.jpg">
            <a:hlinkClick r:id="rId2"/>
          </p:cNvPr>
          <p:cNvPicPr>
            <a:picLocks noChangeAspect="1" noChangeArrowheads="1"/>
          </p:cNvPicPr>
          <p:nvPr/>
        </p:nvPicPr>
        <p:blipFill>
          <a:blip r:embed="rId3" cstate="print"/>
          <a:srcRect/>
          <a:stretch>
            <a:fillRect/>
          </a:stretch>
        </p:blipFill>
        <p:spPr bwMode="auto">
          <a:xfrm>
            <a:off x="500034" y="2357430"/>
            <a:ext cx="2403723" cy="1500198"/>
          </a:xfrm>
          <a:prstGeom prst="rect">
            <a:avLst/>
          </a:prstGeom>
          <a:noFill/>
        </p:spPr>
      </p:pic>
      <p:pic>
        <p:nvPicPr>
          <p:cNvPr id="37892" name="Picture 4" descr="http://t1.gstatic.com/images?q=tbn:HmMRYdUQcSaqNM:http://www.arteguias.com/imagenes3/catedralburgos.jpg">
            <a:hlinkClick r:id="rId4"/>
          </p:cNvPr>
          <p:cNvPicPr>
            <a:picLocks noChangeAspect="1" noChangeArrowheads="1"/>
          </p:cNvPicPr>
          <p:nvPr/>
        </p:nvPicPr>
        <p:blipFill>
          <a:blip r:embed="rId5" cstate="print"/>
          <a:srcRect/>
          <a:stretch>
            <a:fillRect/>
          </a:stretch>
        </p:blipFill>
        <p:spPr bwMode="auto">
          <a:xfrm>
            <a:off x="357158" y="4929197"/>
            <a:ext cx="1071570" cy="1717095"/>
          </a:xfrm>
          <a:prstGeom prst="rect">
            <a:avLst/>
          </a:prstGeom>
          <a:noFill/>
        </p:spPr>
      </p:pic>
      <p:pic>
        <p:nvPicPr>
          <p:cNvPr id="37894" name="Picture 6" descr="http://t1.gstatic.com/images?q=tbn:y1B1JAN47tNS3M:http://www.imber.com.mx/img/developments/nautilus.jpg">
            <a:hlinkClick r:id="rId6"/>
          </p:cNvPr>
          <p:cNvPicPr>
            <a:picLocks noChangeAspect="1" noChangeArrowheads="1"/>
          </p:cNvPicPr>
          <p:nvPr/>
        </p:nvPicPr>
        <p:blipFill>
          <a:blip r:embed="rId7" cstate="print"/>
          <a:srcRect/>
          <a:stretch>
            <a:fillRect/>
          </a:stretch>
        </p:blipFill>
        <p:spPr bwMode="auto">
          <a:xfrm>
            <a:off x="3071802" y="2357429"/>
            <a:ext cx="1285884" cy="1484613"/>
          </a:xfrm>
          <a:prstGeom prst="rect">
            <a:avLst/>
          </a:prstGeom>
          <a:noFill/>
        </p:spPr>
      </p:pic>
      <p:pic>
        <p:nvPicPr>
          <p:cNvPr id="37896" name="Picture 8" descr="http://t2.gstatic.com/images?q=tbn:QKUqkybd_9uyMM:http://alokate.com/wp-content/uploads/2008/02/shelve.jpg">
            <a:hlinkClick r:id="rId8"/>
          </p:cNvPr>
          <p:cNvPicPr>
            <a:picLocks noChangeAspect="1" noChangeArrowheads="1"/>
          </p:cNvPicPr>
          <p:nvPr/>
        </p:nvPicPr>
        <p:blipFill>
          <a:blip r:embed="rId9" cstate="print"/>
          <a:srcRect/>
          <a:stretch>
            <a:fillRect/>
          </a:stretch>
        </p:blipFill>
        <p:spPr bwMode="auto">
          <a:xfrm>
            <a:off x="4554142" y="2357430"/>
            <a:ext cx="1875246" cy="1500198"/>
          </a:xfrm>
          <a:prstGeom prst="rect">
            <a:avLst/>
          </a:prstGeom>
          <a:noFill/>
        </p:spPr>
      </p:pic>
      <p:pic>
        <p:nvPicPr>
          <p:cNvPr id="37898" name="Picture 10" descr="http://t2.gstatic.com/images?q=tbn:e__KGUmKllBvPM:http://www.schwarzkopf-professional.es/uploads/pics/seah_design_06.jpg">
            <a:hlinkClick r:id="rId10"/>
          </p:cNvPr>
          <p:cNvPicPr>
            <a:picLocks noChangeAspect="1" noChangeArrowheads="1"/>
          </p:cNvPicPr>
          <p:nvPr/>
        </p:nvPicPr>
        <p:blipFill>
          <a:blip r:embed="rId11" cstate="print"/>
          <a:srcRect/>
          <a:stretch>
            <a:fillRect/>
          </a:stretch>
        </p:blipFill>
        <p:spPr bwMode="auto">
          <a:xfrm>
            <a:off x="6643702" y="2357429"/>
            <a:ext cx="1643074" cy="1536209"/>
          </a:xfrm>
          <a:prstGeom prst="rect">
            <a:avLst/>
          </a:prstGeom>
          <a:noFill/>
        </p:spPr>
      </p:pic>
      <p:pic>
        <p:nvPicPr>
          <p:cNvPr id="37900" name="Picture 12" descr="http://t3.gstatic.com/images?q=tbn:Bde_i82hoWHXnM:http://www.designboom.com/tools/WPro/images/rid12/ur2.jpg">
            <a:hlinkClick r:id="rId12"/>
          </p:cNvPr>
          <p:cNvPicPr>
            <a:picLocks noChangeAspect="1" noChangeArrowheads="1"/>
          </p:cNvPicPr>
          <p:nvPr/>
        </p:nvPicPr>
        <p:blipFill>
          <a:blip r:embed="rId13" cstate="print"/>
          <a:srcRect/>
          <a:stretch>
            <a:fillRect/>
          </a:stretch>
        </p:blipFill>
        <p:spPr bwMode="auto">
          <a:xfrm>
            <a:off x="1571604" y="4929198"/>
            <a:ext cx="2571768" cy="1740296"/>
          </a:xfrm>
          <a:prstGeom prst="rect">
            <a:avLst/>
          </a:prstGeom>
          <a:noFill/>
        </p:spPr>
      </p:pic>
      <p:pic>
        <p:nvPicPr>
          <p:cNvPr id="37902" name="Picture 14" descr="http://t3.gstatic.com/images?q=tbn:Ehe3xpRfJ40XAM:http://www.autoalias.com/wp-content/uploads/2009/06/ferrari-zobin-concept-01.jpg">
            <a:hlinkClick r:id="rId14"/>
          </p:cNvPr>
          <p:cNvPicPr>
            <a:picLocks noChangeAspect="1" noChangeArrowheads="1"/>
          </p:cNvPicPr>
          <p:nvPr/>
        </p:nvPicPr>
        <p:blipFill>
          <a:blip r:embed="rId15" cstate="print"/>
          <a:srcRect/>
          <a:stretch>
            <a:fillRect/>
          </a:stretch>
        </p:blipFill>
        <p:spPr bwMode="auto">
          <a:xfrm>
            <a:off x="4357688" y="4929198"/>
            <a:ext cx="2286014" cy="1714512"/>
          </a:xfrm>
          <a:prstGeom prst="rect">
            <a:avLst/>
          </a:prstGeom>
          <a:noFill/>
        </p:spPr>
      </p:pic>
      <p:pic>
        <p:nvPicPr>
          <p:cNvPr id="37904" name="Picture 16" descr="http://t1.gstatic.com/images?q=tbn:VqqNPUOJzSxUMM:http://farm1.static.flickr.com/187/486020737_1d1262c1ec_m.jpg">
            <a:hlinkClick r:id="rId16"/>
          </p:cNvPr>
          <p:cNvPicPr>
            <a:picLocks noChangeAspect="1" noChangeArrowheads="1"/>
          </p:cNvPicPr>
          <p:nvPr/>
        </p:nvPicPr>
        <p:blipFill>
          <a:blip r:embed="rId17" cstate="print"/>
          <a:srcRect/>
          <a:stretch>
            <a:fillRect/>
          </a:stretch>
        </p:blipFill>
        <p:spPr bwMode="auto">
          <a:xfrm>
            <a:off x="6786578" y="4929198"/>
            <a:ext cx="1714512" cy="171451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lstStyle/>
          <a:p>
            <a:r>
              <a:rPr lang="es-MX" dirty="0" smtClean="0"/>
              <a:t>PRINCIPIOS ORGANIZADORES DEL DISEÑO</a:t>
            </a:r>
            <a:endParaRPr lang="es-MX" dirty="0"/>
          </a:p>
        </p:txBody>
      </p:sp>
      <p:sp>
        <p:nvSpPr>
          <p:cNvPr id="5" name="Rectangle 1"/>
          <p:cNvSpPr>
            <a:spLocks noChangeArrowheads="1"/>
          </p:cNvSpPr>
          <p:nvPr/>
        </p:nvSpPr>
        <p:spPr bwMode="auto">
          <a:xfrm>
            <a:off x="214283" y="1285860"/>
            <a:ext cx="1785949"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b="1" dirty="0" smtClean="0">
                <a:latin typeface="Eras Light ITC" pitchFamily="34" charset="0"/>
                <a:cs typeface="Arial" pitchFamily="34" charset="0"/>
              </a:rPr>
              <a:t>PROPORCION</a:t>
            </a:r>
            <a:endParaRPr kumimoji="0" lang="es-MX" sz="2000" b="1"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6" name="Rectangle 1"/>
          <p:cNvSpPr>
            <a:spLocks noChangeArrowheads="1"/>
          </p:cNvSpPr>
          <p:nvPr/>
        </p:nvSpPr>
        <p:spPr bwMode="auto">
          <a:xfrm>
            <a:off x="214282" y="1576554"/>
            <a:ext cx="85725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dirty="0" smtClean="0">
                <a:ln>
                  <a:noFill/>
                </a:ln>
                <a:solidFill>
                  <a:schemeClr val="tx1"/>
                </a:solidFill>
                <a:effectLst/>
                <a:latin typeface="Eras Light ITC" pitchFamily="34" charset="0"/>
                <a:cs typeface="Arial" pitchFamily="34" charset="0"/>
              </a:rPr>
              <a:t>Correspondencia entre las cosas, relación dimensional entre las partes </a:t>
            </a:r>
            <a:r>
              <a:rPr lang="es-MX" sz="2000" dirty="0" smtClean="0">
                <a:latin typeface="Eras Light ITC" pitchFamily="34" charset="0"/>
                <a:cs typeface="Arial" pitchFamily="34" charset="0"/>
              </a:rPr>
              <a:t>q</a:t>
            </a:r>
            <a:r>
              <a:rPr kumimoji="0" lang="es-MX" sz="2000" b="0" i="0" u="none" strike="noStrike" cap="none" normalizeH="0" dirty="0" smtClean="0">
                <a:ln>
                  <a:noFill/>
                </a:ln>
                <a:solidFill>
                  <a:schemeClr val="tx1"/>
                </a:solidFill>
                <a:effectLst/>
                <a:latin typeface="Eras Light ITC" pitchFamily="34" charset="0"/>
                <a:cs typeface="Arial" pitchFamily="34" charset="0"/>
              </a:rPr>
              <a:t>ue </a:t>
            </a:r>
            <a:r>
              <a:rPr kumimoji="0" lang="es-MX" sz="2000" b="0" i="0" u="none" strike="noStrike" cap="none" normalizeH="0" dirty="0" smtClean="0">
                <a:ln>
                  <a:noFill/>
                </a:ln>
                <a:solidFill>
                  <a:schemeClr val="tx1"/>
                </a:solidFill>
                <a:effectLst/>
                <a:latin typeface="Eras Light ITC" pitchFamily="34" charset="0"/>
                <a:cs typeface="Arial" pitchFamily="34" charset="0"/>
              </a:rPr>
              <a:t>constituyen un todo y este en relación al espacio donde se ubica.</a:t>
            </a:r>
          </a:p>
        </p:txBody>
      </p:sp>
      <p:sp>
        <p:nvSpPr>
          <p:cNvPr id="7" name="Rectangle 1"/>
          <p:cNvSpPr>
            <a:spLocks noChangeArrowheads="1"/>
          </p:cNvSpPr>
          <p:nvPr/>
        </p:nvSpPr>
        <p:spPr bwMode="auto">
          <a:xfrm>
            <a:off x="214283" y="3957584"/>
            <a:ext cx="1785949"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b="1" dirty="0" smtClean="0">
                <a:latin typeface="Eras Light ITC" pitchFamily="34" charset="0"/>
                <a:cs typeface="Arial" pitchFamily="34" charset="0"/>
              </a:rPr>
              <a:t>ESCALA</a:t>
            </a:r>
            <a:endParaRPr kumimoji="0" lang="es-MX" sz="2000" b="1"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8" name="Rectangle 1"/>
          <p:cNvSpPr>
            <a:spLocks noChangeArrowheads="1"/>
          </p:cNvSpPr>
          <p:nvPr/>
        </p:nvSpPr>
        <p:spPr bwMode="auto">
          <a:xfrm>
            <a:off x="214282" y="4270725"/>
            <a:ext cx="857256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dirty="0" smtClean="0">
                <a:ln>
                  <a:noFill/>
                </a:ln>
                <a:solidFill>
                  <a:schemeClr val="tx1"/>
                </a:solidFill>
                <a:effectLst/>
                <a:latin typeface="Eras Light ITC" pitchFamily="34" charset="0"/>
                <a:cs typeface="Arial" pitchFamily="34" charset="0"/>
              </a:rPr>
              <a:t>Relación dimensional o de medidas que relacionan al hombre con el espacio o con otros objetos. TIPOS: natural; donde el hombre es el centro ,Espiritual; donde el destino o función del espacio es el que rige.</a:t>
            </a:r>
          </a:p>
        </p:txBody>
      </p:sp>
      <p:pic>
        <p:nvPicPr>
          <p:cNvPr id="38914" name="Picture 2" descr="http://t0.gstatic.com/images?q=tbn:OaMYDbb4BUuTHM:http://www.ojodigital.com/foro/attachments/experimentales-creativas-y-conceptuales/4952d1179597375-proporcion-aurea-proporcion-aurea.jpg">
            <a:hlinkClick r:id="rId2"/>
          </p:cNvPr>
          <p:cNvPicPr>
            <a:picLocks noChangeAspect="1" noChangeArrowheads="1"/>
          </p:cNvPicPr>
          <p:nvPr/>
        </p:nvPicPr>
        <p:blipFill>
          <a:blip r:embed="rId3" cstate="print"/>
          <a:srcRect/>
          <a:stretch>
            <a:fillRect/>
          </a:stretch>
        </p:blipFill>
        <p:spPr bwMode="auto">
          <a:xfrm>
            <a:off x="523853" y="2357430"/>
            <a:ext cx="2547131" cy="1571636"/>
          </a:xfrm>
          <a:prstGeom prst="rect">
            <a:avLst/>
          </a:prstGeom>
          <a:noFill/>
        </p:spPr>
      </p:pic>
      <p:pic>
        <p:nvPicPr>
          <p:cNvPr id="38916" name="Picture 4" descr="http://t2.gstatic.com/images?q=tbn:Wnge1uqvFJy7nM:http://www.juntadeandalucia.es/averroes/html/adjuntos/2008/02/06/0001/arquimate/Razon/partenon.gif">
            <a:hlinkClick r:id="rId4"/>
          </p:cNvPr>
          <p:cNvPicPr>
            <a:picLocks noChangeAspect="1" noChangeArrowheads="1"/>
          </p:cNvPicPr>
          <p:nvPr/>
        </p:nvPicPr>
        <p:blipFill>
          <a:blip r:embed="rId5" cstate="print"/>
          <a:srcRect/>
          <a:stretch>
            <a:fillRect/>
          </a:stretch>
        </p:blipFill>
        <p:spPr bwMode="auto">
          <a:xfrm>
            <a:off x="3167059" y="2357430"/>
            <a:ext cx="2500330" cy="1551302"/>
          </a:xfrm>
          <a:prstGeom prst="rect">
            <a:avLst/>
          </a:prstGeom>
          <a:noFill/>
        </p:spPr>
      </p:pic>
      <p:pic>
        <p:nvPicPr>
          <p:cNvPr id="38918" name="Picture 6" descr="http://t3.gstatic.com/images?q=tbn:gD3fo_V9B1qsuM:http://3.bp.blogspot.com/_m89Kw0nVavs/Sf8rNVfcEkI/AAAAAAAAAGk/zoTH1PZHnGw/s400/leonardo.jpg">
            <a:hlinkClick r:id="rId6"/>
          </p:cNvPr>
          <p:cNvPicPr>
            <a:picLocks noChangeAspect="1" noChangeArrowheads="1"/>
          </p:cNvPicPr>
          <p:nvPr/>
        </p:nvPicPr>
        <p:blipFill>
          <a:blip r:embed="rId7" cstate="print"/>
          <a:srcRect/>
          <a:stretch>
            <a:fillRect/>
          </a:stretch>
        </p:blipFill>
        <p:spPr bwMode="auto">
          <a:xfrm>
            <a:off x="5738827" y="2357430"/>
            <a:ext cx="1285884" cy="1563233"/>
          </a:xfrm>
          <a:prstGeom prst="rect">
            <a:avLst/>
          </a:prstGeom>
          <a:noFill/>
        </p:spPr>
      </p:pic>
      <p:pic>
        <p:nvPicPr>
          <p:cNvPr id="38920" name="Picture 8" descr="http://t2.gstatic.com/images?q=tbn:6lR6yoAt9BPloM:http://1.bp.blogspot.com/_yzlRjthkBHU/SJjRQY2pNeI/AAAAAAAAAcc/QkccOrC8BMg/s400/MOND..jpg">
            <a:hlinkClick r:id="rId8"/>
          </p:cNvPr>
          <p:cNvPicPr>
            <a:picLocks noChangeAspect="1" noChangeArrowheads="1"/>
          </p:cNvPicPr>
          <p:nvPr/>
        </p:nvPicPr>
        <p:blipFill>
          <a:blip r:embed="rId9" cstate="print"/>
          <a:srcRect/>
          <a:stretch>
            <a:fillRect/>
          </a:stretch>
        </p:blipFill>
        <p:spPr bwMode="auto">
          <a:xfrm>
            <a:off x="7096149" y="2357430"/>
            <a:ext cx="1190627" cy="1554083"/>
          </a:xfrm>
          <a:prstGeom prst="rect">
            <a:avLst/>
          </a:prstGeom>
          <a:noFill/>
        </p:spPr>
      </p:pic>
      <p:pic>
        <p:nvPicPr>
          <p:cNvPr id="38922" name="Picture 10" descr="http://t3.gstatic.com/images?q=tbn:aKX72jhel3o9WM:http://www.duarte.cl/blog/monosblog/rapanui/tongarikiescalahumana.jpg">
            <a:hlinkClick r:id="rId10"/>
          </p:cNvPr>
          <p:cNvPicPr>
            <a:picLocks noChangeAspect="1" noChangeArrowheads="1"/>
          </p:cNvPicPr>
          <p:nvPr/>
        </p:nvPicPr>
        <p:blipFill>
          <a:blip r:embed="rId11" cstate="print"/>
          <a:srcRect/>
          <a:stretch>
            <a:fillRect/>
          </a:stretch>
        </p:blipFill>
        <p:spPr bwMode="auto">
          <a:xfrm>
            <a:off x="500034" y="5286388"/>
            <a:ext cx="1071570" cy="1428761"/>
          </a:xfrm>
          <a:prstGeom prst="rect">
            <a:avLst/>
          </a:prstGeom>
          <a:noFill/>
        </p:spPr>
      </p:pic>
      <p:pic>
        <p:nvPicPr>
          <p:cNvPr id="38924" name="Picture 12" descr="http://t1.gstatic.com/images?q=tbn:mSSBQeaiXt2hGM:http://www.mayatikal.com/wp-content/uploads/2008/08/tikal.gif">
            <a:hlinkClick r:id="rId12"/>
          </p:cNvPr>
          <p:cNvPicPr>
            <a:picLocks noChangeAspect="1" noChangeArrowheads="1"/>
          </p:cNvPicPr>
          <p:nvPr/>
        </p:nvPicPr>
        <p:blipFill>
          <a:blip r:embed="rId13" cstate="print"/>
          <a:srcRect/>
          <a:stretch>
            <a:fillRect/>
          </a:stretch>
        </p:blipFill>
        <p:spPr bwMode="auto">
          <a:xfrm>
            <a:off x="1714480" y="5286388"/>
            <a:ext cx="1428760" cy="1391489"/>
          </a:xfrm>
          <a:prstGeom prst="rect">
            <a:avLst/>
          </a:prstGeom>
          <a:noFill/>
        </p:spPr>
      </p:pic>
      <p:pic>
        <p:nvPicPr>
          <p:cNvPr id="38926" name="Picture 14" descr="Cotton Candy Manor"/>
          <p:cNvPicPr>
            <a:picLocks noChangeAspect="1" noChangeArrowheads="1"/>
          </p:cNvPicPr>
          <p:nvPr/>
        </p:nvPicPr>
        <p:blipFill>
          <a:blip r:embed="rId14" cstate="print"/>
          <a:srcRect/>
          <a:stretch>
            <a:fillRect/>
          </a:stretch>
        </p:blipFill>
        <p:spPr bwMode="auto">
          <a:xfrm>
            <a:off x="3286116" y="5357826"/>
            <a:ext cx="1500198" cy="1281419"/>
          </a:xfrm>
          <a:prstGeom prst="rect">
            <a:avLst/>
          </a:prstGeom>
          <a:noFill/>
        </p:spPr>
      </p:pic>
      <p:pic>
        <p:nvPicPr>
          <p:cNvPr id="38928" name="Picture 16" descr="http://t2.gstatic.com/images?q=tbn:NPf--_hZb0FcFM:http://www.enlaceartesanal.com/files/decorations/lead/thumb-Casa_Eva_Brise%C3%B1o_(3).jpg">
            <a:hlinkClick r:id="rId15"/>
          </p:cNvPr>
          <p:cNvPicPr>
            <a:picLocks noChangeAspect="1" noChangeArrowheads="1"/>
          </p:cNvPicPr>
          <p:nvPr/>
        </p:nvPicPr>
        <p:blipFill>
          <a:blip r:embed="rId16" cstate="print"/>
          <a:srcRect/>
          <a:stretch>
            <a:fillRect/>
          </a:stretch>
        </p:blipFill>
        <p:spPr bwMode="auto">
          <a:xfrm>
            <a:off x="4857752" y="5286388"/>
            <a:ext cx="1928826" cy="1332140"/>
          </a:xfrm>
          <a:prstGeom prst="rect">
            <a:avLst/>
          </a:prstGeom>
          <a:noFill/>
        </p:spPr>
      </p:pic>
      <p:pic>
        <p:nvPicPr>
          <p:cNvPr id="38930" name="Picture 18" descr="http://t3.gstatic.com/images?q=tbn:Rc7jmMfJuCnYtM:http://www.gestionurbana.es/wp-content/uploads/2008/05/rotterdam-nest-2.jpg">
            <a:hlinkClick r:id="rId17"/>
          </p:cNvPr>
          <p:cNvPicPr>
            <a:picLocks noChangeAspect="1" noChangeArrowheads="1"/>
          </p:cNvPicPr>
          <p:nvPr/>
        </p:nvPicPr>
        <p:blipFill>
          <a:blip r:embed="rId18" cstate="print"/>
          <a:srcRect/>
          <a:stretch>
            <a:fillRect/>
          </a:stretch>
        </p:blipFill>
        <p:spPr bwMode="auto">
          <a:xfrm>
            <a:off x="6858016" y="5286388"/>
            <a:ext cx="1643074" cy="131446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0" y="128586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1 Título"/>
          <p:cNvSpPr>
            <a:spLocks noGrp="1"/>
          </p:cNvSpPr>
          <p:nvPr>
            <p:ph type="title"/>
          </p:nvPr>
        </p:nvSpPr>
        <p:spPr>
          <a:xfrm>
            <a:off x="304800" y="457200"/>
            <a:ext cx="8686800" cy="838200"/>
          </a:xfrm>
        </p:spPr>
        <p:txBody>
          <a:bodyPr/>
          <a:lstStyle/>
          <a:p>
            <a:r>
              <a:rPr lang="es-MX" dirty="0" smtClean="0"/>
              <a:t>TIPOS DE formas</a:t>
            </a:r>
            <a:endParaRPr lang="es-MX" dirty="0"/>
          </a:p>
        </p:txBody>
      </p:sp>
      <p:sp>
        <p:nvSpPr>
          <p:cNvPr id="41985" name="Rectangle 1"/>
          <p:cNvSpPr>
            <a:spLocks noChangeArrowheads="1"/>
          </p:cNvSpPr>
          <p:nvPr/>
        </p:nvSpPr>
        <p:spPr bwMode="auto">
          <a:xfrm>
            <a:off x="-428660" y="1357298"/>
            <a:ext cx="514353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strike="noStrike" cap="none" normalizeH="0" baseline="0" dirty="0" smtClean="0">
                <a:ln>
                  <a:noFill/>
                </a:ln>
                <a:solidFill>
                  <a:schemeClr val="tx1"/>
                </a:solidFill>
                <a:effectLst/>
                <a:latin typeface="Eras Light ITC" pitchFamily="34" charset="0"/>
                <a:cs typeface="Arial" pitchFamily="34" charset="0"/>
              </a:rPr>
              <a:t>FORMAS</a:t>
            </a:r>
            <a:r>
              <a:rPr kumimoji="0" lang="es-MX" sz="2000" b="1" i="0" strike="noStrike" cap="none" normalizeH="0" dirty="0" smtClean="0">
                <a:ln>
                  <a:noFill/>
                </a:ln>
                <a:solidFill>
                  <a:schemeClr val="tx1"/>
                </a:solidFill>
                <a:effectLst/>
                <a:latin typeface="Eras Light ITC" pitchFamily="34" charset="0"/>
                <a:cs typeface="Arial" pitchFamily="34" charset="0"/>
              </a:rPr>
              <a:t> FIGURATIVAS:</a:t>
            </a:r>
            <a:endParaRPr kumimoji="0" lang="es-MX" sz="2000" b="1" i="0" strike="noStrike" cap="none" normalizeH="0" baseline="0" dirty="0" smtClean="0">
              <a:ln>
                <a:noFill/>
              </a:ln>
              <a:solidFill>
                <a:schemeClr val="tx1"/>
              </a:solidFill>
              <a:effectLst/>
              <a:latin typeface="Eras Light ITC" pitchFamily="34" charset="0"/>
              <a:cs typeface="Arial" pitchFamily="34" charset="0"/>
            </a:endParaRPr>
          </a:p>
        </p:txBody>
      </p:sp>
      <p:sp>
        <p:nvSpPr>
          <p:cNvPr id="41987" name="Rectangle 3"/>
          <p:cNvSpPr>
            <a:spLocks noChangeArrowheads="1"/>
          </p:cNvSpPr>
          <p:nvPr/>
        </p:nvSpPr>
        <p:spPr bwMode="auto">
          <a:xfrm>
            <a:off x="-1071602" y="2671700"/>
            <a:ext cx="435771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371600" marR="0" lvl="3" indent="0" algn="just" defTabSz="914400" rtl="0" eaLnBrk="1" fontAlgn="base" latinLnBrk="0" hangingPunct="1">
              <a:lnSpc>
                <a:spcPct val="100000"/>
              </a:lnSpc>
              <a:spcBef>
                <a:spcPct val="0"/>
              </a:spcBef>
              <a:spcAft>
                <a:spcPct val="0"/>
              </a:spcAft>
              <a:buClrTx/>
              <a:buSzTx/>
              <a:tabLst/>
            </a:pPr>
            <a:r>
              <a:rPr kumimoji="0" lang="es-MX" sz="2000" b="0" i="0" u="sng"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NATURALES.</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10" name="9 Imagen" descr="http://tbn1.google.com/images?q=tbn:UvdNHdziZSSnLM:http://diegoquintana.com/dq/wp-content/uploads/2007/04/swen1.jpg">
            <a:hlinkClick r:id="rId2"/>
          </p:cNvPr>
          <p:cNvPicPr/>
          <p:nvPr/>
        </p:nvPicPr>
        <p:blipFill>
          <a:blip r:embed="rId3" cstate="print"/>
          <a:srcRect/>
          <a:stretch>
            <a:fillRect/>
          </a:stretch>
        </p:blipFill>
        <p:spPr bwMode="auto">
          <a:xfrm>
            <a:off x="357158" y="3286124"/>
            <a:ext cx="1428760" cy="1214446"/>
          </a:xfrm>
          <a:prstGeom prst="rect">
            <a:avLst/>
          </a:prstGeom>
          <a:noFill/>
          <a:ln w="9525">
            <a:noFill/>
            <a:miter lim="800000"/>
            <a:headEnd/>
            <a:tailEnd/>
          </a:ln>
        </p:spPr>
      </p:pic>
      <p:sp>
        <p:nvSpPr>
          <p:cNvPr id="12" name="Rectangle 3"/>
          <p:cNvSpPr>
            <a:spLocks noChangeArrowheads="1"/>
          </p:cNvSpPr>
          <p:nvPr/>
        </p:nvSpPr>
        <p:spPr bwMode="auto">
          <a:xfrm>
            <a:off x="1357290" y="2671700"/>
            <a:ext cx="414340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371600" marR="0" lvl="3" indent="0" algn="just" defTabSz="914400" rtl="0" eaLnBrk="1" fontAlgn="base" latinLnBrk="0" hangingPunct="1">
              <a:lnSpc>
                <a:spcPct val="100000"/>
              </a:lnSpc>
              <a:spcBef>
                <a:spcPct val="0"/>
              </a:spcBef>
              <a:spcAft>
                <a:spcPct val="0"/>
              </a:spcAft>
              <a:buClrTx/>
              <a:buSzTx/>
              <a:tabLst/>
            </a:pPr>
            <a:r>
              <a:rPr lang="es-MX" sz="2000" u="sng" dirty="0" smtClean="0">
                <a:solidFill>
                  <a:srgbClr val="000000"/>
                </a:solidFill>
                <a:latin typeface="Eras Light ITC" pitchFamily="34" charset="0"/>
                <a:ea typeface="Times New Roman" pitchFamily="18" charset="0"/>
                <a:cs typeface="Arial" pitchFamily="34" charset="0"/>
              </a:rPr>
              <a:t>ARTIFICIALES</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13" name="12 Imagen" descr="http://tbn1.google.com/images?q=tbn:d_LRNGsrL8XjKM:http://1.bp.blogspot.com/_oLLJ4sC9YUY/SfRCzvHgOrI/AAAAAAAAAEg/9TMEnod1aEU/s400/mur7fac1a4d0062c564be6ff65d4861f563%255B1%255D.jpg">
            <a:hlinkClick r:id="rId4"/>
          </p:cNvPr>
          <p:cNvPicPr/>
          <p:nvPr/>
        </p:nvPicPr>
        <p:blipFill>
          <a:blip r:embed="rId5" cstate="print"/>
          <a:srcRect/>
          <a:stretch>
            <a:fillRect/>
          </a:stretch>
        </p:blipFill>
        <p:spPr bwMode="auto">
          <a:xfrm>
            <a:off x="2643174" y="3286124"/>
            <a:ext cx="1571636" cy="1214446"/>
          </a:xfrm>
          <a:prstGeom prst="rect">
            <a:avLst/>
          </a:prstGeom>
          <a:noFill/>
          <a:ln w="9525">
            <a:noFill/>
            <a:miter lim="800000"/>
            <a:headEnd/>
            <a:tailEnd/>
          </a:ln>
        </p:spPr>
      </p:pic>
      <p:sp>
        <p:nvSpPr>
          <p:cNvPr id="14" name="Rectangle 3"/>
          <p:cNvSpPr>
            <a:spLocks noChangeArrowheads="1"/>
          </p:cNvSpPr>
          <p:nvPr/>
        </p:nvSpPr>
        <p:spPr bwMode="auto">
          <a:xfrm>
            <a:off x="357158" y="4743402"/>
            <a:ext cx="435771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371600" marR="0" lvl="3" indent="0" algn="just" defTabSz="914400" rtl="0" eaLnBrk="1" fontAlgn="base" latinLnBrk="0" hangingPunct="1">
              <a:lnSpc>
                <a:spcPct val="100000"/>
              </a:lnSpc>
              <a:spcBef>
                <a:spcPct val="0"/>
              </a:spcBef>
              <a:spcAft>
                <a:spcPct val="0"/>
              </a:spcAft>
              <a:buClrTx/>
              <a:buSzTx/>
              <a:tabLst/>
            </a:pPr>
            <a:r>
              <a:rPr lang="es-MX" sz="2000" u="sng" dirty="0" smtClean="0">
                <a:solidFill>
                  <a:srgbClr val="000000"/>
                </a:solidFill>
                <a:latin typeface="Eras Light ITC" pitchFamily="34" charset="0"/>
                <a:ea typeface="Times New Roman" pitchFamily="18" charset="0"/>
                <a:cs typeface="Arial" pitchFamily="34" charset="0"/>
              </a:rPr>
              <a:t>VERBALES</a:t>
            </a:r>
            <a:r>
              <a:rPr kumimoji="0" lang="es-MX" sz="2000" b="0" i="0" u="sng"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15" name="BLOGGER_PHOTO_ID_5205421682613672290" descr="http://1.bp.blogspot.com/_5NDpBOkPjxM/SD1fcNpN2WI/AAAAAAAAB48/8YP1BbdUDM4/s400/31enal.jpg">
            <a:hlinkClick r:id="rId6"/>
          </p:cNvPr>
          <p:cNvPicPr/>
          <p:nvPr/>
        </p:nvPicPr>
        <p:blipFill>
          <a:blip r:embed="rId7" cstate="print"/>
          <a:srcRect/>
          <a:stretch>
            <a:fillRect/>
          </a:stretch>
        </p:blipFill>
        <p:spPr bwMode="auto">
          <a:xfrm>
            <a:off x="2643174" y="5566050"/>
            <a:ext cx="1581150" cy="627304"/>
          </a:xfrm>
          <a:prstGeom prst="rect">
            <a:avLst/>
          </a:prstGeom>
          <a:noFill/>
          <a:ln w="9525">
            <a:noFill/>
            <a:miter lim="800000"/>
            <a:headEnd/>
            <a:tailEnd/>
          </a:ln>
        </p:spPr>
      </p:pic>
      <p:sp>
        <p:nvSpPr>
          <p:cNvPr id="16" name="Rectangle 1"/>
          <p:cNvSpPr>
            <a:spLocks noChangeArrowheads="1"/>
          </p:cNvSpPr>
          <p:nvPr/>
        </p:nvSpPr>
        <p:spPr bwMode="auto">
          <a:xfrm>
            <a:off x="3428992" y="1357298"/>
            <a:ext cx="514353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000" b="1" i="0" strike="noStrike" cap="none" normalizeH="0" baseline="0" dirty="0" smtClean="0">
                <a:ln>
                  <a:noFill/>
                </a:ln>
                <a:solidFill>
                  <a:schemeClr val="tx1"/>
                </a:solidFill>
                <a:effectLst/>
                <a:latin typeface="Eras Light ITC" pitchFamily="34" charset="0"/>
                <a:cs typeface="Arial" pitchFamily="34" charset="0"/>
              </a:rPr>
              <a:t>FORMAS</a:t>
            </a:r>
            <a:r>
              <a:rPr kumimoji="0" lang="es-MX" sz="2000" b="1" i="0" strike="noStrike" cap="none" normalizeH="0" dirty="0" smtClean="0">
                <a:ln>
                  <a:noFill/>
                </a:ln>
                <a:solidFill>
                  <a:schemeClr val="tx1"/>
                </a:solidFill>
                <a:effectLst/>
                <a:latin typeface="Eras Light ITC" pitchFamily="34" charset="0"/>
                <a:cs typeface="Arial" pitchFamily="34" charset="0"/>
              </a:rPr>
              <a:t> ABSTRACTAS:</a:t>
            </a:r>
            <a:endParaRPr kumimoji="0" lang="es-MX" sz="2000" b="1" i="0" strike="noStrike" cap="none" normalizeH="0" baseline="0" dirty="0" smtClean="0">
              <a:ln>
                <a:noFill/>
              </a:ln>
              <a:solidFill>
                <a:schemeClr val="tx1"/>
              </a:solidFill>
              <a:effectLst/>
              <a:latin typeface="Eras Light ITC" pitchFamily="34" charset="0"/>
              <a:cs typeface="Arial" pitchFamily="34" charset="0"/>
            </a:endParaRPr>
          </a:p>
        </p:txBody>
      </p:sp>
      <p:pic>
        <p:nvPicPr>
          <p:cNvPr id="17" name="BLOGGER_PHOTO_ID_5205419904497211714" descr="http://3.bp.blogspot.com/_5NDpBOkPjxM/SD1d0tpN2UI/AAAAAAAAB4s/-IoYMGjF97M/s400/uam-2.jpg">
            <a:hlinkClick r:id="rId8"/>
          </p:cNvPr>
          <p:cNvPicPr/>
          <p:nvPr/>
        </p:nvPicPr>
        <p:blipFill>
          <a:blip r:embed="rId9" cstate="print"/>
          <a:srcRect/>
          <a:stretch>
            <a:fillRect/>
          </a:stretch>
        </p:blipFill>
        <p:spPr bwMode="auto">
          <a:xfrm>
            <a:off x="357158" y="5423174"/>
            <a:ext cx="1962150" cy="863346"/>
          </a:xfrm>
          <a:prstGeom prst="rect">
            <a:avLst/>
          </a:prstGeom>
          <a:noFill/>
          <a:ln w="9525">
            <a:noFill/>
            <a:miter lim="800000"/>
            <a:headEnd/>
            <a:tailEnd/>
          </a:ln>
        </p:spPr>
      </p:pic>
      <p:sp>
        <p:nvSpPr>
          <p:cNvPr id="41988" name="Rectangle 4"/>
          <p:cNvSpPr>
            <a:spLocks noChangeArrowheads="1"/>
          </p:cNvSpPr>
          <p:nvPr/>
        </p:nvSpPr>
        <p:spPr bwMode="auto">
          <a:xfrm>
            <a:off x="4500562" y="1928802"/>
            <a:ext cx="450056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Una forma abstracta carece de tema identificable, expresa la sensibilidad del diseñador para con el contorno, color y composición sin basarse en elementos identificables.</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19" name="18 Rectángulo"/>
          <p:cNvSpPr/>
          <p:nvPr/>
        </p:nvSpPr>
        <p:spPr>
          <a:xfrm>
            <a:off x="285720" y="1857364"/>
            <a:ext cx="3714776" cy="707886"/>
          </a:xfrm>
          <a:prstGeom prst="rect">
            <a:avLst/>
          </a:prstGeom>
        </p:spPr>
        <p:txBody>
          <a:bodyPr wrap="square">
            <a:spAutoFit/>
          </a:bodyPr>
          <a:lstStyle/>
          <a:p>
            <a:pPr algn="just" fontAlgn="base">
              <a:spcBef>
                <a:spcPct val="0"/>
              </a:spcBef>
              <a:spcAft>
                <a:spcPct val="0"/>
              </a:spcAft>
            </a:pPr>
            <a:r>
              <a:rPr lang="es-MX" sz="2000" dirty="0">
                <a:solidFill>
                  <a:srgbClr val="000000"/>
                </a:solidFill>
                <a:latin typeface="Eras Light ITC" pitchFamily="34" charset="0"/>
                <a:ea typeface="Times New Roman" pitchFamily="18" charset="0"/>
                <a:cs typeface="Arial" pitchFamily="34" charset="0"/>
              </a:rPr>
              <a:t>Una forma que contenga un tema </a:t>
            </a:r>
            <a:r>
              <a:rPr lang="es-MX" sz="2000" dirty="0" smtClean="0">
                <a:solidFill>
                  <a:srgbClr val="000000"/>
                </a:solidFill>
                <a:latin typeface="Eras Light ITC" pitchFamily="34" charset="0"/>
                <a:ea typeface="Times New Roman" pitchFamily="18" charset="0"/>
                <a:cs typeface="Arial" pitchFamily="34" charset="0"/>
              </a:rPr>
              <a:t>identificable. </a:t>
            </a:r>
            <a:endParaRPr lang="es-MX" sz="2000" dirty="0">
              <a:solidFill>
                <a:srgbClr val="000000"/>
              </a:solidFill>
              <a:latin typeface="Eras Light ITC" pitchFamily="34" charset="0"/>
              <a:ea typeface="Times New Roman" pitchFamily="18" charset="0"/>
              <a:cs typeface="Arial" pitchFamily="34" charset="0"/>
            </a:endParaRPr>
          </a:p>
        </p:txBody>
      </p:sp>
      <p:pic>
        <p:nvPicPr>
          <p:cNvPr id="20" name="19 Imagen" descr="http://tbn0.google.com/images?q=tbn:FzD4zIZ6YLUIMM:http://www.banguat.gob.gt/pina/img/Formas-abstractas.jpg">
            <a:hlinkClick r:id="rId10"/>
          </p:cNvPr>
          <p:cNvPicPr/>
          <p:nvPr/>
        </p:nvPicPr>
        <p:blipFill>
          <a:blip r:embed="rId11" cstate="print"/>
          <a:srcRect/>
          <a:stretch>
            <a:fillRect/>
          </a:stretch>
        </p:blipFill>
        <p:spPr bwMode="auto">
          <a:xfrm>
            <a:off x="4786314" y="3786190"/>
            <a:ext cx="1143008" cy="1285884"/>
          </a:xfrm>
          <a:prstGeom prst="rect">
            <a:avLst/>
          </a:prstGeom>
          <a:noFill/>
          <a:ln w="9525">
            <a:noFill/>
            <a:miter lim="800000"/>
            <a:headEnd/>
            <a:tailEnd/>
          </a:ln>
        </p:spPr>
      </p:pic>
      <p:pic>
        <p:nvPicPr>
          <p:cNvPr id="21" name="20 Imagen" descr="http://tbn0.google.com/images?q=tbn:3tVQGIvy0RnVJM:http://1.bp.blogspot.com/_CkbT99ppq1o/R6xJOwMXIPI/AAAAAAAABLk/StEb-rtSsKc/s400/kiselev01.jpg">
            <a:hlinkClick r:id="rId12"/>
          </p:cNvPr>
          <p:cNvPicPr/>
          <p:nvPr/>
        </p:nvPicPr>
        <p:blipFill>
          <a:blip r:embed="rId13" cstate="print"/>
          <a:srcRect/>
          <a:stretch>
            <a:fillRect/>
          </a:stretch>
        </p:blipFill>
        <p:spPr bwMode="auto">
          <a:xfrm>
            <a:off x="6072198" y="3786190"/>
            <a:ext cx="1285884" cy="1285884"/>
          </a:xfrm>
          <a:prstGeom prst="rect">
            <a:avLst/>
          </a:prstGeom>
          <a:noFill/>
          <a:ln w="9525">
            <a:noFill/>
            <a:miter lim="800000"/>
            <a:headEnd/>
            <a:tailEnd/>
          </a:ln>
        </p:spPr>
      </p:pic>
      <p:pic>
        <p:nvPicPr>
          <p:cNvPr id="22" name="21 Imagen" descr="http://tbn1.google.com/images?q=tbn:coFBYIVskbAmPM:http://www.aulafacil.com/acuarela/curso/ejemplokandsinsky.jpg">
            <a:hlinkClick r:id="rId14"/>
          </p:cNvPr>
          <p:cNvPicPr/>
          <p:nvPr/>
        </p:nvPicPr>
        <p:blipFill>
          <a:blip r:embed="rId15" cstate="print"/>
          <a:srcRect/>
          <a:stretch>
            <a:fillRect/>
          </a:stretch>
        </p:blipFill>
        <p:spPr bwMode="auto">
          <a:xfrm>
            <a:off x="7500958" y="3786190"/>
            <a:ext cx="1285884" cy="1276353"/>
          </a:xfrm>
          <a:prstGeom prst="rect">
            <a:avLst/>
          </a:prstGeom>
          <a:noFill/>
          <a:ln w="9525">
            <a:noFill/>
            <a:miter lim="800000"/>
            <a:headEnd/>
            <a:tailEnd/>
          </a:ln>
        </p:spPr>
      </p:pic>
      <p:pic>
        <p:nvPicPr>
          <p:cNvPr id="23" name="22 Imagen" descr="http://tbn3.google.com/images?q=tbn:BAVrr71tXp6NWM:http://www2.freedownloadscenter.com/shots/screenshots/36874_200_150_C8C8C8.jpg">
            <a:hlinkClick r:id="rId16"/>
          </p:cNvPr>
          <p:cNvPicPr/>
          <p:nvPr/>
        </p:nvPicPr>
        <p:blipFill>
          <a:blip r:embed="rId17" cstate="print"/>
          <a:srcRect/>
          <a:stretch>
            <a:fillRect/>
          </a:stretch>
        </p:blipFill>
        <p:spPr bwMode="auto">
          <a:xfrm>
            <a:off x="5214942" y="5214950"/>
            <a:ext cx="1357322" cy="1071570"/>
          </a:xfrm>
          <a:prstGeom prst="rect">
            <a:avLst/>
          </a:prstGeom>
          <a:noFill/>
          <a:ln w="9525">
            <a:noFill/>
            <a:miter lim="800000"/>
            <a:headEnd/>
            <a:tailEnd/>
          </a:ln>
        </p:spPr>
      </p:pic>
      <p:pic>
        <p:nvPicPr>
          <p:cNvPr id="24" name="23 Imagen" descr="http://tbn0.google.com/images?q=tbn:km8QOAeoo2gnlM:http://www.ulicafotograficzna.pl/foto3/3119_ggg_b.jpg">
            <a:hlinkClick r:id="rId18"/>
          </p:cNvPr>
          <p:cNvPicPr/>
          <p:nvPr/>
        </p:nvPicPr>
        <p:blipFill>
          <a:blip r:embed="rId19" cstate="print"/>
          <a:srcRect/>
          <a:stretch>
            <a:fillRect/>
          </a:stretch>
        </p:blipFill>
        <p:spPr bwMode="auto">
          <a:xfrm>
            <a:off x="6715140" y="5214950"/>
            <a:ext cx="1428760"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500034" y="1654908"/>
            <a:ext cx="807249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La forma se la ve como ocupante de un espacio, pero también puede ser vista como un espacio en blanco rodeado de un espacio ocupado. </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Cuando la forma es ocupante del espacio se le llama </a:t>
            </a:r>
            <a:r>
              <a:rPr kumimoji="0" lang="es-MX" sz="2000" b="0" i="0" u="sng"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Positiva</a:t>
            </a: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 y cuando es un espacio en blanco rodeado por un espacio ocupado se le llama </a:t>
            </a:r>
            <a:r>
              <a:rPr kumimoji="0" lang="es-MX" sz="2000" b="0" i="0" u="sng"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Negativa</a:t>
            </a: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5" name="1 Título"/>
          <p:cNvSpPr>
            <a:spLocks noGrp="1"/>
          </p:cNvSpPr>
          <p:nvPr>
            <p:ph type="title"/>
          </p:nvPr>
        </p:nvSpPr>
        <p:spPr>
          <a:xfrm>
            <a:off x="304800" y="457200"/>
            <a:ext cx="8686800" cy="838200"/>
          </a:xfrm>
        </p:spPr>
        <p:txBody>
          <a:bodyPr/>
          <a:lstStyle/>
          <a:p>
            <a:r>
              <a:rPr lang="es-MX" dirty="0" smtClean="0"/>
              <a:t>formas POSITIVAS Y NEGATIVAS</a:t>
            </a:r>
            <a:endParaRPr lang="es-MX" dirty="0"/>
          </a:p>
        </p:txBody>
      </p:sp>
      <p:pic>
        <p:nvPicPr>
          <p:cNvPr id="6" name="5 Imagen" descr="Positive Negative Example 3"/>
          <p:cNvPicPr/>
          <p:nvPr/>
        </p:nvPicPr>
        <p:blipFill>
          <a:blip r:embed="rId2" cstate="print"/>
          <a:srcRect/>
          <a:stretch>
            <a:fillRect/>
          </a:stretch>
        </p:blipFill>
        <p:spPr bwMode="auto">
          <a:xfrm>
            <a:off x="1755317" y="3643314"/>
            <a:ext cx="2238375" cy="1589246"/>
          </a:xfrm>
          <a:prstGeom prst="rect">
            <a:avLst/>
          </a:prstGeom>
          <a:noFill/>
          <a:ln w="9525">
            <a:noFill/>
            <a:miter lim="800000"/>
            <a:headEnd/>
            <a:tailEnd/>
          </a:ln>
        </p:spPr>
      </p:pic>
      <p:pic>
        <p:nvPicPr>
          <p:cNvPr id="7" name="6 Imagen" descr="Positive Negative Example 2"/>
          <p:cNvPicPr/>
          <p:nvPr/>
        </p:nvPicPr>
        <p:blipFill>
          <a:blip r:embed="rId3" cstate="print"/>
          <a:srcRect/>
          <a:stretch>
            <a:fillRect/>
          </a:stretch>
        </p:blipFill>
        <p:spPr bwMode="auto">
          <a:xfrm>
            <a:off x="4755713" y="3643314"/>
            <a:ext cx="2245179"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lstStyle/>
          <a:p>
            <a:r>
              <a:rPr lang="es-MX" dirty="0" smtClean="0"/>
              <a:t>FIGURAS</a:t>
            </a:r>
            <a:endParaRPr lang="es-MX" dirty="0"/>
          </a:p>
        </p:txBody>
      </p:sp>
      <p:sp>
        <p:nvSpPr>
          <p:cNvPr id="46081" name="Rectangle 1"/>
          <p:cNvSpPr>
            <a:spLocks noChangeArrowheads="1"/>
          </p:cNvSpPr>
          <p:nvPr/>
        </p:nvSpPr>
        <p:spPr bwMode="auto">
          <a:xfrm>
            <a:off x="214282" y="1242940"/>
            <a:ext cx="814393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La Figura es el contorno que delimita la forma.</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46082" name="Rectangle 2"/>
          <p:cNvSpPr>
            <a:spLocks noChangeArrowheads="1"/>
          </p:cNvSpPr>
          <p:nvPr/>
        </p:nvSpPr>
        <p:spPr bwMode="auto">
          <a:xfrm>
            <a:off x="214282" y="1714488"/>
            <a:ext cx="371477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dirty="0" smtClean="0">
                <a:solidFill>
                  <a:srgbClr val="000000"/>
                </a:solidFill>
                <a:latin typeface="Eras Light ITC" pitchFamily="34" charset="0"/>
                <a:ea typeface="Times New Roman" pitchFamily="18" charset="0"/>
                <a:cs typeface="Arial" pitchFamily="34" charset="0"/>
              </a:rPr>
              <a:t>CALIGRAFICAS: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El movimiento de la mano, el instrumento de dibujo, el material sobre el que se dibuja y la superficie de dibujo.</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8" name="7 Imagen" descr="http://tbn1.google.com/images?q=tbn:iCgR6SRrf7TDHM:http://1.bp.blogspot.com/_d9PBccDlS4w/R4phnqdy_5I/AAAAAAAAAd4/KDgS-LFgTHc/s320/100_1309.JPG">
            <a:hlinkClick r:id="rId2"/>
          </p:cNvPr>
          <p:cNvPicPr/>
          <p:nvPr/>
        </p:nvPicPr>
        <p:blipFill>
          <a:blip r:embed="rId3" cstate="print"/>
          <a:srcRect/>
          <a:stretch>
            <a:fillRect/>
          </a:stretch>
        </p:blipFill>
        <p:spPr bwMode="auto">
          <a:xfrm>
            <a:off x="500034" y="3500438"/>
            <a:ext cx="1143008" cy="1214446"/>
          </a:xfrm>
          <a:prstGeom prst="rect">
            <a:avLst/>
          </a:prstGeom>
          <a:noFill/>
          <a:ln w="9525">
            <a:noFill/>
            <a:miter lim="800000"/>
            <a:headEnd/>
            <a:tailEnd/>
          </a:ln>
        </p:spPr>
      </p:pic>
      <p:pic>
        <p:nvPicPr>
          <p:cNvPr id="9" name="8 Imagen" descr="http://tbn2.google.com/images?q=tbn:qGbeVsROOM-LsM:http://www.webpersonal.net/jordimastrullenque/arabe/images/allaahuakbarprovi8.gif">
            <a:hlinkClick r:id="rId4"/>
          </p:cNvPr>
          <p:cNvPicPr/>
          <p:nvPr/>
        </p:nvPicPr>
        <p:blipFill>
          <a:blip r:embed="rId5" cstate="print"/>
          <a:srcRect/>
          <a:stretch>
            <a:fillRect/>
          </a:stretch>
        </p:blipFill>
        <p:spPr bwMode="auto">
          <a:xfrm>
            <a:off x="1928794" y="3500438"/>
            <a:ext cx="1285884" cy="1214446"/>
          </a:xfrm>
          <a:prstGeom prst="rect">
            <a:avLst/>
          </a:prstGeom>
          <a:noFill/>
          <a:ln w="9525">
            <a:noFill/>
            <a:miter lim="800000"/>
            <a:headEnd/>
            <a:tailEnd/>
          </a:ln>
        </p:spPr>
      </p:pic>
      <p:sp>
        <p:nvSpPr>
          <p:cNvPr id="46083" name="Rectangle 3"/>
          <p:cNvSpPr>
            <a:spLocks noChangeArrowheads="1"/>
          </p:cNvSpPr>
          <p:nvPr/>
        </p:nvSpPr>
        <p:spPr bwMode="auto">
          <a:xfrm>
            <a:off x="4143372" y="1714488"/>
            <a:ext cx="442912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ORGANICAS: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Una figura orgánica exhibe concavidades y convexidades con curvas que fluyen suavemente..</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11" name="10 Imagen" descr="http://tbn0.google.com/images?q=tbn:ZawI8J4nfVaPLM:http://www.lobato.com.mx/Dibujo/ejemplos/fig-organicas.jpg">
            <a:hlinkClick r:id="rId6"/>
          </p:cNvPr>
          <p:cNvPicPr/>
          <p:nvPr/>
        </p:nvPicPr>
        <p:blipFill>
          <a:blip r:embed="rId7" cstate="print"/>
          <a:srcRect/>
          <a:stretch>
            <a:fillRect/>
          </a:stretch>
        </p:blipFill>
        <p:spPr bwMode="auto">
          <a:xfrm>
            <a:off x="4071934" y="3214686"/>
            <a:ext cx="1571636" cy="1143008"/>
          </a:xfrm>
          <a:prstGeom prst="rect">
            <a:avLst/>
          </a:prstGeom>
          <a:noFill/>
          <a:ln w="9525">
            <a:noFill/>
            <a:miter lim="800000"/>
            <a:headEnd/>
            <a:tailEnd/>
          </a:ln>
        </p:spPr>
      </p:pic>
      <p:pic>
        <p:nvPicPr>
          <p:cNvPr id="12" name="11 Imagen" descr="http://tbn2.google.com/images?q=tbn:m8pCOm4ky-d9MM:http://3.bp.blogspot.com/_S6Fj84zLLpA/SKJLsyZXJtI/AAAAAAAAABA/zcnKgXyanEo/s320/img012.jpg">
            <a:hlinkClick r:id="rId8"/>
          </p:cNvPr>
          <p:cNvPicPr/>
          <p:nvPr/>
        </p:nvPicPr>
        <p:blipFill>
          <a:blip r:embed="rId9" cstate="print"/>
          <a:srcRect/>
          <a:stretch>
            <a:fillRect/>
          </a:stretch>
        </p:blipFill>
        <p:spPr bwMode="auto">
          <a:xfrm>
            <a:off x="5786446" y="3214686"/>
            <a:ext cx="1071570" cy="1143008"/>
          </a:xfrm>
          <a:prstGeom prst="rect">
            <a:avLst/>
          </a:prstGeom>
          <a:noFill/>
          <a:ln w="9525">
            <a:noFill/>
            <a:miter lim="800000"/>
            <a:headEnd/>
            <a:tailEnd/>
          </a:ln>
        </p:spPr>
      </p:pic>
      <p:pic>
        <p:nvPicPr>
          <p:cNvPr id="13" name="12 Imagen" descr="http://tbn0.google.com/images?q=tbn:SjEsIYGDEhD0gM:http://www.seresluz.com/images/dibujo1.jpg">
            <a:hlinkClick r:id="rId10"/>
          </p:cNvPr>
          <p:cNvPicPr/>
          <p:nvPr/>
        </p:nvPicPr>
        <p:blipFill>
          <a:blip r:embed="rId11" cstate="print"/>
          <a:srcRect/>
          <a:stretch>
            <a:fillRect/>
          </a:stretch>
        </p:blipFill>
        <p:spPr bwMode="auto">
          <a:xfrm>
            <a:off x="7000892" y="3214686"/>
            <a:ext cx="1428760" cy="1143008"/>
          </a:xfrm>
          <a:prstGeom prst="rect">
            <a:avLst/>
          </a:prstGeom>
          <a:noFill/>
          <a:ln w="9525">
            <a:noFill/>
            <a:miter lim="800000"/>
            <a:headEnd/>
            <a:tailEnd/>
          </a:ln>
        </p:spPr>
      </p:pic>
      <p:sp>
        <p:nvSpPr>
          <p:cNvPr id="46084" name="Rectangle 4"/>
          <p:cNvSpPr>
            <a:spLocks noChangeArrowheads="1"/>
          </p:cNvSpPr>
          <p:nvPr/>
        </p:nvSpPr>
        <p:spPr bwMode="auto">
          <a:xfrm>
            <a:off x="428596" y="4857760"/>
            <a:ext cx="450059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GEOMETRICAS: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Se basa en medios de construcción mecánicos, las líneas rectas se trazan con regla, los círculos y arcos con compas, deben tener precisión y  definición.</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15" name="14 Imagen" descr="http://tbn1.google.com/images?q=tbn:UxeZljKwz782jM:http://www.todacultura.com/talleres/taller_dibujo/imagenes/figuras_geometricas2.jpg">
            <a:hlinkClick r:id="rId12"/>
          </p:cNvPr>
          <p:cNvPicPr/>
          <p:nvPr/>
        </p:nvPicPr>
        <p:blipFill>
          <a:blip r:embed="rId13" cstate="print"/>
          <a:srcRect/>
          <a:stretch>
            <a:fillRect/>
          </a:stretch>
        </p:blipFill>
        <p:spPr bwMode="auto">
          <a:xfrm>
            <a:off x="5072066" y="5072074"/>
            <a:ext cx="1028701" cy="1285884"/>
          </a:xfrm>
          <a:prstGeom prst="rect">
            <a:avLst/>
          </a:prstGeom>
          <a:noFill/>
          <a:ln w="9525">
            <a:noFill/>
            <a:miter lim="800000"/>
            <a:headEnd/>
            <a:tailEnd/>
          </a:ln>
        </p:spPr>
      </p:pic>
      <p:pic>
        <p:nvPicPr>
          <p:cNvPr id="16" name="15 Imagen" descr="http://tbn3.google.com/images?q=tbn:AgULgSMDNxUckM:http://www.margaritaguarderas.com/files/images/ManuelRend%C3%B3nSin_Titulo.preview.jpg">
            <a:hlinkClick r:id="rId14"/>
          </p:cNvPr>
          <p:cNvPicPr/>
          <p:nvPr/>
        </p:nvPicPr>
        <p:blipFill>
          <a:blip r:embed="rId15" cstate="print"/>
          <a:srcRect/>
          <a:stretch>
            <a:fillRect/>
          </a:stretch>
        </p:blipFill>
        <p:spPr bwMode="auto">
          <a:xfrm>
            <a:off x="6215074" y="5072074"/>
            <a:ext cx="881063" cy="1285884"/>
          </a:xfrm>
          <a:prstGeom prst="rect">
            <a:avLst/>
          </a:prstGeom>
          <a:noFill/>
          <a:ln w="9525">
            <a:noFill/>
            <a:miter lim="800000"/>
            <a:headEnd/>
            <a:tailEnd/>
          </a:ln>
        </p:spPr>
      </p:pic>
      <p:pic>
        <p:nvPicPr>
          <p:cNvPr id="17" name="16 Imagen" descr="http://tbn1.google.com/images?q=tbn:-BXp9h8HdSx6yM:http://www.urbanity.biz/fotocubo/Modayhogar/celosia2.jpg">
            <a:hlinkClick r:id="rId16"/>
          </p:cNvPr>
          <p:cNvPicPr/>
          <p:nvPr/>
        </p:nvPicPr>
        <p:blipFill>
          <a:blip r:embed="rId17" cstate="print"/>
          <a:srcRect/>
          <a:stretch>
            <a:fillRect/>
          </a:stretch>
        </p:blipFill>
        <p:spPr bwMode="auto">
          <a:xfrm>
            <a:off x="7215206" y="5072074"/>
            <a:ext cx="1357322" cy="1285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57158" y="1714488"/>
            <a:ext cx="8072494" cy="1015663"/>
          </a:xfrm>
          <a:prstGeom prst="rect">
            <a:avLst/>
          </a:prstGeom>
        </p:spPr>
        <p:txBody>
          <a:bodyPr wrap="square">
            <a:spAutoFit/>
          </a:bodyPr>
          <a:lstStyle/>
          <a:p>
            <a:pPr algn="just" fontAlgn="base">
              <a:spcBef>
                <a:spcPct val="0"/>
              </a:spcBef>
              <a:spcAft>
                <a:spcPct val="0"/>
              </a:spcAft>
            </a:pPr>
            <a:endParaRPr lang="es-MX" sz="2000" dirty="0" smtClean="0">
              <a:solidFill>
                <a:srgbClr val="000000"/>
              </a:solidFill>
              <a:latin typeface="Eras Light ITC" pitchFamily="34" charset="0"/>
              <a:ea typeface="Times New Roman" pitchFamily="18" charset="0"/>
              <a:cs typeface="Arial" pitchFamily="34" charset="0"/>
            </a:endParaRPr>
          </a:p>
          <a:p>
            <a:pPr algn="just" fontAlgn="base">
              <a:spcBef>
                <a:spcPct val="0"/>
              </a:spcBef>
              <a:spcAft>
                <a:spcPct val="0"/>
              </a:spcAft>
            </a:pPr>
            <a:r>
              <a:rPr lang="es-MX" sz="2000" dirty="0" smtClean="0">
                <a:solidFill>
                  <a:srgbClr val="000000"/>
                </a:solidFill>
                <a:latin typeface="Eras Light ITC" pitchFamily="34" charset="0"/>
                <a:ea typeface="Times New Roman" pitchFamily="18" charset="0"/>
                <a:cs typeface="Arial" pitchFamily="34" charset="0"/>
              </a:rPr>
              <a:t>Las texturas </a:t>
            </a:r>
            <a:r>
              <a:rPr lang="es-MX" sz="2000" b="1" dirty="0" smtClean="0">
                <a:solidFill>
                  <a:srgbClr val="000000"/>
                </a:solidFill>
                <a:latin typeface="Eras Light ITC" pitchFamily="34" charset="0"/>
                <a:ea typeface="Times New Roman" pitchFamily="18" charset="0"/>
                <a:cs typeface="Arial" pitchFamily="34" charset="0"/>
              </a:rPr>
              <a:t>NATURALES</a:t>
            </a:r>
            <a:r>
              <a:rPr lang="es-MX" sz="2000" dirty="0" smtClean="0">
                <a:solidFill>
                  <a:srgbClr val="000000"/>
                </a:solidFill>
                <a:latin typeface="Eras Light ITC" pitchFamily="34" charset="0"/>
                <a:ea typeface="Times New Roman" pitchFamily="18" charset="0"/>
                <a:cs typeface="Arial" pitchFamily="34" charset="0"/>
              </a:rPr>
              <a:t>, son aquellas que tienen las superficies y cuerpos de la naturaleza.</a:t>
            </a:r>
          </a:p>
        </p:txBody>
      </p:sp>
      <p:sp>
        <p:nvSpPr>
          <p:cNvPr id="14" name="1 Título"/>
          <p:cNvSpPr>
            <a:spLocks noGrp="1"/>
          </p:cNvSpPr>
          <p:nvPr>
            <p:ph type="title"/>
          </p:nvPr>
        </p:nvSpPr>
        <p:spPr>
          <a:xfrm>
            <a:off x="304800" y="457200"/>
            <a:ext cx="8686800" cy="838200"/>
          </a:xfrm>
        </p:spPr>
        <p:txBody>
          <a:bodyPr/>
          <a:lstStyle/>
          <a:p>
            <a:r>
              <a:rPr lang="es-MX" dirty="0" smtClean="0"/>
              <a:t>textura</a:t>
            </a:r>
            <a:endParaRPr lang="es-MX" dirty="0"/>
          </a:p>
        </p:txBody>
      </p:sp>
      <p:pic>
        <p:nvPicPr>
          <p:cNvPr id="40980" name="Picture 20" descr="http://t2.gstatic.com/images?q=tbn:zOC-5F_U70DDkM:http://ic2.pbase.com/u26/rotalbar/small/43390142.textu13.jpg">
            <a:hlinkClick r:id="rId2"/>
          </p:cNvPr>
          <p:cNvPicPr>
            <a:picLocks noChangeAspect="1" noChangeArrowheads="1"/>
          </p:cNvPicPr>
          <p:nvPr/>
        </p:nvPicPr>
        <p:blipFill>
          <a:blip r:embed="rId3" cstate="print"/>
          <a:srcRect/>
          <a:stretch>
            <a:fillRect/>
          </a:stretch>
        </p:blipFill>
        <p:spPr bwMode="auto">
          <a:xfrm>
            <a:off x="500034" y="2743778"/>
            <a:ext cx="1714512" cy="1364614"/>
          </a:xfrm>
          <a:prstGeom prst="rect">
            <a:avLst/>
          </a:prstGeom>
          <a:noFill/>
        </p:spPr>
      </p:pic>
      <p:pic>
        <p:nvPicPr>
          <p:cNvPr id="40982" name="Picture 22" descr="http://t2.gstatic.com/images?q=tbn:ui1-PU9FPWi3PM:http://teresacuestadelacal.googlepages.com/hojassecas1.jpg/hojassecas1-full%3Binit:.jpg">
            <a:hlinkClick r:id="rId4"/>
          </p:cNvPr>
          <p:cNvPicPr>
            <a:picLocks noChangeAspect="1" noChangeArrowheads="1"/>
          </p:cNvPicPr>
          <p:nvPr/>
        </p:nvPicPr>
        <p:blipFill>
          <a:blip r:embed="rId5" cstate="print"/>
          <a:srcRect/>
          <a:stretch>
            <a:fillRect/>
          </a:stretch>
        </p:blipFill>
        <p:spPr bwMode="auto">
          <a:xfrm>
            <a:off x="2428860" y="2714620"/>
            <a:ext cx="1785950" cy="1428750"/>
          </a:xfrm>
          <a:prstGeom prst="rect">
            <a:avLst/>
          </a:prstGeom>
          <a:noFill/>
        </p:spPr>
      </p:pic>
      <p:pic>
        <p:nvPicPr>
          <p:cNvPr id="40984" name="Picture 24" descr="http://t1.gstatic.com/images?q=tbn:dY7tHWODzEE2UM:http://educacionplasticayvisual.wikispaces.com/file/view/nueces.jpg/30202242">
            <a:hlinkClick r:id="rId6"/>
          </p:cNvPr>
          <p:cNvPicPr>
            <a:picLocks noChangeAspect="1" noChangeArrowheads="1"/>
          </p:cNvPicPr>
          <p:nvPr/>
        </p:nvPicPr>
        <p:blipFill>
          <a:blip r:embed="rId7" cstate="print"/>
          <a:srcRect/>
          <a:stretch>
            <a:fillRect/>
          </a:stretch>
        </p:blipFill>
        <p:spPr bwMode="auto">
          <a:xfrm>
            <a:off x="4357685" y="2711729"/>
            <a:ext cx="2071703" cy="1374497"/>
          </a:xfrm>
          <a:prstGeom prst="rect">
            <a:avLst/>
          </a:prstGeom>
          <a:noFill/>
        </p:spPr>
      </p:pic>
      <p:pic>
        <p:nvPicPr>
          <p:cNvPr id="40986" name="Picture 26" descr="http://t3.gstatic.com/images?q=tbn:moRvN7JdasksJM:http://educacionplasticayvisual.wikispaces.com/file/view/madera.jpg/30202244">
            <a:hlinkClick r:id="rId8"/>
          </p:cNvPr>
          <p:cNvPicPr>
            <a:picLocks noChangeAspect="1" noChangeArrowheads="1"/>
          </p:cNvPicPr>
          <p:nvPr/>
        </p:nvPicPr>
        <p:blipFill>
          <a:blip r:embed="rId9" cstate="print"/>
          <a:srcRect/>
          <a:stretch>
            <a:fillRect/>
          </a:stretch>
        </p:blipFill>
        <p:spPr bwMode="auto">
          <a:xfrm>
            <a:off x="6599894" y="2714620"/>
            <a:ext cx="1972634" cy="1357317"/>
          </a:xfrm>
          <a:prstGeom prst="rect">
            <a:avLst/>
          </a:prstGeom>
          <a:noFill/>
        </p:spPr>
      </p:pic>
      <p:sp>
        <p:nvSpPr>
          <p:cNvPr id="28" name="27 Rectángulo"/>
          <p:cNvSpPr/>
          <p:nvPr/>
        </p:nvSpPr>
        <p:spPr>
          <a:xfrm>
            <a:off x="357158" y="4298114"/>
            <a:ext cx="8072494" cy="707886"/>
          </a:xfrm>
          <a:prstGeom prst="rect">
            <a:avLst/>
          </a:prstGeom>
        </p:spPr>
        <p:txBody>
          <a:bodyPr wrap="square">
            <a:spAutoFit/>
          </a:bodyPr>
          <a:lstStyle/>
          <a:p>
            <a:pPr algn="just" fontAlgn="base">
              <a:spcBef>
                <a:spcPct val="0"/>
              </a:spcBef>
              <a:spcAft>
                <a:spcPct val="0"/>
              </a:spcAft>
            </a:pPr>
            <a:r>
              <a:rPr lang="es-MX" sz="2000" dirty="0" smtClean="0">
                <a:solidFill>
                  <a:srgbClr val="000000"/>
                </a:solidFill>
                <a:latin typeface="Eras Light ITC" pitchFamily="34" charset="0"/>
                <a:ea typeface="Times New Roman" pitchFamily="18" charset="0"/>
                <a:cs typeface="Arial" pitchFamily="34" charset="0"/>
              </a:rPr>
              <a:t>Las texturas </a:t>
            </a:r>
            <a:r>
              <a:rPr lang="es-MX" sz="2000" b="1" dirty="0" smtClean="0">
                <a:solidFill>
                  <a:srgbClr val="000000"/>
                </a:solidFill>
                <a:latin typeface="Eras Light ITC" pitchFamily="34" charset="0"/>
                <a:ea typeface="Times New Roman" pitchFamily="18" charset="0"/>
                <a:cs typeface="Arial" pitchFamily="34" charset="0"/>
              </a:rPr>
              <a:t>ARTIFICIALES</a:t>
            </a:r>
            <a:r>
              <a:rPr lang="es-MX" sz="2000" dirty="0" smtClean="0">
                <a:solidFill>
                  <a:srgbClr val="000000"/>
                </a:solidFill>
                <a:latin typeface="Eras Light ITC" pitchFamily="34" charset="0"/>
                <a:ea typeface="Times New Roman" pitchFamily="18" charset="0"/>
                <a:cs typeface="Arial" pitchFamily="34" charset="0"/>
              </a:rPr>
              <a:t>, son aquellas superficies que tienen los objetos fabricados por el ser humano.</a:t>
            </a:r>
          </a:p>
        </p:txBody>
      </p:sp>
      <p:pic>
        <p:nvPicPr>
          <p:cNvPr id="40988" name="Picture 28" descr="http://t1.gstatic.com/images?q=tbn:w0K9oiMKGWZFjM:http://contenidos.cnice.mec.es/plastica/typo3temp/pics/bc604afa46.jpg">
            <a:hlinkClick r:id="rId10"/>
          </p:cNvPr>
          <p:cNvPicPr>
            <a:picLocks noChangeAspect="1" noChangeArrowheads="1"/>
          </p:cNvPicPr>
          <p:nvPr/>
        </p:nvPicPr>
        <p:blipFill>
          <a:blip r:embed="rId11" cstate="print"/>
          <a:srcRect/>
          <a:stretch>
            <a:fillRect/>
          </a:stretch>
        </p:blipFill>
        <p:spPr bwMode="auto">
          <a:xfrm>
            <a:off x="785786" y="5000636"/>
            <a:ext cx="1071570" cy="1607355"/>
          </a:xfrm>
          <a:prstGeom prst="rect">
            <a:avLst/>
          </a:prstGeom>
          <a:noFill/>
        </p:spPr>
      </p:pic>
      <p:pic>
        <p:nvPicPr>
          <p:cNvPr id="40990" name="Picture 30" descr="http://t2.gstatic.com/images?q=tbn:ruI-ct384-WviM:http://farm2.static.flickr.com/1427/847371722_0dc63643bb.jpg">
            <a:hlinkClick r:id="rId12"/>
          </p:cNvPr>
          <p:cNvPicPr>
            <a:picLocks noChangeAspect="1" noChangeArrowheads="1"/>
          </p:cNvPicPr>
          <p:nvPr/>
        </p:nvPicPr>
        <p:blipFill>
          <a:blip r:embed="rId13" cstate="print"/>
          <a:srcRect/>
          <a:stretch>
            <a:fillRect/>
          </a:stretch>
        </p:blipFill>
        <p:spPr bwMode="auto">
          <a:xfrm>
            <a:off x="2143108" y="5000636"/>
            <a:ext cx="2357454" cy="1577682"/>
          </a:xfrm>
          <a:prstGeom prst="rect">
            <a:avLst/>
          </a:prstGeom>
          <a:noFill/>
        </p:spPr>
      </p:pic>
      <p:pic>
        <p:nvPicPr>
          <p:cNvPr id="40992" name="Picture 32" descr="http://t0.gstatic.com/images?q=tbn:vh64-_f_NtrGwM:http://static.andaluciaimagen.com/Rueda--neumatico--textura--116981.jpg">
            <a:hlinkClick r:id="rId14"/>
          </p:cNvPr>
          <p:cNvPicPr>
            <a:picLocks noChangeAspect="1" noChangeArrowheads="1"/>
          </p:cNvPicPr>
          <p:nvPr/>
        </p:nvPicPr>
        <p:blipFill>
          <a:blip r:embed="rId15" cstate="print"/>
          <a:srcRect/>
          <a:stretch>
            <a:fillRect/>
          </a:stretch>
        </p:blipFill>
        <p:spPr bwMode="auto">
          <a:xfrm>
            <a:off x="4786314" y="5000636"/>
            <a:ext cx="2000264" cy="1500198"/>
          </a:xfrm>
          <a:prstGeom prst="rect">
            <a:avLst/>
          </a:prstGeom>
          <a:noFill/>
        </p:spPr>
      </p:pic>
      <p:pic>
        <p:nvPicPr>
          <p:cNvPr id="40994" name="Picture 34" descr="http://t1.gstatic.com/images?q=tbn:GX-RCZG0a4lzSM:http://es.dreamstime.com/oro-de-los-fuegos-artificiales-de-las-estrellas-fugaces-thumb2926010.jpg">
            <a:hlinkClick r:id="rId16"/>
          </p:cNvPr>
          <p:cNvPicPr>
            <a:picLocks noChangeAspect="1" noChangeArrowheads="1"/>
          </p:cNvPicPr>
          <p:nvPr/>
        </p:nvPicPr>
        <p:blipFill>
          <a:blip r:embed="rId17" cstate="print"/>
          <a:srcRect/>
          <a:stretch>
            <a:fillRect/>
          </a:stretch>
        </p:blipFill>
        <p:spPr bwMode="auto">
          <a:xfrm>
            <a:off x="7000892" y="4929198"/>
            <a:ext cx="1571636" cy="1571637"/>
          </a:xfrm>
          <a:prstGeom prst="rect">
            <a:avLst/>
          </a:prstGeom>
          <a:noFill/>
        </p:spPr>
      </p:pic>
      <p:sp>
        <p:nvSpPr>
          <p:cNvPr id="33" name="32 Rectángulo"/>
          <p:cNvSpPr/>
          <p:nvPr/>
        </p:nvSpPr>
        <p:spPr>
          <a:xfrm>
            <a:off x="357158" y="1285860"/>
            <a:ext cx="8286808" cy="707886"/>
          </a:xfrm>
          <a:prstGeom prst="rect">
            <a:avLst/>
          </a:prstGeom>
        </p:spPr>
        <p:txBody>
          <a:bodyPr wrap="square">
            <a:spAutoFit/>
          </a:bodyPr>
          <a:lstStyle/>
          <a:p>
            <a:pPr algn="just" fontAlgn="base">
              <a:spcBef>
                <a:spcPct val="0"/>
              </a:spcBef>
              <a:spcAft>
                <a:spcPct val="0"/>
              </a:spcAft>
            </a:pPr>
            <a:r>
              <a:rPr lang="es-MX" sz="2000" dirty="0" smtClean="0">
                <a:solidFill>
                  <a:srgbClr val="000000"/>
                </a:solidFill>
                <a:latin typeface="Eras Light ITC" pitchFamily="34" charset="0"/>
                <a:ea typeface="Times New Roman" pitchFamily="18" charset="0"/>
                <a:cs typeface="Arial" pitchFamily="34" charset="0"/>
              </a:rPr>
              <a:t>Es el aspecto externo que presentan las superficies de las formas y nos informan del material del que están hechas.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57158" y="1528733"/>
            <a:ext cx="8286808" cy="707886"/>
          </a:xfrm>
          <a:prstGeom prst="rect">
            <a:avLst/>
          </a:prstGeom>
        </p:spPr>
        <p:txBody>
          <a:bodyPr wrap="square">
            <a:spAutoFit/>
          </a:bodyPr>
          <a:lstStyle/>
          <a:p>
            <a:pPr algn="just" fontAlgn="base">
              <a:spcBef>
                <a:spcPct val="0"/>
              </a:spcBef>
              <a:spcAft>
                <a:spcPct val="0"/>
              </a:spcAft>
            </a:pPr>
            <a:r>
              <a:rPr lang="es-MX" sz="2000" dirty="0" smtClean="0">
                <a:solidFill>
                  <a:srgbClr val="000000"/>
                </a:solidFill>
                <a:latin typeface="Eras Light ITC" pitchFamily="34" charset="0"/>
                <a:ea typeface="Times New Roman" pitchFamily="18" charset="0"/>
                <a:cs typeface="Arial" pitchFamily="34" charset="0"/>
              </a:rPr>
              <a:t>La textura </a:t>
            </a:r>
            <a:r>
              <a:rPr lang="es-MX" sz="2000" b="1" dirty="0" smtClean="0">
                <a:solidFill>
                  <a:srgbClr val="000000"/>
                </a:solidFill>
                <a:latin typeface="Eras Light ITC" pitchFamily="34" charset="0"/>
                <a:ea typeface="Times New Roman" pitchFamily="18" charset="0"/>
                <a:cs typeface="Arial" pitchFamily="34" charset="0"/>
              </a:rPr>
              <a:t>VISIBLE</a:t>
            </a:r>
            <a:r>
              <a:rPr lang="es-MX" sz="2000" dirty="0" smtClean="0">
                <a:solidFill>
                  <a:srgbClr val="000000"/>
                </a:solidFill>
                <a:latin typeface="Eras Light ITC" pitchFamily="34" charset="0"/>
                <a:ea typeface="Times New Roman" pitchFamily="18" charset="0"/>
                <a:cs typeface="Arial" pitchFamily="34" charset="0"/>
              </a:rPr>
              <a:t>, son las que podemos percibir solo a través del sentido de la vista.</a:t>
            </a:r>
          </a:p>
        </p:txBody>
      </p:sp>
      <p:sp>
        <p:nvSpPr>
          <p:cNvPr id="8" name="1 Título"/>
          <p:cNvSpPr>
            <a:spLocks noGrp="1"/>
          </p:cNvSpPr>
          <p:nvPr>
            <p:ph type="title"/>
          </p:nvPr>
        </p:nvSpPr>
        <p:spPr>
          <a:xfrm>
            <a:off x="304800" y="457200"/>
            <a:ext cx="8686800" cy="838200"/>
          </a:xfrm>
        </p:spPr>
        <p:txBody>
          <a:bodyPr/>
          <a:lstStyle/>
          <a:p>
            <a:r>
              <a:rPr lang="es-MX" dirty="0" smtClean="0"/>
              <a:t>textura</a:t>
            </a:r>
            <a:endParaRPr lang="es-MX" dirty="0"/>
          </a:p>
        </p:txBody>
      </p:sp>
      <p:pic>
        <p:nvPicPr>
          <p:cNvPr id="41988" name="Picture 4" descr="http://t2.gstatic.com/images?q=tbn:Qb36kF6ENJbQPM:http://www.jisanta.com/Geologia/Imagen%2520Geologia/Rocas/texturas%2520(2).JPG">
            <a:hlinkClick r:id="rId2"/>
          </p:cNvPr>
          <p:cNvPicPr>
            <a:picLocks noChangeAspect="1" noChangeArrowheads="1"/>
          </p:cNvPicPr>
          <p:nvPr/>
        </p:nvPicPr>
        <p:blipFill>
          <a:blip r:embed="rId3" cstate="print"/>
          <a:srcRect/>
          <a:stretch>
            <a:fillRect/>
          </a:stretch>
        </p:blipFill>
        <p:spPr bwMode="auto">
          <a:xfrm>
            <a:off x="428596" y="2275304"/>
            <a:ext cx="1857388" cy="1214446"/>
          </a:xfrm>
          <a:prstGeom prst="rect">
            <a:avLst/>
          </a:prstGeom>
          <a:noFill/>
        </p:spPr>
      </p:pic>
      <p:pic>
        <p:nvPicPr>
          <p:cNvPr id="41990" name="Picture 6" descr="http://t3.gstatic.com/images?q=tbn:8I5_Mocd4BLpsM:http://4.bp.blogspot.com/_qN_3Ojk9g5k/SSXc7vT696I/AAAAAAAADRs/whlOpUUVQMs/s400/Coleccion%2Btexturas1.jpg">
            <a:hlinkClick r:id="rId4"/>
          </p:cNvPr>
          <p:cNvPicPr>
            <a:picLocks noChangeAspect="1" noChangeArrowheads="1"/>
          </p:cNvPicPr>
          <p:nvPr/>
        </p:nvPicPr>
        <p:blipFill>
          <a:blip r:embed="rId5" cstate="print"/>
          <a:srcRect/>
          <a:stretch>
            <a:fillRect/>
          </a:stretch>
        </p:blipFill>
        <p:spPr bwMode="auto">
          <a:xfrm>
            <a:off x="2500298" y="2275304"/>
            <a:ext cx="1500198" cy="1181101"/>
          </a:xfrm>
          <a:prstGeom prst="rect">
            <a:avLst/>
          </a:prstGeom>
          <a:noFill/>
        </p:spPr>
      </p:pic>
      <p:pic>
        <p:nvPicPr>
          <p:cNvPr id="41992" name="Picture 8" descr="http://t3.gstatic.com/images?q=tbn:W18vbStMlE3KMM:http://www.espacioyconfort.com.ar/29/imagenes/manos.jpg">
            <a:hlinkClick r:id="rId6"/>
          </p:cNvPr>
          <p:cNvPicPr>
            <a:picLocks noChangeAspect="1" noChangeArrowheads="1"/>
          </p:cNvPicPr>
          <p:nvPr/>
        </p:nvPicPr>
        <p:blipFill>
          <a:blip r:embed="rId7" cstate="print"/>
          <a:srcRect/>
          <a:stretch>
            <a:fillRect/>
          </a:stretch>
        </p:blipFill>
        <p:spPr bwMode="auto">
          <a:xfrm>
            <a:off x="4286248" y="2275304"/>
            <a:ext cx="1214446" cy="1214447"/>
          </a:xfrm>
          <a:prstGeom prst="rect">
            <a:avLst/>
          </a:prstGeom>
          <a:noFill/>
        </p:spPr>
      </p:pic>
      <p:pic>
        <p:nvPicPr>
          <p:cNvPr id="41994" name="Picture 10" descr="http://t2.gstatic.com/images?q=tbn:vbzGVcwSvfELCM:http://www.educar.org/infantiles/ArticulosyObras/modelo1.jpg">
            <a:hlinkClick r:id="rId8"/>
          </p:cNvPr>
          <p:cNvPicPr>
            <a:picLocks noChangeAspect="1" noChangeArrowheads="1"/>
          </p:cNvPicPr>
          <p:nvPr/>
        </p:nvPicPr>
        <p:blipFill>
          <a:blip r:embed="rId9" cstate="print"/>
          <a:srcRect/>
          <a:stretch>
            <a:fillRect/>
          </a:stretch>
        </p:blipFill>
        <p:spPr bwMode="auto">
          <a:xfrm>
            <a:off x="5786446" y="2275303"/>
            <a:ext cx="1571636" cy="1225135"/>
          </a:xfrm>
          <a:prstGeom prst="rect">
            <a:avLst/>
          </a:prstGeom>
          <a:noFill/>
        </p:spPr>
      </p:pic>
      <p:pic>
        <p:nvPicPr>
          <p:cNvPr id="41996" name="Picture 12" descr="http://t1.gstatic.com/images?q=tbn:2XyNkfcx1b93YM:http://images.digitalmedianet.com/2003/09_sep/reviews/textureanarchy030916/0c-textures.jpg">
            <a:hlinkClick r:id="rId10"/>
          </p:cNvPr>
          <p:cNvPicPr>
            <a:picLocks noChangeAspect="1" noChangeArrowheads="1"/>
          </p:cNvPicPr>
          <p:nvPr/>
        </p:nvPicPr>
        <p:blipFill>
          <a:blip r:embed="rId11" cstate="print"/>
          <a:srcRect/>
          <a:stretch>
            <a:fillRect/>
          </a:stretch>
        </p:blipFill>
        <p:spPr bwMode="auto">
          <a:xfrm>
            <a:off x="7572396" y="2203866"/>
            <a:ext cx="1247775" cy="1295401"/>
          </a:xfrm>
          <a:prstGeom prst="rect">
            <a:avLst/>
          </a:prstGeom>
          <a:noFill/>
        </p:spPr>
      </p:pic>
      <p:sp>
        <p:nvSpPr>
          <p:cNvPr id="20" name="19 Rectángulo"/>
          <p:cNvSpPr/>
          <p:nvPr/>
        </p:nvSpPr>
        <p:spPr>
          <a:xfrm>
            <a:off x="357158" y="4000503"/>
            <a:ext cx="8286808" cy="707886"/>
          </a:xfrm>
          <a:prstGeom prst="rect">
            <a:avLst/>
          </a:prstGeom>
        </p:spPr>
        <p:txBody>
          <a:bodyPr wrap="square">
            <a:spAutoFit/>
          </a:bodyPr>
          <a:lstStyle/>
          <a:p>
            <a:pPr algn="just" fontAlgn="base">
              <a:spcBef>
                <a:spcPct val="0"/>
              </a:spcBef>
              <a:spcAft>
                <a:spcPct val="0"/>
              </a:spcAft>
            </a:pPr>
            <a:r>
              <a:rPr lang="es-MX" sz="2000" dirty="0" smtClean="0">
                <a:solidFill>
                  <a:srgbClr val="000000"/>
                </a:solidFill>
                <a:latin typeface="Eras Light ITC" pitchFamily="34" charset="0"/>
                <a:ea typeface="Times New Roman" pitchFamily="18" charset="0"/>
                <a:cs typeface="Arial" pitchFamily="34" charset="0"/>
              </a:rPr>
              <a:t>La textura </a:t>
            </a:r>
            <a:r>
              <a:rPr lang="es-MX" sz="2000" b="1" dirty="0" smtClean="0">
                <a:solidFill>
                  <a:srgbClr val="000000"/>
                </a:solidFill>
                <a:latin typeface="Eras Light ITC" pitchFamily="34" charset="0"/>
                <a:ea typeface="Times New Roman" pitchFamily="18" charset="0"/>
                <a:cs typeface="Arial" pitchFamily="34" charset="0"/>
              </a:rPr>
              <a:t>TACTIL</a:t>
            </a:r>
            <a:r>
              <a:rPr lang="es-MX" sz="2000" dirty="0" smtClean="0">
                <a:solidFill>
                  <a:srgbClr val="000000"/>
                </a:solidFill>
                <a:latin typeface="Eras Light ITC" pitchFamily="34" charset="0"/>
                <a:ea typeface="Times New Roman" pitchFamily="18" charset="0"/>
                <a:cs typeface="Arial" pitchFamily="34" charset="0"/>
              </a:rPr>
              <a:t>, es aquella textura que podemos percibir a través del tacto, algunas texturas visibles pueden combinarse y ser al mismo tiempo </a:t>
            </a:r>
            <a:r>
              <a:rPr lang="es-MX" sz="2000" dirty="0" err="1" smtClean="0">
                <a:solidFill>
                  <a:srgbClr val="000000"/>
                </a:solidFill>
                <a:latin typeface="Eras Light ITC" pitchFamily="34" charset="0"/>
                <a:ea typeface="Times New Roman" pitchFamily="18" charset="0"/>
                <a:cs typeface="Arial" pitchFamily="34" charset="0"/>
              </a:rPr>
              <a:t>tactil</a:t>
            </a:r>
            <a:r>
              <a:rPr lang="es-MX" sz="2000" dirty="0" smtClean="0">
                <a:solidFill>
                  <a:srgbClr val="000000"/>
                </a:solidFill>
                <a:latin typeface="Eras Light ITC" pitchFamily="34" charset="0"/>
                <a:ea typeface="Times New Roman" pitchFamily="18" charset="0"/>
                <a:cs typeface="Arial" pitchFamily="34" charset="0"/>
              </a:rPr>
              <a:t>.</a:t>
            </a:r>
          </a:p>
        </p:txBody>
      </p:sp>
      <p:pic>
        <p:nvPicPr>
          <p:cNvPr id="41998" name="Picture 14" descr="http://t2.gstatic.com/images?q=tbn:hbqyUw5lmhiilM:http://paradigmaticavisual.files.wordpress.com/2008/12/115.jpg">
            <a:hlinkClick r:id="rId12"/>
          </p:cNvPr>
          <p:cNvPicPr>
            <a:picLocks noChangeAspect="1" noChangeArrowheads="1"/>
          </p:cNvPicPr>
          <p:nvPr/>
        </p:nvPicPr>
        <p:blipFill>
          <a:blip r:embed="rId13" cstate="print"/>
          <a:srcRect/>
          <a:stretch>
            <a:fillRect/>
          </a:stretch>
        </p:blipFill>
        <p:spPr bwMode="auto">
          <a:xfrm>
            <a:off x="500034" y="4786320"/>
            <a:ext cx="1928826" cy="1273027"/>
          </a:xfrm>
          <a:prstGeom prst="rect">
            <a:avLst/>
          </a:prstGeom>
          <a:noFill/>
        </p:spPr>
      </p:pic>
      <p:pic>
        <p:nvPicPr>
          <p:cNvPr id="42000" name="Picture 16" descr="http://t0.gstatic.com/images?q=tbn:oQ_IQzE7puT_kM:http://recursosgraficos.espinlog.com/wp-content/uploads/2007/12/textura-de-pared.jpg">
            <a:hlinkClick r:id="rId14"/>
          </p:cNvPr>
          <p:cNvPicPr>
            <a:picLocks noChangeAspect="1" noChangeArrowheads="1"/>
          </p:cNvPicPr>
          <p:nvPr/>
        </p:nvPicPr>
        <p:blipFill>
          <a:blip r:embed="rId15" cstate="print"/>
          <a:srcRect/>
          <a:stretch>
            <a:fillRect/>
          </a:stretch>
        </p:blipFill>
        <p:spPr bwMode="auto">
          <a:xfrm>
            <a:off x="2556786" y="4786321"/>
            <a:ext cx="1943776" cy="1285884"/>
          </a:xfrm>
          <a:prstGeom prst="rect">
            <a:avLst/>
          </a:prstGeom>
          <a:noFill/>
        </p:spPr>
      </p:pic>
      <p:pic>
        <p:nvPicPr>
          <p:cNvPr id="42002" name="Picture 18" descr="http://t0.gstatic.com/images?q=tbn:qeBU5cXSg_e6IM:http://www.lunadisseny.com/blog/wp-content/uploads/2009/04/tots_2.jpg">
            <a:hlinkClick r:id="rId16"/>
          </p:cNvPr>
          <p:cNvPicPr>
            <a:picLocks noChangeAspect="1" noChangeArrowheads="1"/>
          </p:cNvPicPr>
          <p:nvPr/>
        </p:nvPicPr>
        <p:blipFill>
          <a:blip r:embed="rId17" cstate="print"/>
          <a:srcRect/>
          <a:stretch>
            <a:fillRect/>
          </a:stretch>
        </p:blipFill>
        <p:spPr bwMode="auto">
          <a:xfrm>
            <a:off x="4714876" y="4714883"/>
            <a:ext cx="428628" cy="1428750"/>
          </a:xfrm>
          <a:prstGeom prst="rect">
            <a:avLst/>
          </a:prstGeom>
          <a:noFill/>
        </p:spPr>
      </p:pic>
      <p:pic>
        <p:nvPicPr>
          <p:cNvPr id="42004" name="Picture 20" descr="http://t0.gstatic.com/images?q=tbn:7iwslgzg2gQVXM:http://contenidos.cnice.mec.es/plastica/typo3temp/pics/0526bd917c.jpg">
            <a:hlinkClick r:id="rId18"/>
          </p:cNvPr>
          <p:cNvPicPr>
            <a:picLocks noChangeAspect="1" noChangeArrowheads="1"/>
          </p:cNvPicPr>
          <p:nvPr/>
        </p:nvPicPr>
        <p:blipFill>
          <a:blip r:embed="rId19" cstate="print"/>
          <a:srcRect/>
          <a:stretch>
            <a:fillRect/>
          </a:stretch>
        </p:blipFill>
        <p:spPr bwMode="auto">
          <a:xfrm>
            <a:off x="5313288" y="4786321"/>
            <a:ext cx="2044794" cy="1357322"/>
          </a:xfrm>
          <a:prstGeom prst="rect">
            <a:avLst/>
          </a:prstGeom>
          <a:noFill/>
        </p:spPr>
      </p:pic>
      <p:pic>
        <p:nvPicPr>
          <p:cNvPr id="42006" name="Picture 22" descr="http://t2.gstatic.com/images?q=tbn:C-BiUv2JOO6t1M:http://3.bp.blogspot.com/_PA2JRaS4syk/SKEK8Zyu_tI/AAAAAAAABow/JR6VhrcJRdQ/s400/recubrimiento_paredes_textura_3_thumb.jpg">
            <a:hlinkClick r:id="rId20"/>
          </p:cNvPr>
          <p:cNvPicPr>
            <a:picLocks noChangeAspect="1" noChangeArrowheads="1"/>
          </p:cNvPicPr>
          <p:nvPr/>
        </p:nvPicPr>
        <p:blipFill>
          <a:blip r:embed="rId21" cstate="print"/>
          <a:srcRect/>
          <a:stretch>
            <a:fillRect/>
          </a:stretch>
        </p:blipFill>
        <p:spPr bwMode="auto">
          <a:xfrm>
            <a:off x="7572396" y="4786321"/>
            <a:ext cx="1357322" cy="135732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lstStyle/>
          <a:p>
            <a:r>
              <a:rPr lang="es-MX" dirty="0" smtClean="0"/>
              <a:t>DISEÑO</a:t>
            </a:r>
            <a:endParaRPr lang="es-MX" dirty="0"/>
          </a:p>
        </p:txBody>
      </p:sp>
      <p:sp>
        <p:nvSpPr>
          <p:cNvPr id="27649" name="Rectangle 1"/>
          <p:cNvSpPr>
            <a:spLocks noChangeArrowheads="1"/>
          </p:cNvSpPr>
          <p:nvPr/>
        </p:nvSpPr>
        <p:spPr bwMode="auto">
          <a:xfrm>
            <a:off x="357158" y="1500174"/>
            <a:ext cx="585788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¿Qué es diseño?</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El diseño es un proceso de creación visual con un propósito, a diferencia de la pintura y de la escultura, que son la realización de las decisiones personales  y los sueños de un artista, el diseño cubre exigencias prácticas, un buen diseño es la mejor expresión visual de la esencia de “algo”, sea un mensaje o un producto. </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27651" name="Picture 3" descr="http://thm-a03.yimg.com/image/5eab6f8aebadd970">
            <a:hlinkClick r:id="rId2"/>
          </p:cNvPr>
          <p:cNvPicPr>
            <a:picLocks noChangeAspect="1" noChangeArrowheads="1"/>
          </p:cNvPicPr>
          <p:nvPr/>
        </p:nvPicPr>
        <p:blipFill>
          <a:blip r:embed="rId3" cstate="print"/>
          <a:srcRect/>
          <a:stretch>
            <a:fillRect/>
          </a:stretch>
        </p:blipFill>
        <p:spPr bwMode="auto">
          <a:xfrm>
            <a:off x="6429388" y="1714488"/>
            <a:ext cx="2143140" cy="2143141"/>
          </a:xfrm>
          <a:prstGeom prst="rect">
            <a:avLst/>
          </a:prstGeom>
          <a:noFill/>
        </p:spPr>
      </p:pic>
      <p:sp>
        <p:nvSpPr>
          <p:cNvPr id="27652" name="Rectangle 4"/>
          <p:cNvSpPr>
            <a:spLocks noChangeArrowheads="1"/>
          </p:cNvSpPr>
          <p:nvPr/>
        </p:nvSpPr>
        <p:spPr bwMode="auto">
          <a:xfrm>
            <a:off x="285720" y="4143380"/>
            <a:ext cx="828680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¿Cuál es el proceso del diseño?</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En el proceso del diseño  existe una </a:t>
            </a:r>
            <a:r>
              <a:rPr kumimoji="0" lang="es-MX" sz="2000" b="0" i="0" u="sng"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Función;</a:t>
            </a: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 uso específico a que se destina una cosa y una, </a:t>
            </a:r>
            <a:r>
              <a:rPr kumimoji="0" lang="es-MX" sz="2000" b="0" i="0" u="sng"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Expresión:</a:t>
            </a: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 en la que el autor transmite sus sentimientos o personalidad a su obra.</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27658" name="Picture 10" descr="http://thm-a02.yimg.com/image/34c6b4f650148c0a">
            <a:hlinkClick r:id="rId4"/>
          </p:cNvPr>
          <p:cNvPicPr>
            <a:picLocks noChangeAspect="1" noChangeArrowheads="1"/>
          </p:cNvPicPr>
          <p:nvPr/>
        </p:nvPicPr>
        <p:blipFill>
          <a:blip r:embed="rId5" cstate="print"/>
          <a:srcRect/>
          <a:stretch>
            <a:fillRect/>
          </a:stretch>
        </p:blipFill>
        <p:spPr bwMode="auto">
          <a:xfrm>
            <a:off x="3000364" y="5286388"/>
            <a:ext cx="1466359" cy="1285884"/>
          </a:xfrm>
          <a:prstGeom prst="rect">
            <a:avLst/>
          </a:prstGeom>
          <a:noFill/>
        </p:spPr>
      </p:pic>
      <p:pic>
        <p:nvPicPr>
          <p:cNvPr id="27660" name="Picture 12" descr="http://thm-a02.yimg.com/image/16fadfe6ac1364aa">
            <a:hlinkClick r:id="rId6"/>
          </p:cNvPr>
          <p:cNvPicPr>
            <a:picLocks noChangeAspect="1" noChangeArrowheads="1"/>
          </p:cNvPicPr>
          <p:nvPr/>
        </p:nvPicPr>
        <p:blipFill>
          <a:blip r:embed="rId7" cstate="print"/>
          <a:srcRect/>
          <a:stretch>
            <a:fillRect/>
          </a:stretch>
        </p:blipFill>
        <p:spPr bwMode="auto">
          <a:xfrm>
            <a:off x="4643438" y="5286388"/>
            <a:ext cx="928694" cy="1311099"/>
          </a:xfrm>
          <a:prstGeom prst="rect">
            <a:avLst/>
          </a:prstGeom>
          <a:noFill/>
        </p:spPr>
      </p:pic>
      <p:pic>
        <p:nvPicPr>
          <p:cNvPr id="27662" name="Picture 14" descr="http://thm-a01.yimg.com/image/f2afcb67af47ead2">
            <a:hlinkClick r:id="rId8"/>
          </p:cNvPr>
          <p:cNvPicPr>
            <a:picLocks noChangeAspect="1" noChangeArrowheads="1"/>
          </p:cNvPicPr>
          <p:nvPr/>
        </p:nvPicPr>
        <p:blipFill>
          <a:blip r:embed="rId9" cstate="print"/>
          <a:srcRect/>
          <a:stretch>
            <a:fillRect/>
          </a:stretch>
        </p:blipFill>
        <p:spPr bwMode="auto">
          <a:xfrm>
            <a:off x="5715008" y="5286388"/>
            <a:ext cx="1143008" cy="1335290"/>
          </a:xfrm>
          <a:prstGeom prst="rect">
            <a:avLst/>
          </a:prstGeom>
          <a:noFill/>
        </p:spPr>
      </p:pic>
      <p:pic>
        <p:nvPicPr>
          <p:cNvPr id="27664" name="Picture 16" descr="http://thm-a02.yimg.com/image/b713cfabc3094cfc">
            <a:hlinkClick r:id="rId10"/>
          </p:cNvPr>
          <p:cNvPicPr>
            <a:picLocks noChangeAspect="1" noChangeArrowheads="1"/>
          </p:cNvPicPr>
          <p:nvPr/>
        </p:nvPicPr>
        <p:blipFill>
          <a:blip r:embed="rId11" cstate="print"/>
          <a:srcRect/>
          <a:stretch>
            <a:fillRect/>
          </a:stretch>
        </p:blipFill>
        <p:spPr bwMode="auto">
          <a:xfrm>
            <a:off x="6929454" y="5286388"/>
            <a:ext cx="1991723" cy="135732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lstStyle/>
          <a:p>
            <a:r>
              <a:rPr lang="es-MX" dirty="0" smtClean="0"/>
              <a:t>DISEÑO</a:t>
            </a:r>
            <a:endParaRPr lang="es-MX" dirty="0"/>
          </a:p>
        </p:txBody>
      </p:sp>
      <p:sp>
        <p:nvSpPr>
          <p:cNvPr id="28673" name="Rectangle 1"/>
          <p:cNvSpPr>
            <a:spLocks noChangeArrowheads="1"/>
          </p:cNvSpPr>
          <p:nvPr/>
        </p:nvSpPr>
        <p:spPr bwMode="auto">
          <a:xfrm>
            <a:off x="357158" y="1428737"/>
            <a:ext cx="842968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Pasos del proceso del diseño:</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s-MX" sz="2000" b="0" i="0" u="sng"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Causa Primera:</a:t>
            </a: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 es la necesidad humana o motivo.</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s-MX" sz="2000" b="0" i="0" u="sng"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Causa Formal:</a:t>
            </a: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 en la que hay un proceso de imaginación.</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s-MX" sz="2000" b="0" i="0" u="sng"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Causa Material:</a:t>
            </a: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 </a:t>
            </a:r>
            <a:r>
              <a:rPr lang="es-MX" sz="2000" dirty="0" smtClean="0">
                <a:solidFill>
                  <a:srgbClr val="000000"/>
                </a:solidFill>
                <a:latin typeface="Eras Light ITC" pitchFamily="34" charset="0"/>
                <a:ea typeface="Times New Roman" pitchFamily="18" charset="0"/>
                <a:cs typeface="Arial" pitchFamily="34" charset="0"/>
              </a:rPr>
              <a:t>Materiales </a:t>
            </a: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correctos y adecuados para el diseño.</a:t>
            </a:r>
          </a:p>
          <a:p>
            <a:pPr marL="0" marR="0" lvl="0" indent="0" algn="just" defTabSz="914400" rtl="0" eaLnBrk="0" fontAlgn="base" latinLnBrk="0" hangingPunct="0">
              <a:lnSpc>
                <a:spcPct val="100000"/>
              </a:lnSpc>
              <a:spcBef>
                <a:spcPct val="0"/>
              </a:spcBef>
              <a:spcAft>
                <a:spcPct val="0"/>
              </a:spcAft>
              <a:buClrTx/>
              <a:buSzTx/>
              <a:buFontTx/>
              <a:buAutoNum type="arabicPeriod"/>
              <a:tabLst/>
            </a:pPr>
            <a:r>
              <a:rPr kumimoji="0" lang="es-MX" sz="2000" b="0" i="0" u="sng"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Causa Técnica:</a:t>
            </a:r>
            <a:r>
              <a:rPr lang="es-MX" sz="2000" u="sng" dirty="0">
                <a:latin typeface="Eras Light ITC" pitchFamily="34" charset="0"/>
                <a:ea typeface="Times New Roman" pitchFamily="18" charset="0"/>
                <a:cs typeface="Arial" pitchFamily="34" charset="0"/>
              </a:rPr>
              <a:t> </a:t>
            </a:r>
            <a:r>
              <a:rPr kumimoji="0" lang="es-MX" b="0" i="0"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Herramientas</a:t>
            </a:r>
            <a:r>
              <a:rPr kumimoji="0" lang="es-MX" b="0" i="0" strike="noStrike" cap="none" normalizeH="0" dirty="0" smtClean="0">
                <a:ln>
                  <a:noFill/>
                </a:ln>
                <a:solidFill>
                  <a:srgbClr val="000000"/>
                </a:solidFill>
                <a:effectLst/>
                <a:latin typeface="Eras Light ITC" pitchFamily="34" charset="0"/>
                <a:ea typeface="Times New Roman" pitchFamily="18" charset="0"/>
                <a:cs typeface="Arial" pitchFamily="34" charset="0"/>
              </a:rPr>
              <a:t> y manipulación correcta de los materiales</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6" name="Rectangle 4"/>
          <p:cNvSpPr>
            <a:spLocks noChangeArrowheads="1"/>
          </p:cNvSpPr>
          <p:nvPr/>
        </p:nvSpPr>
        <p:spPr bwMode="auto">
          <a:xfrm>
            <a:off x="357158" y="4429132"/>
            <a:ext cx="835824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Conclusión: si un diseño cubre una necesidad humana, lleva un proceso de imaginación, se realiza con los materiales adecuados y  la manipulación de los mismos es buena así como su costo, podemos decir que es un buen diseño.</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28678" name="Picture 6" descr="http://thm-a01.yimg.com/image/4e91212bc93915f2">
            <a:hlinkClick r:id="rId2"/>
          </p:cNvPr>
          <p:cNvPicPr>
            <a:picLocks noChangeAspect="1" noChangeArrowheads="1"/>
          </p:cNvPicPr>
          <p:nvPr/>
        </p:nvPicPr>
        <p:blipFill>
          <a:blip r:embed="rId3" cstate="print"/>
          <a:srcRect/>
          <a:stretch>
            <a:fillRect/>
          </a:stretch>
        </p:blipFill>
        <p:spPr bwMode="auto">
          <a:xfrm>
            <a:off x="428596" y="3286124"/>
            <a:ext cx="1381125" cy="1028701"/>
          </a:xfrm>
          <a:prstGeom prst="rect">
            <a:avLst/>
          </a:prstGeom>
          <a:noFill/>
        </p:spPr>
      </p:pic>
      <p:pic>
        <p:nvPicPr>
          <p:cNvPr id="28680" name="Picture 8" descr="http://thm-a01.yimg.com/image/7c60365db6169174">
            <a:hlinkClick r:id="rId4"/>
          </p:cNvPr>
          <p:cNvPicPr>
            <a:picLocks noChangeAspect="1" noChangeArrowheads="1"/>
          </p:cNvPicPr>
          <p:nvPr/>
        </p:nvPicPr>
        <p:blipFill>
          <a:blip r:embed="rId5" cstate="print"/>
          <a:srcRect/>
          <a:stretch>
            <a:fillRect/>
          </a:stretch>
        </p:blipFill>
        <p:spPr bwMode="auto">
          <a:xfrm>
            <a:off x="2000232" y="3286124"/>
            <a:ext cx="1381125" cy="1028701"/>
          </a:xfrm>
          <a:prstGeom prst="rect">
            <a:avLst/>
          </a:prstGeom>
          <a:noFill/>
        </p:spPr>
      </p:pic>
      <p:pic>
        <p:nvPicPr>
          <p:cNvPr id="28682" name="Picture 10" descr="http://thm-a01.yimg.com/image/da0f9aa695e66d86">
            <a:hlinkClick r:id="rId6"/>
          </p:cNvPr>
          <p:cNvPicPr>
            <a:picLocks noChangeAspect="1" noChangeArrowheads="1"/>
          </p:cNvPicPr>
          <p:nvPr/>
        </p:nvPicPr>
        <p:blipFill>
          <a:blip r:embed="rId7" cstate="print"/>
          <a:srcRect/>
          <a:stretch>
            <a:fillRect/>
          </a:stretch>
        </p:blipFill>
        <p:spPr bwMode="auto">
          <a:xfrm>
            <a:off x="3571868" y="3286124"/>
            <a:ext cx="1381125" cy="1028701"/>
          </a:xfrm>
          <a:prstGeom prst="rect">
            <a:avLst/>
          </a:prstGeom>
          <a:noFill/>
        </p:spPr>
      </p:pic>
      <p:pic>
        <p:nvPicPr>
          <p:cNvPr id="28684" name="Picture 12" descr="http://thm-a02.yimg.com/image/3570ab05b3a931f4">
            <a:hlinkClick r:id="rId8"/>
          </p:cNvPr>
          <p:cNvPicPr>
            <a:picLocks noChangeAspect="1" noChangeArrowheads="1"/>
          </p:cNvPicPr>
          <p:nvPr/>
        </p:nvPicPr>
        <p:blipFill>
          <a:blip r:embed="rId9" cstate="print"/>
          <a:srcRect/>
          <a:stretch>
            <a:fillRect/>
          </a:stretch>
        </p:blipFill>
        <p:spPr bwMode="auto">
          <a:xfrm>
            <a:off x="5072066" y="3286124"/>
            <a:ext cx="1510614" cy="1000132"/>
          </a:xfrm>
          <a:prstGeom prst="rect">
            <a:avLst/>
          </a:prstGeom>
          <a:noFill/>
        </p:spPr>
      </p:pic>
      <p:pic>
        <p:nvPicPr>
          <p:cNvPr id="28686" name="Picture 14" descr="http://thm-a01.yimg.com/image/9123e2e36e1c01a2">
            <a:hlinkClick r:id="rId10"/>
          </p:cNvPr>
          <p:cNvPicPr>
            <a:picLocks noChangeAspect="1" noChangeArrowheads="1"/>
          </p:cNvPicPr>
          <p:nvPr/>
        </p:nvPicPr>
        <p:blipFill>
          <a:blip r:embed="rId11" cstate="print"/>
          <a:srcRect/>
          <a:stretch>
            <a:fillRect/>
          </a:stretch>
        </p:blipFill>
        <p:spPr bwMode="auto">
          <a:xfrm>
            <a:off x="6715140" y="3286124"/>
            <a:ext cx="1381125" cy="102870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lstStyle/>
          <a:p>
            <a:r>
              <a:rPr lang="es-MX" dirty="0" smtClean="0"/>
              <a:t>Lenguaje visual</a:t>
            </a:r>
            <a:endParaRPr lang="es-MX" dirty="0"/>
          </a:p>
        </p:txBody>
      </p:sp>
      <p:sp>
        <p:nvSpPr>
          <p:cNvPr id="5" name="4 Rectángulo"/>
          <p:cNvSpPr/>
          <p:nvPr/>
        </p:nvSpPr>
        <p:spPr>
          <a:xfrm>
            <a:off x="285720" y="1357298"/>
            <a:ext cx="8501122" cy="1015663"/>
          </a:xfrm>
          <a:prstGeom prst="rect">
            <a:avLst/>
          </a:prstGeom>
        </p:spPr>
        <p:txBody>
          <a:bodyPr wrap="square">
            <a:spAutoFit/>
          </a:bodyPr>
          <a:lstStyle/>
          <a:p>
            <a:pPr algn="just"/>
            <a:r>
              <a:rPr lang="es-MX" sz="2000" dirty="0" smtClean="0">
                <a:latin typeface="Eras Light ITC" pitchFamily="34" charset="0"/>
              </a:rPr>
              <a:t>Sistema </a:t>
            </a:r>
            <a:r>
              <a:rPr lang="es-MX" sz="2000" dirty="0">
                <a:latin typeface="Eras Light ITC" pitchFamily="34" charset="0"/>
              </a:rPr>
              <a:t>de comunicación que utiliza las imágenes como medio de </a:t>
            </a:r>
            <a:r>
              <a:rPr lang="es-MX" sz="2000" dirty="0" smtClean="0">
                <a:latin typeface="Eras Light ITC" pitchFamily="34" charset="0"/>
              </a:rPr>
              <a:t>expresión; una </a:t>
            </a:r>
            <a:r>
              <a:rPr lang="es-MX" sz="2000" dirty="0">
                <a:latin typeface="Eras Light ITC" pitchFamily="34" charset="0"/>
              </a:rPr>
              <a:t>organización visual de principios reglas o conceptos, es la base de la creación del diseño.</a:t>
            </a:r>
          </a:p>
        </p:txBody>
      </p:sp>
      <p:sp>
        <p:nvSpPr>
          <p:cNvPr id="29698" name="Rectangle 2"/>
          <p:cNvSpPr>
            <a:spLocks noChangeArrowheads="1"/>
          </p:cNvSpPr>
          <p:nvPr/>
        </p:nvSpPr>
        <p:spPr bwMode="auto">
          <a:xfrm>
            <a:off x="285720" y="2167116"/>
            <a:ext cx="214314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s-MX" sz="2000" b="0" i="0" u="sng"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1. Lenguaje visual Objetivo:</a:t>
            </a: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 Transmite la información de modo que posea solo una interpretación.</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7 Imagen" descr="http://tbn1.google.com/images?q=tbn:8I7xJERDudj9MM:http://www.bizkeliza.org/fileadmin/bizkeliza/doc/doc_otr/2005/icono.jpg">
            <a:hlinkClick r:id="rId2"/>
          </p:cNvPr>
          <p:cNvPicPr/>
          <p:nvPr/>
        </p:nvPicPr>
        <p:blipFill>
          <a:blip r:embed="rId3" cstate="print"/>
          <a:srcRect/>
          <a:stretch>
            <a:fillRect/>
          </a:stretch>
        </p:blipFill>
        <p:spPr bwMode="auto">
          <a:xfrm>
            <a:off x="2643174" y="2500306"/>
            <a:ext cx="1100067" cy="1100067"/>
          </a:xfrm>
          <a:prstGeom prst="rect">
            <a:avLst/>
          </a:prstGeom>
          <a:noFill/>
          <a:ln w="9525">
            <a:noFill/>
            <a:miter lim="800000"/>
            <a:headEnd/>
            <a:tailEnd/>
          </a:ln>
        </p:spPr>
      </p:pic>
      <p:pic>
        <p:nvPicPr>
          <p:cNvPr id="9" name="8 Imagen" descr="http://tbn1.google.com/images?q=tbn:D6u1sr7O4hznyM:http://web.educastur.princast.es/proyectos/grupotecne/archivos/investiga/128t1_n120_a3_senalpeligroavion.gif">
            <a:hlinkClick r:id="rId4"/>
          </p:cNvPr>
          <p:cNvPicPr/>
          <p:nvPr/>
        </p:nvPicPr>
        <p:blipFill>
          <a:blip r:embed="rId5" cstate="print"/>
          <a:srcRect/>
          <a:stretch>
            <a:fillRect/>
          </a:stretch>
        </p:blipFill>
        <p:spPr bwMode="auto">
          <a:xfrm>
            <a:off x="2571736" y="3786190"/>
            <a:ext cx="1089341" cy="955343"/>
          </a:xfrm>
          <a:prstGeom prst="rect">
            <a:avLst/>
          </a:prstGeom>
          <a:noFill/>
          <a:ln w="9525">
            <a:noFill/>
            <a:miter lim="800000"/>
            <a:headEnd/>
            <a:tailEnd/>
          </a:ln>
        </p:spPr>
      </p:pic>
      <p:sp>
        <p:nvSpPr>
          <p:cNvPr id="29699" name="Rectangle 3"/>
          <p:cNvSpPr>
            <a:spLocks noChangeArrowheads="1"/>
          </p:cNvSpPr>
          <p:nvPr/>
        </p:nvSpPr>
        <p:spPr bwMode="auto">
          <a:xfrm>
            <a:off x="3714744" y="2500306"/>
            <a:ext cx="214314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s-MX" sz="2000" b="0" i="0" u="sng"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2. Lenguaje Publicitario:</a:t>
            </a: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 Su objetivo es informar, convencer y/o vender.</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11" name="10 Imagen" descr="http://tbn2.google.com/images?q=tbn:2bbCaZIJ2rpSbM:http://sociolinguistica.files.wordpress.com/2008/02/sociolinguistica028logo1.jpg">
            <a:hlinkClick r:id="rId6"/>
          </p:cNvPr>
          <p:cNvPicPr/>
          <p:nvPr/>
        </p:nvPicPr>
        <p:blipFill>
          <a:blip r:embed="rId7" cstate="print"/>
          <a:srcRect/>
          <a:stretch>
            <a:fillRect/>
          </a:stretch>
        </p:blipFill>
        <p:spPr bwMode="auto">
          <a:xfrm>
            <a:off x="5786446" y="2285992"/>
            <a:ext cx="1091565" cy="1146175"/>
          </a:xfrm>
          <a:prstGeom prst="rect">
            <a:avLst/>
          </a:prstGeom>
          <a:noFill/>
          <a:ln w="9525">
            <a:noFill/>
            <a:miter lim="800000"/>
            <a:headEnd/>
            <a:tailEnd/>
          </a:ln>
        </p:spPr>
      </p:pic>
      <p:pic>
        <p:nvPicPr>
          <p:cNvPr id="12" name="11 Imagen" descr="http://tbn2.google.com/images?q=tbn:ekeiY5pF5lelNM:http://www.marketingnews.es/resources/art_multimedia/200702/20070206005_2.jpg">
            <a:hlinkClick r:id="rId8"/>
          </p:cNvPr>
          <p:cNvPicPr/>
          <p:nvPr/>
        </p:nvPicPr>
        <p:blipFill>
          <a:blip r:embed="rId9" cstate="print"/>
          <a:srcRect/>
          <a:stretch>
            <a:fillRect/>
          </a:stretch>
        </p:blipFill>
        <p:spPr bwMode="auto">
          <a:xfrm>
            <a:off x="7072330" y="2928934"/>
            <a:ext cx="873760" cy="1269365"/>
          </a:xfrm>
          <a:prstGeom prst="rect">
            <a:avLst/>
          </a:prstGeom>
          <a:noFill/>
          <a:ln w="9525">
            <a:noFill/>
            <a:miter lim="800000"/>
            <a:headEnd/>
            <a:tailEnd/>
          </a:ln>
        </p:spPr>
      </p:pic>
      <p:pic>
        <p:nvPicPr>
          <p:cNvPr id="13" name="12 Imagen" descr="http://tbn3.google.com/images?q=tbn:kt2jpGhm39yHwM:http://imagecache2.allposters.com/IMAGES/RIC/2300-8347.jpg">
            <a:hlinkClick r:id="rId10"/>
          </p:cNvPr>
          <p:cNvPicPr/>
          <p:nvPr/>
        </p:nvPicPr>
        <p:blipFill>
          <a:blip r:embed="rId11" cstate="print"/>
          <a:srcRect/>
          <a:stretch>
            <a:fillRect/>
          </a:stretch>
        </p:blipFill>
        <p:spPr bwMode="auto">
          <a:xfrm>
            <a:off x="5786446" y="3571876"/>
            <a:ext cx="955040" cy="1214755"/>
          </a:xfrm>
          <a:prstGeom prst="rect">
            <a:avLst/>
          </a:prstGeom>
          <a:noFill/>
          <a:ln w="9525">
            <a:noFill/>
            <a:miter lim="800000"/>
            <a:headEnd/>
            <a:tailEnd/>
          </a:ln>
        </p:spPr>
      </p:pic>
      <p:sp>
        <p:nvSpPr>
          <p:cNvPr id="29700" name="Rectangle 4"/>
          <p:cNvSpPr>
            <a:spLocks noChangeArrowheads="1"/>
          </p:cNvSpPr>
          <p:nvPr/>
        </p:nvSpPr>
        <p:spPr bwMode="auto">
          <a:xfrm>
            <a:off x="285720" y="5143512"/>
            <a:ext cx="3571900" cy="12858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s-MX" sz="2000" b="0" i="0" u="sng"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3.Lenguaje artístico:</a:t>
            </a: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 Posee una función estética.</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14 Imagen" descr="La energía del lenguaje. The Experiment Network."/>
          <p:cNvPicPr/>
          <p:nvPr/>
        </p:nvPicPr>
        <p:blipFill>
          <a:blip r:embed="rId12" cstate="print"/>
          <a:srcRect/>
          <a:stretch>
            <a:fillRect/>
          </a:stretch>
        </p:blipFill>
        <p:spPr bwMode="auto">
          <a:xfrm>
            <a:off x="3929058" y="5500702"/>
            <a:ext cx="1571636" cy="1071570"/>
          </a:xfrm>
          <a:prstGeom prst="rect">
            <a:avLst/>
          </a:prstGeom>
          <a:noFill/>
          <a:ln w="9525">
            <a:noFill/>
            <a:miter lim="800000"/>
            <a:headEnd/>
            <a:tailEnd/>
          </a:ln>
        </p:spPr>
      </p:pic>
      <p:pic>
        <p:nvPicPr>
          <p:cNvPr id="16" name="15 Imagen" descr="Fábula Metafórica. Putterman."/>
          <p:cNvPicPr/>
          <p:nvPr/>
        </p:nvPicPr>
        <p:blipFill>
          <a:blip r:embed="rId13" cstate="print"/>
          <a:srcRect/>
          <a:stretch>
            <a:fillRect/>
          </a:stretch>
        </p:blipFill>
        <p:spPr bwMode="auto">
          <a:xfrm>
            <a:off x="5643570" y="5500702"/>
            <a:ext cx="1477124" cy="1087848"/>
          </a:xfrm>
          <a:prstGeom prst="rect">
            <a:avLst/>
          </a:prstGeom>
          <a:noFill/>
          <a:ln w="9525">
            <a:noFill/>
            <a:miter lim="800000"/>
            <a:headEnd/>
            <a:tailEnd/>
          </a:ln>
        </p:spPr>
      </p:pic>
      <p:pic>
        <p:nvPicPr>
          <p:cNvPr id="17" name="16 Imagen" descr="El lenguaje artístico. Wycliffe."/>
          <p:cNvPicPr/>
          <p:nvPr/>
        </p:nvPicPr>
        <p:blipFill>
          <a:blip r:embed="rId14" cstate="print"/>
          <a:srcRect/>
          <a:stretch>
            <a:fillRect/>
          </a:stretch>
        </p:blipFill>
        <p:spPr bwMode="auto">
          <a:xfrm>
            <a:off x="7358082" y="5500702"/>
            <a:ext cx="785818" cy="1071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1" name="Imagen 6" descr="http://tbn3.google.com/images?q=tbn:jkIrV152nxZldM:http://www.merello.com/images3/pintura_contemporanea.-merello.-_pietro_di_milano.jpg">
            <a:hlinkClick r:id="rId2"/>
          </p:cNvPr>
          <p:cNvPicPr>
            <a:picLocks noChangeAspect="1" noChangeArrowheads="1"/>
          </p:cNvPicPr>
          <p:nvPr/>
        </p:nvPicPr>
        <p:blipFill>
          <a:blip r:embed="rId3" cstate="print"/>
          <a:srcRect/>
          <a:stretch>
            <a:fillRect/>
          </a:stretch>
        </p:blipFill>
        <p:spPr bwMode="auto">
          <a:xfrm>
            <a:off x="428596" y="2571744"/>
            <a:ext cx="937625" cy="1341642"/>
          </a:xfrm>
          <a:prstGeom prst="rect">
            <a:avLst/>
          </a:prstGeom>
          <a:noFill/>
        </p:spPr>
      </p:pic>
      <p:pic>
        <p:nvPicPr>
          <p:cNvPr id="30730" name="Imagen 9" descr="http://tbn3.google.com/images?q=tbn:NKnL-aflw3GaxM:http://fusiontribal.files.wordpress.com/2008/10/celebridades-arte-tipografia_marilyn-monroecharlie-chaplin.jpg">
            <a:hlinkClick r:id="rId4"/>
          </p:cNvPr>
          <p:cNvPicPr>
            <a:picLocks noChangeAspect="1" noChangeArrowheads="1"/>
          </p:cNvPicPr>
          <p:nvPr/>
        </p:nvPicPr>
        <p:blipFill>
          <a:blip r:embed="rId5" cstate="print"/>
          <a:srcRect/>
          <a:stretch>
            <a:fillRect/>
          </a:stretch>
        </p:blipFill>
        <p:spPr bwMode="auto">
          <a:xfrm>
            <a:off x="2714612" y="2643182"/>
            <a:ext cx="733792" cy="1285884"/>
          </a:xfrm>
          <a:prstGeom prst="rect">
            <a:avLst/>
          </a:prstGeom>
          <a:noFill/>
        </p:spPr>
      </p:pic>
      <p:pic>
        <p:nvPicPr>
          <p:cNvPr id="30729" name="Imagen 12" descr="http://tbn0.google.com/images?q=tbn:nTLQn3wJWrJqFM:http://www.e-socrates.org/file.php/489/ilustracion_decorativa.jpg">
            <a:hlinkClick r:id="rId6"/>
          </p:cNvPr>
          <p:cNvPicPr>
            <a:picLocks noChangeAspect="1" noChangeArrowheads="1"/>
          </p:cNvPicPr>
          <p:nvPr/>
        </p:nvPicPr>
        <p:blipFill>
          <a:blip r:embed="rId7" cstate="print"/>
          <a:srcRect/>
          <a:stretch>
            <a:fillRect/>
          </a:stretch>
        </p:blipFill>
        <p:spPr bwMode="auto">
          <a:xfrm>
            <a:off x="1571603" y="2571744"/>
            <a:ext cx="1000133" cy="1357322"/>
          </a:xfrm>
          <a:prstGeom prst="rect">
            <a:avLst/>
          </a:prstGeom>
          <a:noFill/>
        </p:spPr>
      </p:pic>
      <p:pic>
        <p:nvPicPr>
          <p:cNvPr id="30728" name="Imagen 15" descr="http://tbn1.google.com/images?q=tbn:xsINHRCyedCjvM:http://arquitecturainteligente.files.wordpress.com/2007/07/torre-cube.jpg">
            <a:hlinkClick r:id="rId8"/>
          </p:cNvPr>
          <p:cNvPicPr>
            <a:picLocks noChangeAspect="1" noChangeArrowheads="1"/>
          </p:cNvPicPr>
          <p:nvPr/>
        </p:nvPicPr>
        <p:blipFill>
          <a:blip r:embed="rId9" cstate="print"/>
          <a:srcRect/>
          <a:stretch>
            <a:fillRect/>
          </a:stretch>
        </p:blipFill>
        <p:spPr bwMode="auto">
          <a:xfrm>
            <a:off x="357158" y="4714884"/>
            <a:ext cx="785818" cy="1112007"/>
          </a:xfrm>
          <a:prstGeom prst="rect">
            <a:avLst/>
          </a:prstGeom>
          <a:noFill/>
        </p:spPr>
      </p:pic>
      <p:pic>
        <p:nvPicPr>
          <p:cNvPr id="30727" name="Imagen 18" descr="Ver imagen en tamaño completo">
            <a:hlinkClick r:id="rId10"/>
          </p:cNvPr>
          <p:cNvPicPr>
            <a:picLocks noChangeAspect="1" noChangeArrowheads="1"/>
          </p:cNvPicPr>
          <p:nvPr/>
        </p:nvPicPr>
        <p:blipFill>
          <a:blip r:embed="rId11" cstate="print"/>
          <a:srcRect/>
          <a:stretch>
            <a:fillRect/>
          </a:stretch>
        </p:blipFill>
        <p:spPr bwMode="auto">
          <a:xfrm>
            <a:off x="1428728" y="4714884"/>
            <a:ext cx="714380" cy="1187764"/>
          </a:xfrm>
          <a:prstGeom prst="rect">
            <a:avLst/>
          </a:prstGeom>
          <a:noFill/>
        </p:spPr>
      </p:pic>
      <p:pic>
        <p:nvPicPr>
          <p:cNvPr id="30726" name="Imagen 21" descr="http://tbn3.google.com/images?q=tbn:QH9vLVK8f40DYM:http://farm4.static.flickr.com/3362/3290566795_23922c6860_o.jpg">
            <a:hlinkClick r:id="rId12"/>
          </p:cNvPr>
          <p:cNvPicPr>
            <a:picLocks noChangeAspect="1" noChangeArrowheads="1"/>
          </p:cNvPicPr>
          <p:nvPr/>
        </p:nvPicPr>
        <p:blipFill>
          <a:blip r:embed="rId13" cstate="print"/>
          <a:srcRect/>
          <a:stretch>
            <a:fillRect/>
          </a:stretch>
        </p:blipFill>
        <p:spPr bwMode="auto">
          <a:xfrm>
            <a:off x="2285984" y="4929198"/>
            <a:ext cx="1257300" cy="942975"/>
          </a:xfrm>
          <a:prstGeom prst="rect">
            <a:avLst/>
          </a:prstGeom>
          <a:noFill/>
        </p:spPr>
      </p:pic>
      <p:pic>
        <p:nvPicPr>
          <p:cNvPr id="30725" name="Imagen 24" descr="http://tbn2.google.com/images?q=tbn:94-OlXTUlCWY6M:http://tecnologiaedu.us.es/venezuela/Web%2520Encuentro%2520(cd)/Escultura_de_Narvaez_copy.jpg">
            <a:hlinkClick r:id="rId14"/>
          </p:cNvPr>
          <p:cNvPicPr>
            <a:picLocks noChangeAspect="1" noChangeArrowheads="1"/>
          </p:cNvPicPr>
          <p:nvPr/>
        </p:nvPicPr>
        <p:blipFill>
          <a:blip r:embed="rId15" cstate="print"/>
          <a:srcRect/>
          <a:stretch>
            <a:fillRect/>
          </a:stretch>
        </p:blipFill>
        <p:spPr bwMode="auto">
          <a:xfrm>
            <a:off x="3643306" y="4831078"/>
            <a:ext cx="1028688" cy="1044888"/>
          </a:xfrm>
          <a:prstGeom prst="rect">
            <a:avLst/>
          </a:prstGeom>
          <a:noFill/>
        </p:spPr>
      </p:pic>
      <p:pic>
        <p:nvPicPr>
          <p:cNvPr id="30724" name="Imagen 56" descr="http://tbn0.google.com/images?q=tbn:f7MYgz6709uLUM:http://elrincondesusu.files.wordpress.com/2008/04/danza-moderna.jpg">
            <a:hlinkClick r:id="rId16"/>
          </p:cNvPr>
          <p:cNvPicPr>
            <a:picLocks noChangeAspect="1" noChangeArrowheads="1"/>
          </p:cNvPicPr>
          <p:nvPr/>
        </p:nvPicPr>
        <p:blipFill>
          <a:blip r:embed="rId17" cstate="print"/>
          <a:srcRect/>
          <a:stretch>
            <a:fillRect/>
          </a:stretch>
        </p:blipFill>
        <p:spPr bwMode="auto">
          <a:xfrm>
            <a:off x="4357686" y="2928934"/>
            <a:ext cx="876300" cy="1190625"/>
          </a:xfrm>
          <a:prstGeom prst="rect">
            <a:avLst/>
          </a:prstGeom>
          <a:noFill/>
        </p:spPr>
      </p:pic>
      <p:pic>
        <p:nvPicPr>
          <p:cNvPr id="30723" name="Imagen 59" descr="http://tbn0.google.com/images?q=tbn:tl08zMkSmnLY8M:http://somosccs.com/wp-content/uploads/2007/06/salir-opera.jpg">
            <a:hlinkClick r:id="rId18"/>
          </p:cNvPr>
          <p:cNvPicPr>
            <a:picLocks noChangeAspect="1" noChangeArrowheads="1"/>
          </p:cNvPicPr>
          <p:nvPr/>
        </p:nvPicPr>
        <p:blipFill>
          <a:blip r:embed="rId19" cstate="print"/>
          <a:srcRect/>
          <a:stretch>
            <a:fillRect/>
          </a:stretch>
        </p:blipFill>
        <p:spPr bwMode="auto">
          <a:xfrm>
            <a:off x="5357818" y="3286124"/>
            <a:ext cx="1266825" cy="857250"/>
          </a:xfrm>
          <a:prstGeom prst="rect">
            <a:avLst/>
          </a:prstGeom>
          <a:noFill/>
        </p:spPr>
      </p:pic>
      <p:pic>
        <p:nvPicPr>
          <p:cNvPr id="30722" name="Imagen 62" descr="http://tbn2.google.com/images?q=tbn:YwJWzeu_W4OE8M:http://anarama.files.wordpress.com/2008/10/cine1.jpg">
            <a:hlinkClick r:id="rId20"/>
          </p:cNvPr>
          <p:cNvPicPr>
            <a:picLocks noChangeAspect="1" noChangeArrowheads="1"/>
          </p:cNvPicPr>
          <p:nvPr/>
        </p:nvPicPr>
        <p:blipFill>
          <a:blip r:embed="rId21" cstate="print"/>
          <a:srcRect/>
          <a:stretch>
            <a:fillRect/>
          </a:stretch>
        </p:blipFill>
        <p:spPr bwMode="auto">
          <a:xfrm>
            <a:off x="6715140" y="2928934"/>
            <a:ext cx="923925" cy="1171575"/>
          </a:xfrm>
          <a:prstGeom prst="rect">
            <a:avLst/>
          </a:prstGeom>
          <a:noFill/>
        </p:spPr>
      </p:pic>
      <p:pic>
        <p:nvPicPr>
          <p:cNvPr id="30721" name="Imagen 65" descr="http://tbn2.google.com/images?q=tbn:11imra-jBKPb9M:http://www.conecultachiapas.gob.mx/2007octubre/teatro_negro_foto2.jpg">
            <a:hlinkClick r:id="rId22"/>
          </p:cNvPr>
          <p:cNvPicPr>
            <a:picLocks noChangeAspect="1" noChangeArrowheads="1"/>
          </p:cNvPicPr>
          <p:nvPr/>
        </p:nvPicPr>
        <p:blipFill>
          <a:blip r:embed="rId23" cstate="print"/>
          <a:srcRect/>
          <a:stretch>
            <a:fillRect/>
          </a:stretch>
        </p:blipFill>
        <p:spPr bwMode="auto">
          <a:xfrm>
            <a:off x="7715272" y="3071810"/>
            <a:ext cx="1143000" cy="1019175"/>
          </a:xfrm>
          <a:prstGeom prst="rect">
            <a:avLst/>
          </a:prstGeom>
          <a:noFill/>
        </p:spPr>
      </p:pic>
      <p:sp>
        <p:nvSpPr>
          <p:cNvPr id="30732" name="Rectangle 12"/>
          <p:cNvSpPr>
            <a:spLocks noChangeArrowheads="1"/>
          </p:cNvSpPr>
          <p:nvPr/>
        </p:nvSpPr>
        <p:spPr bwMode="auto">
          <a:xfrm>
            <a:off x="214282" y="2143116"/>
            <a:ext cx="1883849"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2000" b="0" i="0" u="sng"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Bidimensional</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3" name="Rectangle 13"/>
          <p:cNvSpPr>
            <a:spLocks noChangeArrowheads="1"/>
          </p:cNvSpPr>
          <p:nvPr/>
        </p:nvSpPr>
        <p:spPr bwMode="auto">
          <a:xfrm>
            <a:off x="0" y="2133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30734" name="Rectangle 14"/>
          <p:cNvSpPr>
            <a:spLocks noChangeArrowheads="1"/>
          </p:cNvSpPr>
          <p:nvPr/>
        </p:nvSpPr>
        <p:spPr bwMode="auto">
          <a:xfrm>
            <a:off x="0" y="3886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30735" name="Rectangle 15"/>
          <p:cNvSpPr>
            <a:spLocks noChangeArrowheads="1"/>
          </p:cNvSpPr>
          <p:nvPr/>
        </p:nvSpPr>
        <p:spPr bwMode="auto">
          <a:xfrm>
            <a:off x="285720" y="4214818"/>
            <a:ext cx="214314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2000" b="0" i="0" u="sng"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Tridimensional.</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36" name="Rectangle 16"/>
          <p:cNvSpPr>
            <a:spLocks noChangeArrowheads="1"/>
          </p:cNvSpPr>
          <p:nvPr/>
        </p:nvSpPr>
        <p:spPr bwMode="auto">
          <a:xfrm>
            <a:off x="0" y="6838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30737" name="Rectangle 17"/>
          <p:cNvSpPr>
            <a:spLocks noChangeArrowheads="1"/>
          </p:cNvSpPr>
          <p:nvPr/>
        </p:nvSpPr>
        <p:spPr bwMode="auto">
          <a:xfrm>
            <a:off x="0" y="8153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30738" name="Rectangle 18"/>
          <p:cNvSpPr>
            <a:spLocks noChangeArrowheads="1"/>
          </p:cNvSpPr>
          <p:nvPr/>
        </p:nvSpPr>
        <p:spPr bwMode="auto">
          <a:xfrm>
            <a:off x="0" y="9096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30739" name="Rectangle 19"/>
          <p:cNvSpPr>
            <a:spLocks noChangeArrowheads="1"/>
          </p:cNvSpPr>
          <p:nvPr/>
        </p:nvSpPr>
        <p:spPr bwMode="auto">
          <a:xfrm>
            <a:off x="4286248" y="2143116"/>
            <a:ext cx="4500594"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2000" b="0" i="0" u="sng"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Relación de secuencia y duración de tiempo</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0" name="Rectangle 20"/>
          <p:cNvSpPr>
            <a:spLocks noChangeArrowheads="1"/>
          </p:cNvSpPr>
          <p:nvPr/>
        </p:nvSpPr>
        <p:spPr bwMode="auto">
          <a:xfrm>
            <a:off x="0" y="11515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30741" name="Rectangle 21"/>
          <p:cNvSpPr>
            <a:spLocks noChangeArrowheads="1"/>
          </p:cNvSpPr>
          <p:nvPr/>
        </p:nvSpPr>
        <p:spPr bwMode="auto">
          <a:xfrm>
            <a:off x="0" y="12372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30742" name="Rectangle 22"/>
          <p:cNvSpPr>
            <a:spLocks noChangeArrowheads="1"/>
          </p:cNvSpPr>
          <p:nvPr/>
        </p:nvSpPr>
        <p:spPr bwMode="auto">
          <a:xfrm>
            <a:off x="0" y="13544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30743" name="Rectangle 23"/>
          <p:cNvSpPr>
            <a:spLocks noChangeArrowheads="1"/>
          </p:cNvSpPr>
          <p:nvPr/>
        </p:nvSpPr>
        <p:spPr bwMode="auto">
          <a:xfrm rot="10800000" flipV="1">
            <a:off x="5000628" y="4714884"/>
            <a:ext cx="3714808"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2. </a:t>
            </a:r>
            <a:r>
              <a:rPr kumimoji="0" lang="es-MX" sz="2000" b="1"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Que esté basado en un  sistema Estructural; </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ya que es la manera en que una forma es creada, construida y organizada junto a otras formas</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27" name="26 Rectángulo"/>
          <p:cNvSpPr/>
          <p:nvPr/>
        </p:nvSpPr>
        <p:spPr>
          <a:xfrm>
            <a:off x="285720" y="1357298"/>
            <a:ext cx="8429684" cy="400110"/>
          </a:xfrm>
          <a:prstGeom prst="rect">
            <a:avLst/>
          </a:prstGeom>
        </p:spPr>
        <p:txBody>
          <a:bodyPr wrap="square">
            <a:spAutoFit/>
          </a:bodyPr>
          <a:lstStyle/>
          <a:p>
            <a:pPr lvl="0" fontAlgn="base">
              <a:spcBef>
                <a:spcPct val="0"/>
              </a:spcBef>
              <a:spcAft>
                <a:spcPct val="0"/>
              </a:spcAf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Condiciones</a:t>
            </a:r>
            <a:r>
              <a:rPr kumimoji="0" lang="es-MX" sz="2000" b="0" i="0" u="none" strike="noStrike" cap="none" normalizeH="0" dirty="0" smtClean="0">
                <a:ln>
                  <a:noFill/>
                </a:ln>
                <a:solidFill>
                  <a:srgbClr val="000000"/>
                </a:solidFill>
                <a:effectLst/>
                <a:latin typeface="Eras Light ITC" pitchFamily="34" charset="0"/>
                <a:ea typeface="Times New Roman" pitchFamily="18" charset="0"/>
                <a:cs typeface="Arial" pitchFamily="34" charset="0"/>
              </a:rPr>
              <a:t> </a:t>
            </a: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para que exista</a:t>
            </a:r>
            <a:r>
              <a:rPr kumimoji="0" lang="es-MX" sz="2000" b="0" i="0" u="none" strike="noStrike" cap="none" normalizeH="0" dirty="0" smtClean="0">
                <a:ln>
                  <a:noFill/>
                </a:ln>
                <a:solidFill>
                  <a:srgbClr val="000000"/>
                </a:solidFill>
                <a:effectLst/>
                <a:latin typeface="Eras Light ITC" pitchFamily="34" charset="0"/>
                <a:ea typeface="Times New Roman" pitchFamily="18" charset="0"/>
                <a:cs typeface="Arial" pitchFamily="34" charset="0"/>
              </a:rPr>
              <a:t> </a:t>
            </a: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 el lenguaje visual:</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
        <p:nvSpPr>
          <p:cNvPr id="28" name="1 Título"/>
          <p:cNvSpPr>
            <a:spLocks noGrp="1"/>
          </p:cNvSpPr>
          <p:nvPr>
            <p:ph type="title"/>
          </p:nvPr>
        </p:nvSpPr>
        <p:spPr>
          <a:xfrm>
            <a:off x="304800" y="457200"/>
            <a:ext cx="8686800" cy="838200"/>
          </a:xfrm>
        </p:spPr>
        <p:txBody>
          <a:bodyPr/>
          <a:lstStyle/>
          <a:p>
            <a:r>
              <a:rPr lang="es-MX" dirty="0" smtClean="0"/>
              <a:t>Lenguaje visual</a:t>
            </a:r>
            <a:endParaRPr lang="es-MX" dirty="0"/>
          </a:p>
        </p:txBody>
      </p:sp>
      <p:sp>
        <p:nvSpPr>
          <p:cNvPr id="29" name="28 Rectángulo"/>
          <p:cNvSpPr/>
          <p:nvPr/>
        </p:nvSpPr>
        <p:spPr>
          <a:xfrm>
            <a:off x="285720" y="1785926"/>
            <a:ext cx="4214842" cy="400110"/>
          </a:xfrm>
          <a:prstGeom prst="rect">
            <a:avLst/>
          </a:prstGeom>
        </p:spPr>
        <p:txBody>
          <a:bodyPr wrap="square">
            <a:spAutoFit/>
          </a:bodyPr>
          <a:lstStyle/>
          <a:p>
            <a:pPr lvl="0" eaLnBrk="0" fontAlgn="base" hangingPunct="0">
              <a:spcBef>
                <a:spcPct val="0"/>
              </a:spcBef>
              <a:spcAft>
                <a:spcPct val="0"/>
              </a:spcAft>
              <a:buFontTx/>
              <a:buAutoNum type="arabicPeriod"/>
            </a:pPr>
            <a:r>
              <a:rPr kumimoji="0" lang="es-MX" sz="2000" b="1"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Que tenga alguna  relación visual</a:t>
            </a:r>
            <a:r>
              <a:rPr kumimoji="0" lang="es-MX" sz="2000" b="0" i="0" u="none" strike="noStrike" cap="none" normalizeH="0" baseline="0" dirty="0" smtClean="0">
                <a:ln>
                  <a:noFill/>
                </a:ln>
                <a:solidFill>
                  <a:schemeClr val="tx1"/>
                </a:solidFill>
                <a:effectLst/>
                <a:latin typeface="Eras Light ITC" pitchFamily="34" charset="0"/>
                <a:ea typeface="Times New Roman" pitchFamily="18" charset="0"/>
                <a:cs typeface="Arial" pitchFamily="34" charset="0"/>
              </a:rPr>
              <a:t>.</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304800" y="457200"/>
            <a:ext cx="8686800" cy="838200"/>
          </a:xfrm>
        </p:spPr>
        <p:txBody>
          <a:bodyPr/>
          <a:lstStyle/>
          <a:p>
            <a:r>
              <a:rPr lang="es-MX" dirty="0" smtClean="0"/>
              <a:t>Elementos del Lenguaje visual</a:t>
            </a:r>
            <a:endParaRPr lang="es-MX" dirty="0"/>
          </a:p>
        </p:txBody>
      </p:sp>
      <p:sp>
        <p:nvSpPr>
          <p:cNvPr id="5" name="Rectangle 1"/>
          <p:cNvSpPr>
            <a:spLocks noChangeArrowheads="1"/>
          </p:cNvSpPr>
          <p:nvPr/>
        </p:nvSpPr>
        <p:spPr bwMode="auto">
          <a:xfrm>
            <a:off x="357158" y="1671568"/>
            <a:ext cx="84296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sng" strike="noStrike" cap="none" normalizeH="0" baseline="0" dirty="0" smtClean="0">
                <a:ln>
                  <a:noFill/>
                </a:ln>
                <a:solidFill>
                  <a:schemeClr val="tx1"/>
                </a:solidFill>
                <a:effectLst/>
                <a:latin typeface="Eras Light ITC" pitchFamily="34" charset="0"/>
                <a:cs typeface="Arial" pitchFamily="34" charset="0"/>
              </a:rPr>
              <a:t>ELEMENTOS</a:t>
            </a:r>
            <a:r>
              <a:rPr kumimoji="0" lang="es-MX" sz="2000" b="0" i="0" u="sng" strike="noStrike" cap="none" normalizeH="0" dirty="0" smtClean="0">
                <a:ln>
                  <a:noFill/>
                </a:ln>
                <a:solidFill>
                  <a:schemeClr val="tx1"/>
                </a:solidFill>
                <a:effectLst/>
                <a:latin typeface="Eras Light ITC" pitchFamily="34" charset="0"/>
                <a:cs typeface="Arial" pitchFamily="34" charset="0"/>
              </a:rPr>
              <a:t> CONCEPTUALES</a:t>
            </a:r>
            <a:endParaRPr kumimoji="0" lang="es-MX" sz="2000" b="0" i="0" u="sng" strike="noStrike" cap="none" normalizeH="0" baseline="0" dirty="0" smtClean="0">
              <a:ln>
                <a:noFill/>
              </a:ln>
              <a:solidFill>
                <a:schemeClr val="tx1"/>
              </a:solidFill>
              <a:effectLst/>
              <a:latin typeface="Eras Light ITC" pitchFamily="34" charset="0"/>
              <a:cs typeface="Arial" pitchFamily="34" charset="0"/>
            </a:endParaRPr>
          </a:p>
        </p:txBody>
      </p:sp>
      <p:sp>
        <p:nvSpPr>
          <p:cNvPr id="6" name="5 Rectángulo"/>
          <p:cNvSpPr/>
          <p:nvPr/>
        </p:nvSpPr>
        <p:spPr>
          <a:xfrm>
            <a:off x="357158" y="2341899"/>
            <a:ext cx="8429684" cy="1015663"/>
          </a:xfrm>
          <a:prstGeom prst="rect">
            <a:avLst/>
          </a:prstGeom>
        </p:spPr>
        <p:txBody>
          <a:bodyPr wrap="square">
            <a:spAutoFit/>
          </a:bodyPr>
          <a:lstStyle/>
          <a:p>
            <a:pPr algn="just"/>
            <a:r>
              <a:rPr lang="es-MX" sz="2000" dirty="0" smtClean="0">
                <a:latin typeface="Eras Light ITC" pitchFamily="34" charset="0"/>
              </a:rPr>
              <a:t>No son visibles; Parecen </a:t>
            </a:r>
            <a:r>
              <a:rPr lang="es-MX" sz="2000" dirty="0">
                <a:latin typeface="Eras Light ITC" pitchFamily="34" charset="0"/>
              </a:rPr>
              <a:t>estar presentes.  </a:t>
            </a:r>
            <a:r>
              <a:rPr lang="es-MX" sz="2000" dirty="0" smtClean="0">
                <a:latin typeface="Eras Light ITC" pitchFamily="34" charset="0"/>
              </a:rPr>
              <a:t>Creemos que </a:t>
            </a:r>
            <a:r>
              <a:rPr lang="es-MX" sz="2000" dirty="0">
                <a:latin typeface="Eras Light ITC" pitchFamily="34" charset="0"/>
              </a:rPr>
              <a:t>hay un punto en el ángulo de cierta forma, que hay una línea en el contorno de un objeto, que hay planos que envuelven un volumen y que un volumen ocupa un espacio. </a:t>
            </a:r>
          </a:p>
        </p:txBody>
      </p:sp>
      <p:sp>
        <p:nvSpPr>
          <p:cNvPr id="11" name="10 Conector"/>
          <p:cNvSpPr/>
          <p:nvPr/>
        </p:nvSpPr>
        <p:spPr>
          <a:xfrm>
            <a:off x="1214414" y="4357694"/>
            <a:ext cx="642942" cy="64294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8" name="7 Conector angular"/>
          <p:cNvCxnSpPr/>
          <p:nvPr/>
        </p:nvCxnSpPr>
        <p:spPr>
          <a:xfrm rot="16200000" flipH="1">
            <a:off x="1464447" y="4250537"/>
            <a:ext cx="928694" cy="857256"/>
          </a:xfrm>
          <a:prstGeom prst="bentConnector3">
            <a:avLst>
              <a:gd name="adj1"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11 Marco"/>
          <p:cNvSpPr/>
          <p:nvPr/>
        </p:nvSpPr>
        <p:spPr>
          <a:xfrm>
            <a:off x="3571868" y="4071942"/>
            <a:ext cx="1285884" cy="121444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12 Elipse"/>
          <p:cNvSpPr/>
          <p:nvPr/>
        </p:nvSpPr>
        <p:spPr>
          <a:xfrm>
            <a:off x="3428992" y="5143512"/>
            <a:ext cx="1643074" cy="3571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Cubo"/>
          <p:cNvSpPr/>
          <p:nvPr/>
        </p:nvSpPr>
        <p:spPr>
          <a:xfrm>
            <a:off x="6510350" y="4143380"/>
            <a:ext cx="1204922" cy="121444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Conector"/>
          <p:cNvSpPr/>
          <p:nvPr/>
        </p:nvSpPr>
        <p:spPr>
          <a:xfrm>
            <a:off x="6858016" y="4071942"/>
            <a:ext cx="1428760" cy="135732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57158" y="1428736"/>
            <a:ext cx="84296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MX" sz="2000" u="sng" dirty="0" smtClean="0">
                <a:latin typeface="Eras Light ITC" pitchFamily="34" charset="0"/>
                <a:cs typeface="Arial" pitchFamily="34" charset="0"/>
              </a:rPr>
              <a:t>PUNTO</a:t>
            </a:r>
            <a:endParaRPr kumimoji="0" lang="es-MX" sz="2000" b="0" i="0" u="sng" strike="noStrike" cap="none" normalizeH="0" baseline="0" dirty="0" smtClean="0">
              <a:ln>
                <a:noFill/>
              </a:ln>
              <a:solidFill>
                <a:schemeClr val="tx1"/>
              </a:solidFill>
              <a:effectLst/>
              <a:latin typeface="Eras Light ITC" pitchFamily="34" charset="0"/>
              <a:cs typeface="Arial" pitchFamily="34" charset="0"/>
            </a:endParaRPr>
          </a:p>
        </p:txBody>
      </p:sp>
      <p:sp>
        <p:nvSpPr>
          <p:cNvPr id="6" name="1 Título"/>
          <p:cNvSpPr>
            <a:spLocks noGrp="1"/>
          </p:cNvSpPr>
          <p:nvPr>
            <p:ph type="title"/>
          </p:nvPr>
        </p:nvSpPr>
        <p:spPr>
          <a:xfrm>
            <a:off x="304800" y="457200"/>
            <a:ext cx="8686800" cy="838200"/>
          </a:xfrm>
        </p:spPr>
        <p:txBody>
          <a:bodyPr/>
          <a:lstStyle/>
          <a:p>
            <a:r>
              <a:rPr lang="es-MX" dirty="0" smtClean="0"/>
              <a:t>Elementos del Lenguaje visual</a:t>
            </a:r>
            <a:endParaRPr lang="es-MX" dirty="0"/>
          </a:p>
        </p:txBody>
      </p:sp>
      <p:sp>
        <p:nvSpPr>
          <p:cNvPr id="31745" name="Rectangle 1"/>
          <p:cNvSpPr>
            <a:spLocks noChangeArrowheads="1"/>
          </p:cNvSpPr>
          <p:nvPr/>
        </p:nvSpPr>
        <p:spPr bwMode="auto">
          <a:xfrm>
            <a:off x="357158" y="2000240"/>
            <a:ext cx="828677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El punto es el inicio de toda expresión grafica. En las artes plásticas el punto es el signo fundamental para dar principio a una forma o figura y tiene la característica de presentar diversas configuraciones geométricas:</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8" name="84 Imagen" descr="PUNTO.jpg"/>
          <p:cNvPicPr/>
          <p:nvPr/>
        </p:nvPicPr>
        <p:blipFill>
          <a:blip r:embed="rId2" cstate="print"/>
          <a:stretch>
            <a:fillRect/>
          </a:stretch>
        </p:blipFill>
        <p:spPr>
          <a:xfrm>
            <a:off x="428596" y="3214686"/>
            <a:ext cx="3643338" cy="2714644"/>
          </a:xfrm>
          <a:prstGeom prst="rect">
            <a:avLst/>
          </a:prstGeom>
        </p:spPr>
      </p:pic>
      <p:sp>
        <p:nvSpPr>
          <p:cNvPr id="9" name="8 Rectángulo"/>
          <p:cNvSpPr/>
          <p:nvPr/>
        </p:nvSpPr>
        <p:spPr>
          <a:xfrm>
            <a:off x="4214810" y="3357562"/>
            <a:ext cx="4572000" cy="1015663"/>
          </a:xfrm>
          <a:prstGeom prst="rect">
            <a:avLst/>
          </a:prstGeom>
        </p:spPr>
        <p:txBody>
          <a:bodyPr>
            <a:spAutoFit/>
          </a:bodyPr>
          <a:lstStyle/>
          <a:p>
            <a:r>
              <a:rPr lang="es-MX" sz="2000" dirty="0">
                <a:latin typeface="Eras Light ITC" pitchFamily="34" charset="0"/>
              </a:rPr>
              <a:t>Algunos pintores crearon sus obras de arte con un conjunto de diferentes puntos de colores.</a:t>
            </a:r>
          </a:p>
        </p:txBody>
      </p:sp>
      <p:pic>
        <p:nvPicPr>
          <p:cNvPr id="10" name="9 Imagen" descr="Detalle de &quot;la Parade&quot;">
            <a:hlinkClick r:id="rId3"/>
          </p:cNvPr>
          <p:cNvPicPr/>
          <p:nvPr/>
        </p:nvPicPr>
        <p:blipFill>
          <a:blip r:embed="rId4" cstate="print"/>
          <a:srcRect/>
          <a:stretch>
            <a:fillRect/>
          </a:stretch>
        </p:blipFill>
        <p:spPr bwMode="auto">
          <a:xfrm>
            <a:off x="4429124" y="4429132"/>
            <a:ext cx="1214446" cy="1928826"/>
          </a:xfrm>
          <a:prstGeom prst="rect">
            <a:avLst/>
          </a:prstGeom>
          <a:noFill/>
          <a:ln w="9525">
            <a:noFill/>
            <a:miter lim="800000"/>
            <a:headEnd/>
            <a:tailEnd/>
          </a:ln>
        </p:spPr>
      </p:pic>
      <p:pic>
        <p:nvPicPr>
          <p:cNvPr id="11" name="10 Imagen" descr="Claude Monet: Autumn Effect at Argenteuil"/>
          <p:cNvPicPr/>
          <p:nvPr/>
        </p:nvPicPr>
        <p:blipFill>
          <a:blip r:embed="rId5" cstate="print"/>
          <a:srcRect/>
          <a:stretch>
            <a:fillRect/>
          </a:stretch>
        </p:blipFill>
        <p:spPr bwMode="auto">
          <a:xfrm>
            <a:off x="5857884" y="4429132"/>
            <a:ext cx="2643206" cy="19288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57158" y="1357298"/>
            <a:ext cx="842968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sng" strike="noStrike" cap="none" normalizeH="0" baseline="0" dirty="0" smtClean="0">
                <a:ln>
                  <a:noFill/>
                </a:ln>
                <a:solidFill>
                  <a:schemeClr val="tx1"/>
                </a:solidFill>
                <a:effectLst/>
                <a:latin typeface="Eras Light ITC" pitchFamily="34" charset="0"/>
                <a:cs typeface="Arial" pitchFamily="34" charset="0"/>
              </a:rPr>
              <a:t>LINEA</a:t>
            </a:r>
          </a:p>
        </p:txBody>
      </p:sp>
      <p:sp>
        <p:nvSpPr>
          <p:cNvPr id="5" name="1 Título"/>
          <p:cNvSpPr>
            <a:spLocks noGrp="1"/>
          </p:cNvSpPr>
          <p:nvPr>
            <p:ph type="title"/>
          </p:nvPr>
        </p:nvSpPr>
        <p:spPr>
          <a:xfrm>
            <a:off x="304800" y="457200"/>
            <a:ext cx="8686800" cy="838200"/>
          </a:xfrm>
        </p:spPr>
        <p:txBody>
          <a:bodyPr/>
          <a:lstStyle/>
          <a:p>
            <a:r>
              <a:rPr lang="es-MX" dirty="0" smtClean="0"/>
              <a:t>Elementos del Lenguaje visual</a:t>
            </a:r>
            <a:endParaRPr lang="es-MX" dirty="0"/>
          </a:p>
        </p:txBody>
      </p:sp>
      <p:sp>
        <p:nvSpPr>
          <p:cNvPr id="33793" name="Rectangle 1"/>
          <p:cNvSpPr>
            <a:spLocks noChangeArrowheads="1"/>
          </p:cNvSpPr>
          <p:nvPr/>
        </p:nvSpPr>
        <p:spPr bwMode="auto">
          <a:xfrm>
            <a:off x="214282" y="1785926"/>
            <a:ext cx="850112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Una sucesión de puntos al desplazarse en alguna dirección, forma una línea dando como resultado un movimiento,</a:t>
            </a:r>
            <a:r>
              <a:rPr kumimoji="0" lang="es-MX" sz="2000" b="0" i="0" u="none" strike="noStrike" cap="none" normalizeH="0" dirty="0" smtClean="0">
                <a:ln>
                  <a:noFill/>
                </a:ln>
                <a:solidFill>
                  <a:srgbClr val="000000"/>
                </a:solidFill>
                <a:effectLst/>
                <a:latin typeface="Eras Light ITC" pitchFamily="34" charset="0"/>
                <a:ea typeface="Times New Roman" pitchFamily="18" charset="0"/>
                <a:cs typeface="Arial" pitchFamily="34" charset="0"/>
              </a:rPr>
              <a:t> </a:t>
            </a:r>
            <a:r>
              <a:rPr kumimoji="0" lang="es-MX" sz="2000" b="0" i="0" u="none" strike="noStrike" cap="none" normalizeH="0" baseline="0" dirty="0" smtClean="0">
                <a:ln>
                  <a:noFill/>
                </a:ln>
                <a:solidFill>
                  <a:srgbClr val="000000"/>
                </a:solidFill>
                <a:effectLst/>
                <a:latin typeface="Eras Light ITC" pitchFamily="34" charset="0"/>
                <a:ea typeface="Times New Roman" pitchFamily="18" charset="0"/>
                <a:cs typeface="Arial" pitchFamily="34" charset="0"/>
              </a:rPr>
              <a:t>la línea es un elemento importante en el área de las artes plásticas porque transforma, modifica y estructura los espacios. La línea se proyecta en diversos  sentidos y posiciones:</a:t>
            </a:r>
            <a:endParaRPr kumimoji="0" lang="es-MX" sz="2000" b="0" i="0" u="none" strike="noStrike" cap="none" normalizeH="0" baseline="0" dirty="0" smtClean="0">
              <a:ln>
                <a:noFill/>
              </a:ln>
              <a:solidFill>
                <a:schemeClr val="tx1"/>
              </a:solidFill>
              <a:effectLst/>
              <a:latin typeface="Eras Light ITC" pitchFamily="34" charset="0"/>
              <a:cs typeface="Arial" pitchFamily="34" charset="0"/>
            </a:endParaRPr>
          </a:p>
        </p:txBody>
      </p:sp>
      <p:pic>
        <p:nvPicPr>
          <p:cNvPr id="7" name="86 Imagen" descr="LINEAS.jpg"/>
          <p:cNvPicPr/>
          <p:nvPr/>
        </p:nvPicPr>
        <p:blipFill>
          <a:blip r:embed="rId2" cstate="print"/>
          <a:stretch>
            <a:fillRect/>
          </a:stretch>
        </p:blipFill>
        <p:spPr>
          <a:xfrm>
            <a:off x="285720" y="3214686"/>
            <a:ext cx="3786214" cy="3214710"/>
          </a:xfrm>
          <a:prstGeom prst="rect">
            <a:avLst/>
          </a:prstGeom>
        </p:spPr>
      </p:pic>
      <p:sp>
        <p:nvSpPr>
          <p:cNvPr id="8" name="7 Rectángulo"/>
          <p:cNvSpPr/>
          <p:nvPr/>
        </p:nvSpPr>
        <p:spPr>
          <a:xfrm>
            <a:off x="4286248" y="3143248"/>
            <a:ext cx="4572000" cy="1015663"/>
          </a:xfrm>
          <a:prstGeom prst="rect">
            <a:avLst/>
          </a:prstGeom>
        </p:spPr>
        <p:txBody>
          <a:bodyPr>
            <a:spAutoFit/>
          </a:bodyPr>
          <a:lstStyle/>
          <a:p>
            <a:pPr algn="just"/>
            <a:r>
              <a:rPr lang="es-MX" sz="2000" dirty="0">
                <a:latin typeface="Eras Light ITC" pitchFamily="34" charset="0"/>
              </a:rPr>
              <a:t>Artistas como </a:t>
            </a:r>
            <a:r>
              <a:rPr lang="es-MX" sz="2000" dirty="0" smtClean="0">
                <a:latin typeface="Eras Light ITC" pitchFamily="34" charset="0"/>
              </a:rPr>
              <a:t>Picasso y Braque, </a:t>
            </a:r>
            <a:r>
              <a:rPr lang="es-MX" sz="2000" dirty="0">
                <a:latin typeface="Eras Light ITC" pitchFamily="34" charset="0"/>
              </a:rPr>
              <a:t>entre otros, utilizaron la línea en sus obras pictóricas, en la etapa del “cubismo”.</a:t>
            </a:r>
          </a:p>
        </p:txBody>
      </p:sp>
      <p:pic>
        <p:nvPicPr>
          <p:cNvPr id="9" name="8 Imagen" descr="http://personal.us.es/jcordero/PERSPECTIVA/Ilustraciones/032a.jpg"/>
          <p:cNvPicPr/>
          <p:nvPr/>
        </p:nvPicPr>
        <p:blipFill>
          <a:blip r:embed="rId3" cstate="print"/>
          <a:srcRect/>
          <a:stretch>
            <a:fillRect/>
          </a:stretch>
        </p:blipFill>
        <p:spPr bwMode="auto">
          <a:xfrm>
            <a:off x="4429124" y="4214818"/>
            <a:ext cx="1643074" cy="2143140"/>
          </a:xfrm>
          <a:prstGeom prst="rect">
            <a:avLst/>
          </a:prstGeom>
          <a:noFill/>
          <a:ln w="9525">
            <a:noFill/>
            <a:miter lim="800000"/>
            <a:headEnd/>
            <a:tailEnd/>
          </a:ln>
        </p:spPr>
      </p:pic>
      <p:pic>
        <p:nvPicPr>
          <p:cNvPr id="10" name="9 Imagen" descr="http://personal.us.es/jcordero/PERSPECTIVA/Ilustraciones/032b.jpg"/>
          <p:cNvPicPr/>
          <p:nvPr/>
        </p:nvPicPr>
        <p:blipFill>
          <a:blip r:embed="rId4" cstate="print"/>
          <a:srcRect/>
          <a:stretch>
            <a:fillRect/>
          </a:stretch>
        </p:blipFill>
        <p:spPr bwMode="auto">
          <a:xfrm>
            <a:off x="6215074" y="4214818"/>
            <a:ext cx="2571768" cy="21574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318</TotalTime>
  <Words>1835</Words>
  <Application>Microsoft Office PowerPoint</Application>
  <PresentationFormat>Presentación en pantalla (4:3)</PresentationFormat>
  <Paragraphs>171</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Viajes</vt:lpstr>
      <vt:lpstr>INTRODUCCION AL lenguaje visual</vt:lpstr>
      <vt:lpstr>Unidad 3   introducción AL LENGUAJE VISUAL</vt:lpstr>
      <vt:lpstr>DISEÑO</vt:lpstr>
      <vt:lpstr>DISEÑO</vt:lpstr>
      <vt:lpstr>Lenguaje visual</vt:lpstr>
      <vt:lpstr>Lenguaje visual</vt:lpstr>
      <vt:lpstr>Elementos del Lenguaje visual</vt:lpstr>
      <vt:lpstr>Elementos del Lenguaje visual</vt:lpstr>
      <vt:lpstr>Elementos del Lenguaje visual</vt:lpstr>
      <vt:lpstr>Elementos del Lenguaje visual</vt:lpstr>
      <vt:lpstr>Elementos del Lenguaje visual</vt:lpstr>
      <vt:lpstr>Elementos del Lenguaje visual</vt:lpstr>
      <vt:lpstr>Elementos del Lenguaje visual</vt:lpstr>
      <vt:lpstr>Elementos del Lenguaje visual</vt:lpstr>
      <vt:lpstr>forma</vt:lpstr>
      <vt:lpstr>INTERRELACION DE LAS formaS</vt:lpstr>
      <vt:lpstr>INTERRELACION DE LAS formas</vt:lpstr>
      <vt:lpstr>INTERRELACION DE LAS formas</vt:lpstr>
      <vt:lpstr>PRINCIPIOS ORGANIZADORES DEL DISEÑO</vt:lpstr>
      <vt:lpstr>PRINCIPIOS ORGANIZADORES DEL DISEÑO</vt:lpstr>
      <vt:lpstr>PRINCIPIOS ORGANIZADORES DEL DISEÑO</vt:lpstr>
      <vt:lpstr>PRINCIPIOS ORGANIZADORES DEL DISEÑO</vt:lpstr>
      <vt:lpstr>TIPOS DE formas</vt:lpstr>
      <vt:lpstr>formas POSITIVAS Y NEGATIVAS</vt:lpstr>
      <vt:lpstr>FIGURAS</vt:lpstr>
      <vt:lpstr>textura</vt:lpstr>
      <vt:lpstr>textura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INTRODUCCION AL lenguaje visual</dc:title>
  <dc:creator>JORGE AYALA</dc:creator>
  <cp:lastModifiedBy>JORGE AYALA</cp:lastModifiedBy>
  <cp:revision>45</cp:revision>
  <dcterms:created xsi:type="dcterms:W3CDTF">2009-09-19T22:27:49Z</dcterms:created>
  <dcterms:modified xsi:type="dcterms:W3CDTF">2009-11-12T22:58:04Z</dcterms:modified>
</cp:coreProperties>
</file>