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258" r:id="rId3"/>
    <p:sldId id="257" r:id="rId4"/>
    <p:sldId id="263" r:id="rId5"/>
    <p:sldId id="259" r:id="rId6"/>
    <p:sldId id="260" r:id="rId7"/>
    <p:sldId id="261" r:id="rId8"/>
    <p:sldId id="262"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094"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ACD1F-6911-44A4-843A-C5E3AF5CA342}" type="datetimeFigureOut">
              <a:rPr lang="es-MX" smtClean="0"/>
              <a:t>01/04/2011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90363-C7A8-4FA7-9D84-D113C3FAA5F5}" type="slidenum">
              <a:rPr lang="es-MX" smtClean="0"/>
              <a:t>‹Nº›</a:t>
            </a:fld>
            <a:endParaRPr lang="es-MX"/>
          </a:p>
        </p:txBody>
      </p:sp>
    </p:spTree>
    <p:extLst>
      <p:ext uri="{BB962C8B-B14F-4D97-AF65-F5344CB8AC3E}">
        <p14:creationId xmlns:p14="http://schemas.microsoft.com/office/powerpoint/2010/main" val="277342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0886207-2262-4C54-AF0B-AC4CC6DACFC3}" type="slidenum">
              <a:rPr lang="es-MX" smtClean="0"/>
              <a:pPr/>
              <a:t>11</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0886207-2262-4C54-AF0B-AC4CC6DACFC3}" type="slidenum">
              <a:rPr lang="es-MX" smtClean="0"/>
              <a:pPr/>
              <a:t>13</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90886207-2262-4C54-AF0B-AC4CC6DACFC3}" type="slidenum">
              <a:rPr lang="es-MX" smtClean="0"/>
              <a:pPr/>
              <a:t>20</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2F62D7FB-0BD5-4770-88FF-A1110858C612}"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9D2DAC78-69C2-4A0B-B8E4-909A69E6A890}" type="slidenum">
              <a:rPr lang="en-US" smtClean="0"/>
              <a:pPr/>
              <a:t>71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D564D535-5377-4253-BE88-088821B8152D}"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D564D535-5377-4253-BE88-088821B8152D}"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D564D535-5377-4253-BE88-088821B8152D}" type="slidenum">
              <a:rPr lang="es-MX" smtClean="0"/>
              <a:pPr/>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0DBECD2D-88B1-4FC1-A3A4-E850379BA8F2}" type="datetimeFigureOut">
              <a:rPr lang="es-MX" smtClean="0"/>
              <a:pPr/>
              <a:t>01/04/2011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D564D535-5377-4253-BE88-088821B8152D}" type="slidenum">
              <a:rPr lang="es-MX" smtClean="0"/>
              <a:pPr/>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DBECD2D-88B1-4FC1-A3A4-E850379BA8F2}" type="datetimeFigureOut">
              <a:rPr lang="es-MX" smtClean="0"/>
              <a:pPr/>
              <a:t>01/04/2011</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64D535-5377-4253-BE88-088821B8152D}" type="slidenum">
              <a:rPr lang="es-MX" smtClean="0"/>
              <a:pPr/>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5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53.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2.jpeg"/><Relationship Id="rId7" Type="http://schemas.openxmlformats.org/officeDocument/2006/relationships/image" Target="NULL"/><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7.jpeg"/></Relationships>
</file>

<file path=ppt/slides/_rels/slide54.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5"/>
            <a:ext cx="7772400" cy="1470025"/>
          </a:xfrm>
        </p:spPr>
        <p:txBody>
          <a:bodyPr>
            <a:normAutofit/>
          </a:bodyPr>
          <a:lstStyle/>
          <a:p>
            <a:r>
              <a:rPr lang="en-US" sz="8800" u="sng" dirty="0" smtClean="0">
                <a:solidFill>
                  <a:srgbClr val="C00000"/>
                </a:solidFill>
              </a:rPr>
              <a:t>TIEMPO</a:t>
            </a:r>
            <a:endParaRPr lang="es-MX" sz="5400" u="sng" dirty="0">
              <a:solidFill>
                <a:srgbClr val="C00000"/>
              </a:solidFill>
            </a:endParaRPr>
          </a:p>
        </p:txBody>
      </p:sp>
      <p:sp>
        <p:nvSpPr>
          <p:cNvPr id="4" name="3 CuadroTexto"/>
          <p:cNvSpPr txBox="1"/>
          <p:nvPr/>
        </p:nvSpPr>
        <p:spPr>
          <a:xfrm>
            <a:off x="3200400" y="3364468"/>
            <a:ext cx="3581400" cy="954107"/>
          </a:xfrm>
          <a:prstGeom prst="rect">
            <a:avLst/>
          </a:prstGeom>
          <a:noFill/>
        </p:spPr>
        <p:txBody>
          <a:bodyPr wrap="square" rtlCol="0">
            <a:spAutoFit/>
          </a:bodyPr>
          <a:lstStyle/>
          <a:p>
            <a:r>
              <a:rPr lang="en-US" sz="2800" i="1" dirty="0" err="1" smtClean="0"/>
              <a:t>Miro</a:t>
            </a:r>
            <a:r>
              <a:rPr lang="en-US" sz="2800" i="1" dirty="0" smtClean="0"/>
              <a:t> </a:t>
            </a:r>
            <a:r>
              <a:rPr lang="en-US" sz="2800" i="1" dirty="0" err="1" smtClean="0"/>
              <a:t>bajo</a:t>
            </a:r>
            <a:r>
              <a:rPr lang="en-US" sz="2800" i="1" dirty="0" smtClean="0"/>
              <a:t> </a:t>
            </a:r>
            <a:r>
              <a:rPr lang="en-US" sz="2800" i="1" dirty="0" err="1" smtClean="0"/>
              <a:t>las</a:t>
            </a:r>
            <a:r>
              <a:rPr lang="en-US" sz="2800" i="1" dirty="0" smtClean="0"/>
              <a:t> </a:t>
            </a:r>
            <a:r>
              <a:rPr lang="en-US" sz="2800" i="1" dirty="0" err="1" smtClean="0"/>
              <a:t>cubiertas</a:t>
            </a:r>
            <a:r>
              <a:rPr lang="en-US" sz="2800" i="1" dirty="0" smtClean="0"/>
              <a:t> del </a:t>
            </a:r>
            <a:r>
              <a:rPr lang="en-US" sz="2800" i="1" dirty="0" err="1" smtClean="0"/>
              <a:t>Tiempo</a:t>
            </a:r>
            <a:endParaRPr lang="es-MX" sz="2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Posible Razones De Los Cambios Seculares</a:t>
            </a:r>
            <a:endParaRPr lang="es-ES" dirty="0"/>
          </a:p>
        </p:txBody>
      </p:sp>
      <p:sp>
        <p:nvSpPr>
          <p:cNvPr id="4" name="2 Marcador de contenido"/>
          <p:cNvSpPr>
            <a:spLocks noGrp="1"/>
          </p:cNvSpPr>
          <p:nvPr>
            <p:ph idx="1"/>
          </p:nvPr>
        </p:nvSpPr>
        <p:spPr/>
        <p:txBody>
          <a:bodyPr>
            <a:normAutofit fontScale="92500" lnSpcReduction="20000"/>
          </a:bodyPr>
          <a:lstStyle/>
          <a:p>
            <a:r>
              <a:rPr lang="es-ES" b="1" dirty="0" smtClean="0"/>
              <a:t>1</a:t>
            </a:r>
            <a:r>
              <a:rPr lang="es-ES" dirty="0" smtClean="0"/>
              <a:t>.- </a:t>
            </a:r>
            <a:r>
              <a:rPr lang="es-ES" b="1" i="1" dirty="0" smtClean="0"/>
              <a:t>Cambios en el rigor de la fuente de datos.</a:t>
            </a:r>
          </a:p>
          <a:p>
            <a:r>
              <a:rPr lang="es-ES" b="1" i="1" dirty="0" smtClean="0"/>
              <a:t>2.- Cambios en la capacidad diagnostica de los médicos y de todos los que aportan datos relevantes.</a:t>
            </a:r>
            <a:endParaRPr lang="es-ES" dirty="0" smtClean="0"/>
          </a:p>
          <a:p>
            <a:r>
              <a:rPr lang="es-ES" b="1" i="1" dirty="0" smtClean="0"/>
              <a:t>3.- Cambio de clasificación de los datos.</a:t>
            </a:r>
            <a:endParaRPr lang="es-ES" dirty="0" smtClean="0"/>
          </a:p>
          <a:p>
            <a:r>
              <a:rPr lang="es-ES" b="1" i="1" dirty="0" smtClean="0"/>
              <a:t>4.- Cambios demográficos en la población en la que se observa la tendencia.</a:t>
            </a:r>
            <a:endParaRPr lang="es-ES" dirty="0" smtClean="0"/>
          </a:p>
          <a:p>
            <a:r>
              <a:rPr lang="es-ES" b="1" i="1" dirty="0" smtClean="0"/>
              <a:t>5.-  Cambios </a:t>
            </a:r>
            <a:r>
              <a:rPr lang="es-ES" b="1" i="1" dirty="0" err="1" smtClean="0"/>
              <a:t>concontaminantes</a:t>
            </a:r>
            <a:r>
              <a:rPr lang="es-ES" b="1" i="1" dirty="0" smtClean="0"/>
              <a:t> en las </a:t>
            </a:r>
            <a:r>
              <a:rPr lang="es-ES" b="1" i="1" dirty="0" err="1" smtClean="0"/>
              <a:t>circustancias</a:t>
            </a:r>
            <a:r>
              <a:rPr lang="es-ES" b="1" i="1" dirty="0" smtClean="0"/>
              <a:t> ambientales.</a:t>
            </a:r>
          </a:p>
          <a:p>
            <a:r>
              <a:rPr lang="es-ES" b="1" i="1" dirty="0" smtClean="0"/>
              <a:t>. 6.-  Dependiendo de la naturaleza de los eventos.</a:t>
            </a:r>
            <a:endParaRPr lang="es-E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86116" y="285728"/>
            <a:ext cx="5715008"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s-E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PERSONA</a:t>
            </a:r>
            <a:r>
              <a:rPr lang="es-E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E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214282" y="1571612"/>
            <a:ext cx="5448002" cy="1015663"/>
          </a:xfrm>
          <a:prstGeom prst="rect">
            <a:avLst/>
          </a:prstGeom>
          <a:ln w="57150">
            <a:solidFill>
              <a:srgbClr val="FFC000"/>
            </a:solidFill>
            <a:prstDash val="sysDash"/>
          </a:ln>
        </p:spPr>
        <p:txBody>
          <a:bodyPr wrap="square">
            <a:spAutoFit/>
          </a:bodyPr>
          <a:lstStyle/>
          <a:p>
            <a:r>
              <a:rPr lang="es-MX" sz="2000" dirty="0" smtClean="0"/>
              <a:t>Existe una lista de características personales consideradas como factores de riesgo de enfermedad – </a:t>
            </a:r>
            <a:r>
              <a:rPr lang="es-MX" sz="2000" b="1" dirty="0" smtClean="0"/>
              <a:t>edad</a:t>
            </a:r>
            <a:r>
              <a:rPr lang="es-MX" sz="2000" dirty="0" smtClean="0"/>
              <a:t>, sexo, raza- </a:t>
            </a:r>
          </a:p>
        </p:txBody>
      </p:sp>
      <p:pic>
        <p:nvPicPr>
          <p:cNvPr id="7170" name="Picture 2" descr="http://www.purobueno.com/wp-content/files/para-el-estudio-no-hay-edad.jpg"/>
          <p:cNvPicPr>
            <a:picLocks noChangeAspect="1" noChangeArrowheads="1"/>
          </p:cNvPicPr>
          <p:nvPr/>
        </p:nvPicPr>
        <p:blipFill>
          <a:blip r:embed="rId3" cstate="print"/>
          <a:srcRect/>
          <a:stretch>
            <a:fillRect/>
          </a:stretch>
        </p:blipFill>
        <p:spPr bwMode="auto">
          <a:xfrm rot="600302">
            <a:off x="272741" y="2991395"/>
            <a:ext cx="2513950" cy="1715401"/>
          </a:xfrm>
          <a:prstGeom prst="rect">
            <a:avLst/>
          </a:prstGeom>
          <a:noFill/>
          <a:ln w="101600">
            <a:solidFill>
              <a:schemeClr val="accent2"/>
            </a:solidFill>
          </a:ln>
        </p:spPr>
      </p:pic>
      <p:pic>
        <p:nvPicPr>
          <p:cNvPr id="7173" name="Picture 5"/>
          <p:cNvPicPr>
            <a:picLocks noChangeAspect="1" noChangeArrowheads="1"/>
          </p:cNvPicPr>
          <p:nvPr/>
        </p:nvPicPr>
        <p:blipFill>
          <a:blip r:embed="rId4" cstate="print"/>
          <a:srcRect/>
          <a:stretch>
            <a:fillRect/>
          </a:stretch>
        </p:blipFill>
        <p:spPr bwMode="auto">
          <a:xfrm rot="2299789">
            <a:off x="2479738" y="3408416"/>
            <a:ext cx="2700685" cy="1333075"/>
          </a:xfrm>
          <a:prstGeom prst="rect">
            <a:avLst/>
          </a:prstGeom>
          <a:noFill/>
          <a:ln w="101600">
            <a:solidFill>
              <a:schemeClr val="accent2"/>
            </a:solidFill>
            <a:miter lim="800000"/>
            <a:headEnd/>
            <a:tailEnd/>
          </a:ln>
        </p:spPr>
      </p:pic>
      <p:pic>
        <p:nvPicPr>
          <p:cNvPr id="7175" name="Picture 7" descr="http://centros3.pntic.mec.es/~sanped14/jornadas%20solidarias/vii-jornadas%20solidarias/razas.gif"/>
          <p:cNvPicPr>
            <a:picLocks noChangeAspect="1" noChangeArrowheads="1"/>
          </p:cNvPicPr>
          <p:nvPr/>
        </p:nvPicPr>
        <p:blipFill>
          <a:blip r:embed="rId5" cstate="print"/>
          <a:srcRect/>
          <a:stretch>
            <a:fillRect/>
          </a:stretch>
        </p:blipFill>
        <p:spPr bwMode="auto">
          <a:xfrm rot="20750826">
            <a:off x="1190529" y="4787655"/>
            <a:ext cx="2193583" cy="1829941"/>
          </a:xfrm>
          <a:prstGeom prst="rect">
            <a:avLst/>
          </a:prstGeom>
          <a:noFill/>
          <a:ln w="101600">
            <a:solidFill>
              <a:schemeClr val="accent2"/>
            </a:solidFill>
          </a:ln>
        </p:spPr>
      </p:pic>
      <p:sp>
        <p:nvSpPr>
          <p:cNvPr id="11" name="10 Rectángulo"/>
          <p:cNvSpPr/>
          <p:nvPr/>
        </p:nvSpPr>
        <p:spPr>
          <a:xfrm>
            <a:off x="5357818" y="3000372"/>
            <a:ext cx="3571900" cy="2585323"/>
          </a:xfrm>
          <a:prstGeom prst="rect">
            <a:avLst/>
          </a:prstGeom>
          <a:ln w="57150">
            <a:solidFill>
              <a:srgbClr val="FFC000"/>
            </a:solidFill>
            <a:prstDash val="sysDash"/>
          </a:ln>
        </p:spPr>
        <p:txBody>
          <a:bodyPr wrap="square">
            <a:spAutoFit/>
          </a:bodyPr>
          <a:lstStyle/>
          <a:p>
            <a:r>
              <a:rPr lang="es-MX" dirty="0" smtClean="0"/>
              <a:t>Algunas de estas relaciones han influido en el desarrollo de hipótesis etiológicas, pero su conocimiento ha sido aún más importante para aclarar las relaciones entre la enfermedad y otras variables que podrían inducir a confusión. Ello es especialmente cierto en el caso de la edad.</a:t>
            </a:r>
            <a:endParaRPr lang="es-MX" dirty="0"/>
          </a:p>
        </p:txBody>
      </p:sp>
    </p:spTree>
    <p:extLst>
      <p:ext uri="{BB962C8B-B14F-4D97-AF65-F5344CB8AC3E}">
        <p14:creationId xmlns:p14="http://schemas.microsoft.com/office/powerpoint/2010/main" val="270669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43372" y="428604"/>
            <a:ext cx="4358887"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*EDAD*</a:t>
            </a:r>
            <a:endParaRPr lang="es-E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2 Marcador de contenido"/>
          <p:cNvSpPr txBox="1">
            <a:spLocks/>
          </p:cNvSpPr>
          <p:nvPr/>
        </p:nvSpPr>
        <p:spPr>
          <a:xfrm>
            <a:off x="500034" y="1714488"/>
            <a:ext cx="8229600" cy="4525963"/>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La edad como variable de confusión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MX"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La frecuencia de la mayoría de las enfermedades  varían más en función de la edad que con otras variables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MX"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Ayuda a formular hipótesis causales</a:t>
            </a: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72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500034" y="1000108"/>
            <a:ext cx="8229600" cy="4525963"/>
          </a:xfrm>
          <a:prstGeom prst="rect">
            <a:avLst/>
          </a:prstGeom>
        </p:spPr>
        <p:txBody>
          <a:bodyPr>
            <a:normAutofit fontScale="47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5100" b="1" i="0" u="none" strike="noStrike" kern="1200" cap="none" spc="0" normalizeH="0" baseline="0" noProof="0" dirty="0" smtClean="0">
                <a:ln>
                  <a:noFill/>
                </a:ln>
                <a:solidFill>
                  <a:srgbClr val="C00000"/>
                </a:solidFill>
                <a:effectLst/>
                <a:uLnTx/>
                <a:uFillTx/>
                <a:latin typeface="+mn-lt"/>
                <a:ea typeface="+mn-ea"/>
                <a:cs typeface="+mn-cs"/>
              </a:rPr>
              <a:t>Influencias técnicas en las curvas de edad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MX" sz="4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4400" b="0" i="0" u="none" strike="noStrike" kern="1200" cap="none" spc="0" normalizeH="0" baseline="0" noProof="0" dirty="0" smtClean="0">
                <a:ln>
                  <a:noFill/>
                </a:ln>
                <a:solidFill>
                  <a:schemeClr val="tx1"/>
                </a:solidFill>
                <a:effectLst/>
                <a:uLnTx/>
                <a:uFillTx/>
                <a:latin typeface="+mn-lt"/>
                <a:ea typeface="+mn-ea"/>
                <a:cs typeface="+mn-cs"/>
              </a:rPr>
              <a:t>Relevante apreciar las diferencias entre las tendencias en el número de casos y en las tasas de base poblacional</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4400" b="0" i="0" u="none" strike="noStrike" kern="1200" cap="none" spc="0" normalizeH="0" baseline="0" noProof="0" dirty="0" smtClean="0">
                <a:ln>
                  <a:noFill/>
                </a:ln>
                <a:solidFill>
                  <a:schemeClr val="tx1"/>
                </a:solidFill>
                <a:effectLst/>
                <a:uLnTx/>
                <a:uFillTx/>
                <a:latin typeface="+mn-lt"/>
                <a:ea typeface="+mn-ea"/>
                <a:cs typeface="+mn-cs"/>
              </a:rPr>
              <a:t>Hay diferentes fuentes de error que varían con la edad y que pueden afectar a la forma de las curvas del riesgo por edades.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4400" b="0" i="0" u="none" strike="noStrike" kern="1200" cap="none" spc="0" normalizeH="0" baseline="0" noProof="0" dirty="0" smtClean="0">
                <a:ln>
                  <a:noFill/>
                </a:ln>
                <a:solidFill>
                  <a:schemeClr val="tx1"/>
                </a:solidFill>
                <a:effectLst/>
                <a:uLnTx/>
                <a:uFillTx/>
                <a:latin typeface="+mn-lt"/>
                <a:ea typeface="+mn-ea"/>
                <a:cs typeface="+mn-cs"/>
              </a:rPr>
              <a:t>La exactitud del diagnóstico varia con la edad, hecho que es particularmente importante en el caso de los recién nacidos y los más ancianos y probablemente mas significativos en el contexto de la mortalidad que en el de las tasas de incidencia.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4400" b="0" i="0" u="none" strike="noStrike" kern="1200" cap="none" spc="0" normalizeH="0" baseline="0" noProof="0" dirty="0" smtClean="0">
                <a:ln>
                  <a:noFill/>
                </a:ln>
                <a:solidFill>
                  <a:schemeClr val="tx1"/>
                </a:solidFill>
                <a:effectLst/>
                <a:uLnTx/>
                <a:uFillTx/>
                <a:latin typeface="+mn-lt"/>
                <a:ea typeface="+mn-ea"/>
                <a:cs typeface="+mn-cs"/>
              </a:rPr>
              <a:t>Los datos poblacionales pueden ser menos exactos en los grupos de edad más avanzada, lo que favorece aún mas las distorsiones.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4400" b="0" i="0" u="none" strike="noStrike" kern="1200" cap="none" spc="0" normalizeH="0" baseline="0" noProof="0" dirty="0" smtClean="0">
                <a:ln>
                  <a:noFill/>
                </a:ln>
                <a:solidFill>
                  <a:schemeClr val="tx1"/>
                </a:solidFill>
                <a:effectLst/>
                <a:uLnTx/>
                <a:uFillTx/>
                <a:latin typeface="+mn-lt"/>
                <a:ea typeface="+mn-ea"/>
                <a:cs typeface="+mn-cs"/>
              </a:rPr>
              <a:t>La forma de las curvas riesgo-edad también depende de si se basan en las tasas de incidencia, prevalencia o mortalidad y en la fase de la enfermedad en la cual se miden la incidencia o la prevalencia</a:t>
            </a:r>
            <a:endParaRPr kumimoji="0" lang="es-MX" sz="4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20525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571472" y="928670"/>
            <a:ext cx="8229600" cy="4525963"/>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800" b="1" i="0" u="none" strike="noStrike" kern="1200" cap="none" spc="0" normalizeH="0" baseline="0" noProof="0" dirty="0" smtClean="0">
                <a:ln>
                  <a:noFill/>
                </a:ln>
                <a:solidFill>
                  <a:srgbClr val="C00000"/>
                </a:solidFill>
                <a:effectLst/>
                <a:uLnTx/>
                <a:uFillTx/>
                <a:latin typeface="+mn-lt"/>
                <a:ea typeface="+mn-ea"/>
                <a:cs typeface="+mn-cs"/>
              </a:rPr>
              <a:t>Interpretación de las asociaciones de edad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MX"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Las curvas globales de este tipo son importantes desde el punto de vista demográfico pero en términos epidemiológicos su utilidad es limitada.</a:t>
            </a: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http://1.bp.blogspot.com/_zsWIi5WjK0Q/RrWVJ9pKERI/AAAAAAAAAKw/rQXC4E6gkoY/s320/etapas_de_la_vida.gif"/>
          <p:cNvPicPr>
            <a:picLocks noChangeAspect="1" noChangeArrowheads="1"/>
          </p:cNvPicPr>
          <p:nvPr/>
        </p:nvPicPr>
        <p:blipFill>
          <a:blip r:embed="rId2" cstate="print"/>
          <a:srcRect/>
          <a:stretch>
            <a:fillRect/>
          </a:stretch>
        </p:blipFill>
        <p:spPr bwMode="auto">
          <a:xfrm>
            <a:off x="3286116" y="3857628"/>
            <a:ext cx="2705100" cy="2705100"/>
          </a:xfrm>
          <a:prstGeom prst="rect">
            <a:avLst/>
          </a:prstGeom>
          <a:noFill/>
          <a:ln w="101600">
            <a:solidFill>
              <a:schemeClr val="accent2"/>
            </a:solidFill>
          </a:ln>
        </p:spPr>
      </p:pic>
    </p:spTree>
    <p:extLst>
      <p:ext uri="{BB962C8B-B14F-4D97-AF65-F5344CB8AC3E}">
        <p14:creationId xmlns:p14="http://schemas.microsoft.com/office/powerpoint/2010/main" val="728938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42910" y="928670"/>
            <a:ext cx="4572000" cy="3570208"/>
          </a:xfrm>
          <a:prstGeom prst="rect">
            <a:avLst/>
          </a:prstGeom>
        </p:spPr>
        <p:txBody>
          <a:bodyPr>
            <a:spAutoFit/>
          </a:bodyPr>
          <a:lstStyle/>
          <a:p>
            <a:pPr>
              <a:buNone/>
            </a:pPr>
            <a:r>
              <a:rPr lang="es-MX" sz="2800" b="1" dirty="0" smtClean="0">
                <a:solidFill>
                  <a:srgbClr val="C00000"/>
                </a:solidFill>
              </a:rPr>
              <a:t>Mortalidad precoz</a:t>
            </a:r>
          </a:p>
          <a:p>
            <a:pPr>
              <a:buNone/>
            </a:pPr>
            <a:endParaRPr lang="es-MX" dirty="0" smtClean="0"/>
          </a:p>
          <a:p>
            <a:r>
              <a:rPr lang="es-MX" dirty="0" smtClean="0"/>
              <a:t>Siglos XIX y XX, grandes progresos en la comprensión y control de las enfermedades responsables del pico de mortalidad en las etapas iníciales de vida</a:t>
            </a:r>
          </a:p>
          <a:p>
            <a:r>
              <a:rPr lang="es-MX" dirty="0" smtClean="0"/>
              <a:t>Las observaciones epidemiológicas desempeñaron un papel considerable en la disminución de la mortalidad infantil al señalar la estrecha conexión entre las enfermedades infantiles y la pobreza, la malnutrición y el hacinamiento.</a:t>
            </a:r>
            <a:endParaRPr lang="es-MX" dirty="0"/>
          </a:p>
        </p:txBody>
      </p:sp>
      <p:pic>
        <p:nvPicPr>
          <p:cNvPr id="3074" name="Picture 2" descr="http://jovenesdespiertos.files.wordpress.com/2009/01/mortalidad-infantil.jpg"/>
          <p:cNvPicPr>
            <a:picLocks noChangeAspect="1" noChangeArrowheads="1"/>
          </p:cNvPicPr>
          <p:nvPr/>
        </p:nvPicPr>
        <p:blipFill>
          <a:blip r:embed="rId2" cstate="print">
            <a:duotone>
              <a:prstClr val="black"/>
              <a:schemeClr val="accent2">
                <a:tint val="45000"/>
                <a:satMod val="400000"/>
              </a:schemeClr>
            </a:duotone>
          </a:blip>
          <a:stretch>
            <a:fillRect/>
          </a:stretch>
        </p:blipFill>
        <p:spPr bwMode="auto">
          <a:xfrm>
            <a:off x="5286380" y="214290"/>
            <a:ext cx="3609975" cy="6438900"/>
          </a:xfrm>
          <a:prstGeom prst="rect">
            <a:avLst/>
          </a:prstGeom>
          <a:noFill/>
          <a:ln w="88900">
            <a:solidFill>
              <a:schemeClr val="tx1"/>
            </a:solidFill>
          </a:ln>
        </p:spPr>
      </p:pic>
    </p:spTree>
    <p:extLst>
      <p:ext uri="{BB962C8B-B14F-4D97-AF65-F5344CB8AC3E}">
        <p14:creationId xmlns:p14="http://schemas.microsoft.com/office/powerpoint/2010/main" val="3719442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43306" y="785794"/>
            <a:ext cx="5286412" cy="3262432"/>
          </a:xfrm>
          <a:prstGeom prst="rect">
            <a:avLst/>
          </a:prstGeom>
        </p:spPr>
        <p:txBody>
          <a:bodyPr wrap="square">
            <a:spAutoFit/>
          </a:bodyPr>
          <a:lstStyle/>
          <a:p>
            <a:pPr>
              <a:buNone/>
            </a:pPr>
            <a:r>
              <a:rPr lang="es-MX" sz="2800" b="1" dirty="0" smtClean="0">
                <a:solidFill>
                  <a:srgbClr val="C00000"/>
                </a:solidFill>
              </a:rPr>
              <a:t>Enfermedades del envejecimiento</a:t>
            </a:r>
          </a:p>
          <a:p>
            <a:pPr>
              <a:buNone/>
            </a:pPr>
            <a:endParaRPr lang="es-MX" dirty="0" smtClean="0"/>
          </a:p>
          <a:p>
            <a:r>
              <a:rPr lang="es-MX" sz="2000" dirty="0" smtClean="0"/>
              <a:t>En la segunda mitad del siglo XX, se pone de manifiesto que la curva de edad ascendente en las etapas avanzadas de la vida también se puede modificar, al menos parcialmente.</a:t>
            </a:r>
          </a:p>
          <a:p>
            <a:r>
              <a:rPr lang="es-MX" sz="2000" dirty="0" smtClean="0"/>
              <a:t>Hay 2 pruebas directas:</a:t>
            </a:r>
          </a:p>
          <a:p>
            <a:pPr>
              <a:buNone/>
            </a:pPr>
            <a:r>
              <a:rPr lang="es-MX" sz="2000" dirty="0" smtClean="0"/>
              <a:t>  - El potencial de controlar el cáncer de pulmón</a:t>
            </a:r>
          </a:p>
          <a:p>
            <a:pPr>
              <a:buNone/>
            </a:pPr>
            <a:r>
              <a:rPr lang="es-MX" sz="2000" dirty="0" smtClean="0"/>
              <a:t>  - El descenso mantenido en la mortalidad por cardiopatía isquémica</a:t>
            </a:r>
            <a:endParaRPr lang="es-MX" sz="2000" dirty="0"/>
          </a:p>
        </p:txBody>
      </p:sp>
      <p:pic>
        <p:nvPicPr>
          <p:cNvPr id="2050" name="Picture 2" descr="http://1.bp.blogspot.com/_EOffwd0VDjU/Sp7T0M6EmtI/AAAAAAAABzI/LXDGRhzcyzs/s320/vejez.gif"/>
          <p:cNvPicPr>
            <a:picLocks noChangeAspect="1" noChangeArrowheads="1"/>
          </p:cNvPicPr>
          <p:nvPr/>
        </p:nvPicPr>
        <p:blipFill>
          <a:blip r:embed="rId2" cstate="print"/>
          <a:srcRect/>
          <a:stretch>
            <a:fillRect/>
          </a:stretch>
        </p:blipFill>
        <p:spPr bwMode="auto">
          <a:xfrm rot="19877793">
            <a:off x="628158" y="2128363"/>
            <a:ext cx="2316076" cy="2316076"/>
          </a:xfrm>
          <a:prstGeom prst="rect">
            <a:avLst/>
          </a:prstGeom>
          <a:noFill/>
          <a:ln w="127000">
            <a:solidFill>
              <a:schemeClr val="tx1"/>
            </a:solidFill>
          </a:ln>
        </p:spPr>
      </p:pic>
      <p:pic>
        <p:nvPicPr>
          <p:cNvPr id="2052" name="Picture 4" descr="http://www.monografias.com/trabajos50/salud-del-hombre/Image2747.jpg"/>
          <p:cNvPicPr>
            <a:picLocks noChangeAspect="1" noChangeArrowheads="1"/>
          </p:cNvPicPr>
          <p:nvPr/>
        </p:nvPicPr>
        <p:blipFill>
          <a:blip r:embed="rId3" cstate="print"/>
          <a:srcRect/>
          <a:stretch>
            <a:fillRect/>
          </a:stretch>
        </p:blipFill>
        <p:spPr bwMode="auto">
          <a:xfrm>
            <a:off x="5286380" y="4143380"/>
            <a:ext cx="3006323" cy="2405058"/>
          </a:xfrm>
          <a:prstGeom prst="rect">
            <a:avLst/>
          </a:prstGeom>
          <a:noFill/>
          <a:ln w="127000">
            <a:solidFill>
              <a:schemeClr val="tx1"/>
            </a:solidFill>
          </a:ln>
        </p:spPr>
      </p:pic>
    </p:spTree>
    <p:extLst>
      <p:ext uri="{BB962C8B-B14F-4D97-AF65-F5344CB8AC3E}">
        <p14:creationId xmlns:p14="http://schemas.microsoft.com/office/powerpoint/2010/main" val="259789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928670"/>
            <a:ext cx="4643470" cy="3416320"/>
          </a:xfrm>
          <a:prstGeom prst="rect">
            <a:avLst/>
          </a:prstGeom>
        </p:spPr>
        <p:txBody>
          <a:bodyPr wrap="square">
            <a:spAutoFit/>
          </a:bodyPr>
          <a:lstStyle/>
          <a:p>
            <a:pPr>
              <a:buNone/>
            </a:pPr>
            <a:r>
              <a:rPr lang="es-MX" sz="2800" b="1" dirty="0" smtClean="0">
                <a:solidFill>
                  <a:srgbClr val="C00000"/>
                </a:solidFill>
              </a:rPr>
              <a:t>Irregularidades en las curvas de edad</a:t>
            </a:r>
          </a:p>
          <a:p>
            <a:endParaRPr lang="es-MX" sz="2000" dirty="0" smtClean="0"/>
          </a:p>
          <a:p>
            <a:r>
              <a:rPr lang="es-MX" sz="2000" dirty="0" smtClean="0"/>
              <a:t>Indican la existencia de grupos de edad que deben ser investigados</a:t>
            </a:r>
          </a:p>
          <a:p>
            <a:endParaRPr lang="es-MX" sz="2000" dirty="0" smtClean="0"/>
          </a:p>
          <a:p>
            <a:r>
              <a:rPr lang="es-MX" sz="2000" dirty="0" smtClean="0"/>
              <a:t>P. ej. Este tipo de desviaciones que parecen ser triviales pueden tener origen en accidentes de automóvil o muertes por arma de fuego </a:t>
            </a:r>
            <a:endParaRPr lang="es-MX" sz="2000" dirty="0"/>
          </a:p>
        </p:txBody>
      </p:sp>
      <p:pic>
        <p:nvPicPr>
          <p:cNvPr id="1026" name="Picture 2" descr="http://malagaes.com/imagenes/articulos/127ACCIDENTES.jpg"/>
          <p:cNvPicPr>
            <a:picLocks noChangeAspect="1" noChangeArrowheads="1"/>
          </p:cNvPicPr>
          <p:nvPr/>
        </p:nvPicPr>
        <p:blipFill>
          <a:blip r:embed="rId2" cstate="print"/>
          <a:srcRect/>
          <a:stretch>
            <a:fillRect/>
          </a:stretch>
        </p:blipFill>
        <p:spPr bwMode="auto">
          <a:xfrm rot="878757">
            <a:off x="5268372" y="817890"/>
            <a:ext cx="3407694" cy="2555770"/>
          </a:xfrm>
          <a:prstGeom prst="rect">
            <a:avLst/>
          </a:prstGeom>
          <a:noFill/>
          <a:ln w="101600">
            <a:solidFill>
              <a:schemeClr val="tx1"/>
            </a:solidFill>
          </a:ln>
        </p:spPr>
      </p:pic>
      <p:pic>
        <p:nvPicPr>
          <p:cNvPr id="1028" name="Picture 4" descr="http://u.univision.com/contentroot/locales/art/images/15sf/KDTV/2008/05/arma_fuego_3.jpg"/>
          <p:cNvPicPr>
            <a:picLocks noChangeAspect="1" noChangeArrowheads="1"/>
          </p:cNvPicPr>
          <p:nvPr/>
        </p:nvPicPr>
        <p:blipFill>
          <a:blip r:embed="rId3" cstate="print"/>
          <a:srcRect/>
          <a:stretch>
            <a:fillRect/>
          </a:stretch>
        </p:blipFill>
        <p:spPr bwMode="auto">
          <a:xfrm>
            <a:off x="4929190" y="4000504"/>
            <a:ext cx="1809750" cy="2381250"/>
          </a:xfrm>
          <a:prstGeom prst="rect">
            <a:avLst/>
          </a:prstGeom>
          <a:noFill/>
          <a:ln w="101600">
            <a:solidFill>
              <a:schemeClr val="tx1"/>
            </a:solidFill>
          </a:ln>
        </p:spPr>
      </p:pic>
    </p:spTree>
    <p:extLst>
      <p:ext uri="{BB962C8B-B14F-4D97-AF65-F5344CB8AC3E}">
        <p14:creationId xmlns:p14="http://schemas.microsoft.com/office/powerpoint/2010/main" val="2390581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40" y="2143116"/>
            <a:ext cx="8572560" cy="2554545"/>
          </a:xfrm>
          <a:prstGeom prst="rect">
            <a:avLst/>
          </a:prstGeom>
        </p:spPr>
        <p:txBody>
          <a:bodyPr wrap="square">
            <a:spAutoFit/>
          </a:bodyPr>
          <a:lstStyle/>
          <a:p>
            <a:r>
              <a:rPr lang="es-ES" sz="4000" dirty="0" smtClean="0"/>
              <a:t>Esta sugiere la existencia de diferencias causales añadidas a aquellas en las que se basa la clasificación de la enfermedad</a:t>
            </a:r>
            <a:endParaRPr lang="es-MX" sz="4000" dirty="0"/>
          </a:p>
        </p:txBody>
      </p:sp>
      <p:sp>
        <p:nvSpPr>
          <p:cNvPr id="3" name="2 Rectángulo"/>
          <p:cNvSpPr/>
          <p:nvPr/>
        </p:nvSpPr>
        <p:spPr>
          <a:xfrm>
            <a:off x="1785918" y="571480"/>
            <a:ext cx="50738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BIMODALIDAD</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99395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357166"/>
            <a:ext cx="8286808" cy="707886"/>
          </a:xfrm>
          <a:prstGeom prst="rect">
            <a:avLst/>
          </a:prstGeom>
        </p:spPr>
        <p:txBody>
          <a:bodyPr wrap="square">
            <a:spAutoFit/>
          </a:bodyPr>
          <a:lstStyle/>
          <a:p>
            <a:r>
              <a:rPr lang="es-MX" sz="4000" b="1" dirty="0" smtClean="0">
                <a:solidFill>
                  <a:schemeClr val="accent6">
                    <a:lumMod val="75000"/>
                  </a:schemeClr>
                </a:solidFill>
              </a:rPr>
              <a:t>GRUPOS RACIALES Y ÉTNICOS</a:t>
            </a:r>
            <a:endParaRPr lang="es-MX" sz="4000" b="1" dirty="0">
              <a:solidFill>
                <a:schemeClr val="accent6">
                  <a:lumMod val="75000"/>
                </a:schemeClr>
              </a:solidFill>
            </a:endParaRPr>
          </a:p>
        </p:txBody>
      </p:sp>
      <p:sp>
        <p:nvSpPr>
          <p:cNvPr id="3" name="2 Rectángulo"/>
          <p:cNvSpPr/>
          <p:nvPr/>
        </p:nvSpPr>
        <p:spPr>
          <a:xfrm>
            <a:off x="4214810" y="1714488"/>
            <a:ext cx="4500594" cy="3785652"/>
          </a:xfrm>
          <a:prstGeom prst="rect">
            <a:avLst/>
          </a:prstGeom>
        </p:spPr>
        <p:txBody>
          <a:bodyPr wrap="square">
            <a:spAutoFit/>
          </a:bodyPr>
          <a:lstStyle/>
          <a:p>
            <a:pPr algn="ctr">
              <a:buNone/>
            </a:pPr>
            <a:r>
              <a:rPr lang="es-MX" sz="2400" dirty="0" smtClean="0"/>
              <a:t>En epidemiologia cualquier</a:t>
            </a:r>
          </a:p>
          <a:p>
            <a:pPr algn="ctr">
              <a:buNone/>
            </a:pPr>
            <a:r>
              <a:rPr lang="es-MX" sz="2400" dirty="0" smtClean="0"/>
              <a:t>grupo cuyos miembros vivan</a:t>
            </a:r>
          </a:p>
          <a:p>
            <a:pPr algn="ctr">
              <a:buNone/>
            </a:pPr>
            <a:r>
              <a:rPr lang="es-MX" sz="2400" dirty="0" smtClean="0"/>
              <a:t>cerca y compartan hábitos y</a:t>
            </a:r>
          </a:p>
          <a:p>
            <a:pPr algn="ctr">
              <a:buNone/>
            </a:pPr>
            <a:r>
              <a:rPr lang="es-MX" sz="2400" dirty="0" smtClean="0"/>
              <a:t>valores durante un tiempo</a:t>
            </a:r>
          </a:p>
          <a:p>
            <a:pPr algn="ctr">
              <a:buNone/>
            </a:pPr>
            <a:r>
              <a:rPr lang="es-MX" sz="2400" dirty="0" smtClean="0"/>
              <a:t>suficiente para adquirir</a:t>
            </a:r>
          </a:p>
          <a:p>
            <a:pPr algn="ctr">
              <a:buNone/>
            </a:pPr>
            <a:r>
              <a:rPr lang="es-MX" sz="2400" dirty="0" smtClean="0"/>
              <a:t>características comunes ya</a:t>
            </a:r>
          </a:p>
          <a:p>
            <a:pPr algn="ctr">
              <a:buNone/>
            </a:pPr>
            <a:r>
              <a:rPr lang="es-MX" sz="2400" dirty="0" smtClean="0"/>
              <a:t>sea por mecanismos</a:t>
            </a:r>
          </a:p>
          <a:p>
            <a:pPr algn="ctr">
              <a:buNone/>
            </a:pPr>
            <a:r>
              <a:rPr lang="es-MX" sz="2400" dirty="0" smtClean="0"/>
              <a:t>biológicos o sociales.</a:t>
            </a:r>
          </a:p>
          <a:p>
            <a:pPr algn="ctr">
              <a:buNone/>
            </a:pPr>
            <a:endParaRPr lang="es-MX" sz="2400" dirty="0" smtClean="0"/>
          </a:p>
          <a:p>
            <a:pPr algn="ctr">
              <a:buNone/>
            </a:pPr>
            <a:r>
              <a:rPr lang="es-MX" sz="2400" i="1" dirty="0" smtClean="0"/>
              <a:t> Judíos </a:t>
            </a:r>
            <a:r>
              <a:rPr lang="es-MX" sz="2400" dirty="0" smtClean="0"/>
              <a:t>e </a:t>
            </a:r>
            <a:r>
              <a:rPr lang="es-MX" sz="2400" i="1" dirty="0" smtClean="0"/>
              <a:t>Hispanos</a:t>
            </a:r>
            <a:r>
              <a:rPr lang="es-MX" sz="2400" dirty="0" smtClean="0"/>
              <a:t> </a:t>
            </a:r>
            <a:endParaRPr lang="es-MX" sz="2400" dirty="0"/>
          </a:p>
        </p:txBody>
      </p:sp>
      <p:pic>
        <p:nvPicPr>
          <p:cNvPr id="4" name="Picture 2" descr="http://www.funai.gov.br/indios/jogos/etnias/imagens/etnias.jpg"/>
          <p:cNvPicPr>
            <a:picLocks noChangeAspect="1" noChangeArrowheads="1"/>
          </p:cNvPicPr>
          <p:nvPr/>
        </p:nvPicPr>
        <p:blipFill>
          <a:blip r:embed="rId2" cstate="print"/>
          <a:srcRect/>
          <a:stretch>
            <a:fillRect/>
          </a:stretch>
        </p:blipFill>
        <p:spPr bwMode="auto">
          <a:xfrm>
            <a:off x="428596" y="2285992"/>
            <a:ext cx="3682301" cy="3000396"/>
          </a:xfrm>
          <a:prstGeom prst="rect">
            <a:avLst/>
          </a:prstGeom>
          <a:blipFill>
            <a:blip r:embed="rId3" cstate="print"/>
            <a:tile tx="0" ty="0" sx="100000" sy="100000" flip="none" algn="tl"/>
          </a:blipFill>
          <a:ln w="127000">
            <a:solidFill>
              <a:schemeClr val="accent6">
                <a:lumMod val="75000"/>
              </a:schemeClr>
            </a:solidFill>
          </a:ln>
        </p:spPr>
      </p:pic>
    </p:spTree>
    <p:extLst>
      <p:ext uri="{BB962C8B-B14F-4D97-AF65-F5344CB8AC3E}">
        <p14:creationId xmlns:p14="http://schemas.microsoft.com/office/powerpoint/2010/main" val="3920676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empresasensual.files.wordpress.com/2009/08/reloj.jpg"/>
          <p:cNvPicPr>
            <a:picLocks noChangeAspect="1" noChangeArrowheads="1"/>
          </p:cNvPicPr>
          <p:nvPr/>
        </p:nvPicPr>
        <p:blipFill>
          <a:blip r:embed="rId2" cstate="print">
            <a:lum bright="70000" contrast="-70000"/>
          </a:blip>
          <a:srcRect/>
          <a:stretch>
            <a:fillRect/>
          </a:stretch>
        </p:blipFill>
        <p:spPr bwMode="auto">
          <a:xfrm>
            <a:off x="0" y="-154096"/>
            <a:ext cx="9144000" cy="7012096"/>
          </a:xfrm>
          <a:prstGeom prst="rect">
            <a:avLst/>
          </a:prstGeom>
          <a:noFill/>
        </p:spPr>
      </p:pic>
      <p:sp>
        <p:nvSpPr>
          <p:cNvPr id="4" name="2 Marcador de contenido"/>
          <p:cNvSpPr>
            <a:spLocks noGrp="1"/>
          </p:cNvSpPr>
          <p:nvPr>
            <p:ph idx="1"/>
          </p:nvPr>
        </p:nvSpPr>
        <p:spPr>
          <a:xfrm>
            <a:off x="685800" y="2590800"/>
            <a:ext cx="8229600" cy="1447800"/>
          </a:xfrm>
        </p:spPr>
        <p:txBody>
          <a:bodyPr>
            <a:normAutofit/>
          </a:bodyPr>
          <a:lstStyle/>
          <a:p>
            <a:pPr algn="just"/>
            <a:r>
              <a:rPr lang="es-MX" sz="2800" dirty="0" smtClean="0"/>
              <a:t>La frecuencia de una enfermedad puede cambiar en días, horas o incluso mas rápidamente.</a:t>
            </a:r>
          </a:p>
          <a:p>
            <a:pPr algn="just">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3200" b="1" i="0" u="none" strike="noStrike" kern="1200" cap="none" spc="0" normalizeH="0" baseline="0" noProof="0" dirty="0" smtClean="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rPr>
              <a:t>INCONSISTENCIAS EN LA CLASIFICACION RACIAL</a:t>
            </a:r>
            <a:endParaRPr kumimoji="0" lang="es-MX" sz="3200" b="1" i="0" u="none" strike="noStrike" kern="1200" cap="none" spc="0" normalizeH="0" baseline="0" noProof="0" dirty="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grpSp>
        <p:nvGrpSpPr>
          <p:cNvPr id="4" name="3 Grupo"/>
          <p:cNvGrpSpPr/>
          <p:nvPr/>
        </p:nvGrpSpPr>
        <p:grpSpPr>
          <a:xfrm>
            <a:off x="2786050" y="3643314"/>
            <a:ext cx="3000395" cy="2886485"/>
            <a:chOff x="2586002" y="1844377"/>
            <a:chExt cx="3000395" cy="2886485"/>
          </a:xfrm>
        </p:grpSpPr>
        <p:sp>
          <p:nvSpPr>
            <p:cNvPr id="5" name="4 Elipse"/>
            <p:cNvSpPr/>
            <p:nvPr/>
          </p:nvSpPr>
          <p:spPr>
            <a:xfrm>
              <a:off x="2586002" y="1844377"/>
              <a:ext cx="3000395" cy="288648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Elipse 4"/>
            <p:cNvSpPr/>
            <p:nvPr/>
          </p:nvSpPr>
          <p:spPr>
            <a:xfrm>
              <a:off x="3025400" y="2267093"/>
              <a:ext cx="2121599" cy="2041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kern="1200" dirty="0" smtClean="0"/>
                <a:t>Emplearon las conexiones entre los nacimientos y  las defunciones infantiles preparadas por el CNES</a:t>
              </a:r>
              <a:endParaRPr lang="es-MX" sz="2000" kern="1200" dirty="0"/>
            </a:p>
          </p:txBody>
        </p:sp>
      </p:grpSp>
      <p:grpSp>
        <p:nvGrpSpPr>
          <p:cNvPr id="7" name="6 Grupo"/>
          <p:cNvGrpSpPr/>
          <p:nvPr/>
        </p:nvGrpSpPr>
        <p:grpSpPr>
          <a:xfrm>
            <a:off x="6500826" y="2571744"/>
            <a:ext cx="2373653" cy="1593830"/>
            <a:chOff x="6127086" y="1060012"/>
            <a:chExt cx="1973879" cy="1593830"/>
          </a:xfrm>
        </p:grpSpPr>
        <p:sp>
          <p:nvSpPr>
            <p:cNvPr id="8" name="7 Rectángulo redondeado"/>
            <p:cNvSpPr/>
            <p:nvPr/>
          </p:nvSpPr>
          <p:spPr>
            <a:xfrm>
              <a:off x="6127086" y="1085515"/>
              <a:ext cx="1960408" cy="1568327"/>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9" name="8 Rectángulo"/>
            <p:cNvSpPr/>
            <p:nvPr/>
          </p:nvSpPr>
          <p:spPr>
            <a:xfrm>
              <a:off x="6232427" y="1060012"/>
              <a:ext cx="1868538" cy="147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s-MX" sz="3700" kern="1200" dirty="0" smtClean="0"/>
                <a:t>Teutsch</a:t>
              </a:r>
              <a:endParaRPr lang="es-MX" sz="3700" kern="1200" dirty="0"/>
            </a:p>
          </p:txBody>
        </p:sp>
      </p:grpSp>
      <p:sp>
        <p:nvSpPr>
          <p:cNvPr id="10" name="9 Flecha izquierda"/>
          <p:cNvSpPr/>
          <p:nvPr/>
        </p:nvSpPr>
        <p:spPr>
          <a:xfrm rot="20051810">
            <a:off x="5578343" y="3430050"/>
            <a:ext cx="1130586" cy="615748"/>
          </a:xfrm>
          <a:prstGeom prst="leftArrow">
            <a:avLst>
              <a:gd name="adj1" fmla="val 60000"/>
              <a:gd name="adj2" fmla="val 50000"/>
            </a:avLst>
          </a:pr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hueOff val="0"/>
              <a:satOff val="0"/>
              <a:lumOff val="0"/>
              <a:alphaOff val="0"/>
            </a:schemeClr>
          </a:fontRef>
        </p:style>
      </p:sp>
      <p:grpSp>
        <p:nvGrpSpPr>
          <p:cNvPr id="11" name="10 Grupo"/>
          <p:cNvGrpSpPr/>
          <p:nvPr/>
        </p:nvGrpSpPr>
        <p:grpSpPr>
          <a:xfrm>
            <a:off x="3143240" y="1214422"/>
            <a:ext cx="2286016" cy="1568327"/>
            <a:chOff x="3114653" y="-204900"/>
            <a:chExt cx="1960408" cy="1568327"/>
          </a:xfrm>
        </p:grpSpPr>
        <p:sp>
          <p:nvSpPr>
            <p:cNvPr id="12" name="11 Rectángulo redondeado"/>
            <p:cNvSpPr/>
            <p:nvPr/>
          </p:nvSpPr>
          <p:spPr>
            <a:xfrm>
              <a:off x="3114653" y="-204900"/>
              <a:ext cx="1960408" cy="1568327"/>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3" name="12 Rectángulo"/>
            <p:cNvSpPr/>
            <p:nvPr/>
          </p:nvSpPr>
          <p:spPr>
            <a:xfrm>
              <a:off x="3160588" y="-158965"/>
              <a:ext cx="1868538" cy="147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s-MX" sz="3700" kern="1200" dirty="0" smtClean="0"/>
                <a:t>Mulinare</a:t>
              </a:r>
              <a:endParaRPr lang="es-MX" sz="3700" kern="1200" dirty="0"/>
            </a:p>
          </p:txBody>
        </p:sp>
      </p:grpSp>
      <p:sp>
        <p:nvSpPr>
          <p:cNvPr id="14" name="13 Flecha izquierda"/>
          <p:cNvSpPr/>
          <p:nvPr/>
        </p:nvSpPr>
        <p:spPr>
          <a:xfrm rot="16210990">
            <a:off x="3627256" y="2662078"/>
            <a:ext cx="1195545" cy="588122"/>
          </a:xfrm>
          <a:prstGeom prst="leftArrow">
            <a:avLst>
              <a:gd name="adj1" fmla="val 60000"/>
              <a:gd name="adj2" fmla="val 50000"/>
            </a:avLst>
          </a:prstGeom>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hueOff val="0"/>
              <a:satOff val="0"/>
              <a:lumOff val="0"/>
              <a:alphaOff val="0"/>
            </a:schemeClr>
          </a:fontRef>
        </p:style>
      </p:sp>
      <p:grpSp>
        <p:nvGrpSpPr>
          <p:cNvPr id="15" name="14 Grupo"/>
          <p:cNvGrpSpPr/>
          <p:nvPr/>
        </p:nvGrpSpPr>
        <p:grpSpPr>
          <a:xfrm>
            <a:off x="214282" y="2786058"/>
            <a:ext cx="1960408" cy="1568327"/>
            <a:chOff x="82697" y="950033"/>
            <a:chExt cx="1960408" cy="1568327"/>
          </a:xfrm>
        </p:grpSpPr>
        <p:sp>
          <p:nvSpPr>
            <p:cNvPr id="16" name="15 Rectángulo redondeado"/>
            <p:cNvSpPr/>
            <p:nvPr/>
          </p:nvSpPr>
          <p:spPr>
            <a:xfrm>
              <a:off x="82697" y="950033"/>
              <a:ext cx="1960408" cy="1568327"/>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16 Rectángulo"/>
            <p:cNvSpPr/>
            <p:nvPr/>
          </p:nvSpPr>
          <p:spPr>
            <a:xfrm>
              <a:off x="128632" y="995968"/>
              <a:ext cx="1868538" cy="1476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0485" tIns="70485" rIns="70485" bIns="70485" numCol="1" spcCol="1270" anchor="ctr" anchorCtr="0">
              <a:noAutofit/>
            </a:bodyPr>
            <a:lstStyle/>
            <a:p>
              <a:pPr lvl="0" algn="ctr" defTabSz="1644650">
                <a:lnSpc>
                  <a:spcPct val="90000"/>
                </a:lnSpc>
                <a:spcBef>
                  <a:spcPct val="0"/>
                </a:spcBef>
                <a:spcAft>
                  <a:spcPct val="35000"/>
                </a:spcAft>
              </a:pPr>
              <a:r>
                <a:rPr lang="es-MX" sz="3700" kern="1200" dirty="0" smtClean="0"/>
                <a:t>Hahn</a:t>
              </a:r>
              <a:endParaRPr lang="es-MX" sz="3700" kern="1200" dirty="0"/>
            </a:p>
          </p:txBody>
        </p:sp>
      </p:grpSp>
      <p:sp>
        <p:nvSpPr>
          <p:cNvPr id="18" name="17 Flecha izquierda"/>
          <p:cNvSpPr/>
          <p:nvPr/>
        </p:nvSpPr>
        <p:spPr>
          <a:xfrm rot="12431693">
            <a:off x="1929700" y="3495807"/>
            <a:ext cx="1055966" cy="572008"/>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9" name="18 CuadroTexto"/>
          <p:cNvSpPr txBox="1"/>
          <p:nvPr/>
        </p:nvSpPr>
        <p:spPr>
          <a:xfrm>
            <a:off x="6143636" y="4500570"/>
            <a:ext cx="2786082" cy="1815882"/>
          </a:xfrm>
          <a:prstGeom prst="rect">
            <a:avLst/>
          </a:prstGeom>
          <a:noFill/>
          <a:ln w="12700">
            <a:solidFill>
              <a:srgbClr val="7030A0"/>
            </a:solidFill>
            <a:prstDash val="sysDash"/>
          </a:ln>
        </p:spPr>
        <p:txBody>
          <a:bodyPr wrap="square" rtlCol="0">
            <a:spAutoFit/>
          </a:bodyPr>
          <a:lstStyle/>
          <a:p>
            <a:pPr algn="ctr"/>
            <a:r>
              <a:rPr lang="es-MX" sz="1600" dirty="0" smtClean="0">
                <a:solidFill>
                  <a:srgbClr val="C00000"/>
                </a:solidFill>
              </a:rPr>
              <a:t>Su conclusión es que hay muchas inconsistencias entre la codificación de la raza y el grupo étnico en el momento del nacimiento y  la defunción.</a:t>
            </a:r>
            <a:endParaRPr lang="es-MX" sz="1600" dirty="0">
              <a:solidFill>
                <a:srgbClr val="C00000"/>
              </a:solidFill>
            </a:endParaRPr>
          </a:p>
        </p:txBody>
      </p:sp>
      <p:cxnSp>
        <p:nvCxnSpPr>
          <p:cNvPr id="24" name="23 Conector recto de flecha"/>
          <p:cNvCxnSpPr/>
          <p:nvPr/>
        </p:nvCxnSpPr>
        <p:spPr>
          <a:xfrm>
            <a:off x="5643570" y="5786454"/>
            <a:ext cx="428628" cy="1588"/>
          </a:xfrm>
          <a:prstGeom prst="straightConnector1">
            <a:avLst/>
          </a:prstGeom>
          <a:ln w="127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045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2071678"/>
            <a:ext cx="5857900" cy="3108543"/>
          </a:xfrm>
          <a:prstGeom prst="rect">
            <a:avLst/>
          </a:prstGeom>
        </p:spPr>
        <p:txBody>
          <a:bodyPr wrap="square">
            <a:spAutoFit/>
          </a:bodyPr>
          <a:lstStyle/>
          <a:p>
            <a:pPr algn="ctr">
              <a:buNone/>
            </a:pPr>
            <a:r>
              <a:rPr lang="es-MX" sz="2800" dirty="0" smtClean="0"/>
              <a:t>Los investigadores con objetivos propios han definido al grupo hispano por criterios como: hablar el idioma español, país de nacimiento e incluso zonas con alta densidad de residentes hispanos por el apellido español</a:t>
            </a:r>
            <a:endParaRPr lang="es-MX" sz="2800" dirty="0"/>
          </a:p>
        </p:txBody>
      </p:sp>
      <p:sp>
        <p:nvSpPr>
          <p:cNvPr id="3" name="1 Título"/>
          <p:cNvSpPr txBox="1">
            <a:spLocks/>
          </p:cNvSpPr>
          <p:nvPr/>
        </p:nvSpPr>
        <p:spPr>
          <a:xfrm>
            <a:off x="357158" y="92867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rPr>
              <a:t>ORIGEN HISPANO</a:t>
            </a:r>
            <a:endParaRPr kumimoji="0" lang="es-MX" sz="4000" b="1" i="0" u="none" strike="noStrike" kern="1200" cap="none" spc="0" normalizeH="0" baseline="0" noProof="0" dirty="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998670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071678"/>
            <a:ext cx="4786346" cy="3539430"/>
          </a:xfrm>
          <a:prstGeom prst="rect">
            <a:avLst/>
          </a:prstGeom>
        </p:spPr>
        <p:txBody>
          <a:bodyPr wrap="square">
            <a:spAutoFit/>
          </a:bodyPr>
          <a:lstStyle/>
          <a:p>
            <a:pPr algn="ctr">
              <a:buNone/>
            </a:pPr>
            <a:r>
              <a:rPr lang="es-MX" sz="3200" dirty="0" smtClean="0"/>
              <a:t>La tradición cultural y las creencias están  íntimamente asociadas y es por eso que la religión sirve como indicador del grupo étnico.</a:t>
            </a:r>
          </a:p>
        </p:txBody>
      </p:sp>
      <p:sp>
        <p:nvSpPr>
          <p:cNvPr id="3" name="1 Título"/>
          <p:cNvSpPr txBox="1">
            <a:spLocks/>
          </p:cNvSpPr>
          <p:nvPr/>
        </p:nvSpPr>
        <p:spPr>
          <a:xfrm>
            <a:off x="0" y="714356"/>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rPr>
              <a:t>RELIGIÓN</a:t>
            </a:r>
            <a:endParaRPr kumimoji="0" lang="es-MX" sz="4000" b="1" i="0" u="none" strike="noStrike" kern="1200" cap="none" spc="0" normalizeH="0" baseline="0" noProof="0" dirty="0">
              <a:ln>
                <a:noFill/>
              </a:ln>
              <a:solidFill>
                <a:schemeClr val="accent6">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4" name="Picture 2" descr="http://www.panchulo.com.ar/religion/religion001.gif"/>
          <p:cNvPicPr>
            <a:picLocks noChangeAspect="1" noChangeArrowheads="1"/>
          </p:cNvPicPr>
          <p:nvPr/>
        </p:nvPicPr>
        <p:blipFill>
          <a:blip r:embed="rId2" cstate="print"/>
          <a:srcRect/>
          <a:stretch>
            <a:fillRect/>
          </a:stretch>
        </p:blipFill>
        <p:spPr bwMode="auto">
          <a:xfrm>
            <a:off x="5072066" y="1928802"/>
            <a:ext cx="3743325" cy="3781425"/>
          </a:xfrm>
          <a:prstGeom prst="rect">
            <a:avLst/>
          </a:prstGeom>
          <a:noFill/>
          <a:ln w="79375">
            <a:noFill/>
            <a:prstDash val="sysDash"/>
          </a:ln>
        </p:spPr>
      </p:pic>
    </p:spTree>
    <p:extLst>
      <p:ext uri="{BB962C8B-B14F-4D97-AF65-F5344CB8AC3E}">
        <p14:creationId xmlns:p14="http://schemas.microsoft.com/office/powerpoint/2010/main" val="1504756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7467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92D050"/>
                </a:solidFill>
                <a:effectLst>
                  <a:outerShdw blurRad="31750" dist="25400" dir="5400000" algn="tl" rotWithShape="0">
                    <a:srgbClr val="000000">
                      <a:alpha val="25000"/>
                    </a:srgbClr>
                  </a:outerShdw>
                </a:effectLst>
                <a:uLnTx/>
                <a:uFillTx/>
                <a:latin typeface="+mj-lt"/>
                <a:ea typeface="+mj-ea"/>
                <a:cs typeface="+mj-cs"/>
              </a:rPr>
              <a:t>GEOGRAFÍA…</a:t>
            </a:r>
            <a:endParaRPr kumimoji="0" lang="es-MX" sz="4100" b="1" i="0" u="none" strike="noStrike" kern="1200" cap="none" spc="0" normalizeH="0" baseline="0" noProof="0" dirty="0">
              <a:ln>
                <a:noFill/>
              </a:ln>
              <a:solidFill>
                <a:srgbClr val="92D050"/>
              </a:solidFill>
              <a:effectLst>
                <a:outerShdw blurRad="31750" dist="25400" dir="5400000" algn="tl" rotWithShape="0">
                  <a:srgbClr val="000000">
                    <a:alpha val="25000"/>
                  </a:srgbClr>
                </a:outerShdw>
              </a:effectLst>
              <a:uLnTx/>
              <a:uFillTx/>
              <a:latin typeface="+mj-lt"/>
              <a:ea typeface="+mj-ea"/>
              <a:cs typeface="+mj-cs"/>
            </a:endParaRPr>
          </a:p>
        </p:txBody>
      </p:sp>
      <p:pic>
        <p:nvPicPr>
          <p:cNvPr id="3" name="Picture 4" descr="http://www.soloimagen.net/imagenes-animadas/Bebes/Ave%20con%20bebe.gif"/>
          <p:cNvPicPr>
            <a:picLocks noChangeAspect="1" noChangeArrowheads="1" noCrop="1"/>
          </p:cNvPicPr>
          <p:nvPr/>
        </p:nvPicPr>
        <p:blipFill>
          <a:blip r:embed="rId2" cstate="print"/>
          <a:srcRect/>
          <a:stretch>
            <a:fillRect/>
          </a:stretch>
        </p:blipFill>
        <p:spPr bwMode="auto">
          <a:xfrm>
            <a:off x="4500563" y="357188"/>
            <a:ext cx="1419225" cy="1181100"/>
          </a:xfrm>
          <a:prstGeom prst="rect">
            <a:avLst/>
          </a:prstGeom>
          <a:noFill/>
          <a:ln w="9525">
            <a:noFill/>
            <a:miter lim="800000"/>
            <a:headEnd/>
            <a:tailEnd/>
          </a:ln>
        </p:spPr>
      </p:pic>
      <p:sp>
        <p:nvSpPr>
          <p:cNvPr id="4" name="2 Marcador de contenido"/>
          <p:cNvSpPr txBox="1">
            <a:spLocks/>
          </p:cNvSpPr>
          <p:nvPr/>
        </p:nvSpPr>
        <p:spPr>
          <a:xfrm>
            <a:off x="457200" y="1600200"/>
            <a:ext cx="8043890" cy="4873625"/>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Los grupos étnicos se congregan frecuentemente en lugares de residencia, cualquier rasgo de una congregación geográfica que se asocie a susceptibilidad a una enfermedad puede verse reflejado en la asociación aparente entre dicha enfermedad y un grupo étnico.</a:t>
            </a:r>
          </a:p>
        </p:txBody>
      </p:sp>
      <p:pic>
        <p:nvPicPr>
          <p:cNvPr id="5" name="Picture 2" descr="http://images.artelista.com/artelista/obras/fichas/4/9622855126278748.jpg"/>
          <p:cNvPicPr>
            <a:picLocks noChangeAspect="1" noChangeArrowheads="1"/>
          </p:cNvPicPr>
          <p:nvPr/>
        </p:nvPicPr>
        <p:blipFill>
          <a:blip r:embed="rId3" cstate="print"/>
          <a:srcRect/>
          <a:stretch>
            <a:fillRect/>
          </a:stretch>
        </p:blipFill>
        <p:spPr bwMode="auto">
          <a:xfrm>
            <a:off x="5643570" y="3857628"/>
            <a:ext cx="2143125" cy="2760662"/>
          </a:xfrm>
          <a:prstGeom prst="rect">
            <a:avLst/>
          </a:prstGeom>
          <a:noFill/>
          <a:ln w="88900">
            <a:solidFill>
              <a:srgbClr val="92D050"/>
            </a:solidFill>
            <a:miter lim="800000"/>
            <a:headEnd/>
            <a:tailEnd/>
          </a:ln>
        </p:spPr>
      </p:pic>
      <p:pic>
        <p:nvPicPr>
          <p:cNvPr id="6" name="Picture 6" descr="http://www.gifmania.com.mx/astronomia/tierra/color/wrldrot2.gif"/>
          <p:cNvPicPr>
            <a:picLocks noChangeAspect="1" noChangeArrowheads="1" noCrop="1"/>
          </p:cNvPicPr>
          <p:nvPr/>
        </p:nvPicPr>
        <p:blipFill>
          <a:blip r:embed="rId4" cstate="print"/>
          <a:srcRect/>
          <a:stretch>
            <a:fillRect/>
          </a:stretch>
        </p:blipFill>
        <p:spPr bwMode="auto">
          <a:xfrm>
            <a:off x="1500166" y="4429132"/>
            <a:ext cx="1833562" cy="1374775"/>
          </a:xfrm>
          <a:prstGeom prst="rect">
            <a:avLst/>
          </a:prstGeom>
          <a:noFill/>
          <a:ln w="9525">
            <a:noFill/>
            <a:miter lim="800000"/>
            <a:headEnd/>
            <a:tailEnd/>
          </a:ln>
        </p:spPr>
      </p:pic>
    </p:spTree>
    <p:extLst>
      <p:ext uri="{BB962C8B-B14F-4D97-AF65-F5344CB8AC3E}">
        <p14:creationId xmlns:p14="http://schemas.microsoft.com/office/powerpoint/2010/main" val="3254767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7467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92D050"/>
                </a:solidFill>
                <a:effectLst>
                  <a:outerShdw blurRad="31750" dist="25400" dir="5400000" algn="tl" rotWithShape="0">
                    <a:srgbClr val="000000">
                      <a:alpha val="25000"/>
                    </a:srgbClr>
                  </a:outerShdw>
                </a:effectLst>
                <a:uLnTx/>
                <a:uFillTx/>
                <a:latin typeface="+mj-lt"/>
                <a:ea typeface="+mj-ea"/>
                <a:cs typeface="+mj-cs"/>
              </a:rPr>
              <a:t>Nivel socioeconómico</a:t>
            </a:r>
            <a:endParaRPr kumimoji="0" lang="es-MX" sz="4100" b="1" i="0" u="none" strike="noStrike" kern="1200" cap="none" spc="0" normalizeH="0" baseline="0" noProof="0" dirty="0">
              <a:ln>
                <a:noFill/>
              </a:ln>
              <a:solidFill>
                <a:srgbClr val="92D05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2 Marcador de contenido"/>
          <p:cNvSpPr txBox="1">
            <a:spLocks/>
          </p:cNvSpPr>
          <p:nvPr/>
        </p:nvSpPr>
        <p:spPr>
          <a:xfrm>
            <a:off x="457200" y="1600200"/>
            <a:ext cx="7829576" cy="4873625"/>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La población negra considerada en conjunto está económicamente en desventaja con respecto a la blanca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En ello se refleja en las tendencias en las tasas de mortalidad infantil, uno de los indicadores sanitarios del nivel económico más sensible, que han caído de manera muy importante en ambos grupos, pero que siguen siendo el doble de altas en población negra que en la blanca.</a:t>
            </a:r>
          </a:p>
        </p:txBody>
      </p:sp>
      <p:pic>
        <p:nvPicPr>
          <p:cNvPr id="4" name="Picture 4" descr="http://www.gif-animados.net/gifs/ricos-1.gif"/>
          <p:cNvPicPr>
            <a:picLocks noChangeAspect="1" noChangeArrowheads="1" noCrop="1"/>
          </p:cNvPicPr>
          <p:nvPr/>
        </p:nvPicPr>
        <p:blipFill>
          <a:blip r:embed="rId2" cstate="print"/>
          <a:srcRect/>
          <a:stretch>
            <a:fillRect/>
          </a:stretch>
        </p:blipFill>
        <p:spPr bwMode="auto">
          <a:xfrm>
            <a:off x="1214414" y="4286256"/>
            <a:ext cx="2786063" cy="1962150"/>
          </a:xfrm>
          <a:prstGeom prst="rect">
            <a:avLst/>
          </a:prstGeom>
          <a:noFill/>
          <a:ln w="9525">
            <a:noFill/>
            <a:miter lim="800000"/>
            <a:headEnd/>
            <a:tailEnd/>
          </a:ln>
        </p:spPr>
      </p:pic>
      <p:pic>
        <p:nvPicPr>
          <p:cNvPr id="5" name="Picture 6" descr="http://www.palermoviejo.com/palermoviejo/gifs/medicina/173.gif"/>
          <p:cNvPicPr>
            <a:picLocks noChangeAspect="1" noChangeArrowheads="1" noCrop="1"/>
          </p:cNvPicPr>
          <p:nvPr/>
        </p:nvPicPr>
        <p:blipFill>
          <a:blip r:embed="rId3" cstate="print"/>
          <a:srcRect/>
          <a:stretch>
            <a:fillRect/>
          </a:stretch>
        </p:blipFill>
        <p:spPr bwMode="auto">
          <a:xfrm>
            <a:off x="5429256" y="4143380"/>
            <a:ext cx="2511128" cy="2071681"/>
          </a:xfrm>
          <a:prstGeom prst="rect">
            <a:avLst/>
          </a:prstGeom>
          <a:noFill/>
          <a:ln w="9525">
            <a:noFill/>
            <a:miter lim="800000"/>
            <a:headEnd/>
            <a:tailEnd/>
          </a:ln>
        </p:spPr>
      </p:pic>
      <p:pic>
        <p:nvPicPr>
          <p:cNvPr id="6" name="Picture 2" descr="http://www.gifandgif.es/gifs_animados/Dinero/Gifs%20Animados%20Dinero%20(13).GIF"/>
          <p:cNvPicPr>
            <a:picLocks noChangeAspect="1" noChangeArrowheads="1" noCrop="1"/>
          </p:cNvPicPr>
          <p:nvPr/>
        </p:nvPicPr>
        <p:blipFill>
          <a:blip r:embed="rId4" cstate="print"/>
          <a:srcRect/>
          <a:stretch>
            <a:fillRect/>
          </a:stretch>
        </p:blipFill>
        <p:spPr bwMode="auto">
          <a:xfrm>
            <a:off x="6500826" y="-285776"/>
            <a:ext cx="1571625" cy="1571625"/>
          </a:xfrm>
          <a:prstGeom prst="rect">
            <a:avLst/>
          </a:prstGeom>
          <a:noFill/>
          <a:ln w="9525">
            <a:noFill/>
            <a:miter lim="800000"/>
            <a:headEnd/>
            <a:tailEnd/>
          </a:ln>
        </p:spPr>
      </p:pic>
    </p:spTree>
    <p:extLst>
      <p:ext uri="{BB962C8B-B14F-4D97-AF65-F5344CB8AC3E}">
        <p14:creationId xmlns:p14="http://schemas.microsoft.com/office/powerpoint/2010/main" val="3296024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28596" y="500042"/>
            <a:ext cx="7467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92D050"/>
                </a:solidFill>
                <a:effectLst>
                  <a:outerShdw blurRad="31750" dist="25400" dir="5400000" algn="tl" rotWithShape="0">
                    <a:srgbClr val="000000">
                      <a:alpha val="25000"/>
                    </a:srgbClr>
                  </a:outerShdw>
                </a:effectLst>
                <a:uLnTx/>
                <a:uFillTx/>
                <a:latin typeface="+mj-lt"/>
                <a:ea typeface="+mj-ea"/>
                <a:cs typeface="+mj-cs"/>
              </a:rPr>
              <a:t>Hábitos culturales</a:t>
            </a:r>
            <a:endParaRPr kumimoji="0" lang="es-MX" sz="4100" b="1" i="0" u="none" strike="noStrike" kern="1200" cap="none" spc="0" normalizeH="0" baseline="0" noProof="0" dirty="0">
              <a:ln>
                <a:noFill/>
              </a:ln>
              <a:solidFill>
                <a:srgbClr val="92D05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2 Marcador de contenido"/>
          <p:cNvSpPr txBox="1">
            <a:spLocks/>
          </p:cNvSpPr>
          <p:nvPr/>
        </p:nvSpPr>
        <p:spPr>
          <a:xfrm>
            <a:off x="457200" y="1600200"/>
            <a:ext cx="7467600" cy="4873625"/>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Estos son determinados por los grupos étnicos: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pitchFamily="2" charset="2"/>
              <a:buNone/>
              <a:tabLst/>
              <a:defRPr/>
            </a:pPr>
            <a:endParaRPr kumimoji="0" lang="es-MX" sz="20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Religiosos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La dieta</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Conductas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El ejercicio</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Vida espiritual.</a:t>
            </a:r>
          </a:p>
        </p:txBody>
      </p:sp>
      <p:sp>
        <p:nvSpPr>
          <p:cNvPr id="4" name="3 Cerrar llave"/>
          <p:cNvSpPr/>
          <p:nvPr/>
        </p:nvSpPr>
        <p:spPr>
          <a:xfrm>
            <a:off x="3357554" y="2285992"/>
            <a:ext cx="214313" cy="1785937"/>
          </a:xfrm>
          <a:prstGeom prst="rightBrace">
            <a:avLst/>
          </a:prstGeom>
          <a:ln>
            <a:solidFill>
              <a:srgbClr val="10A414"/>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a:p>
        </p:txBody>
      </p:sp>
      <p:sp>
        <p:nvSpPr>
          <p:cNvPr id="5" name="4 Rectángulo redondeado"/>
          <p:cNvSpPr/>
          <p:nvPr/>
        </p:nvSpPr>
        <p:spPr>
          <a:xfrm>
            <a:off x="3857620" y="2786058"/>
            <a:ext cx="2214562" cy="85725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a:t>ENFERMEDAD</a:t>
            </a:r>
          </a:p>
        </p:txBody>
      </p:sp>
      <p:pic>
        <p:nvPicPr>
          <p:cNvPr id="6" name="Picture 6" descr="http://www.100pies.net/Gifs/Personas/Enfermos/Enfermo-10.gif"/>
          <p:cNvPicPr>
            <a:picLocks noChangeAspect="1" noChangeArrowheads="1" noCrop="1"/>
          </p:cNvPicPr>
          <p:nvPr/>
        </p:nvPicPr>
        <p:blipFill>
          <a:blip r:embed="rId2" cstate="print"/>
          <a:srcRect/>
          <a:stretch>
            <a:fillRect/>
          </a:stretch>
        </p:blipFill>
        <p:spPr bwMode="auto">
          <a:xfrm>
            <a:off x="6500826" y="1928802"/>
            <a:ext cx="2219325" cy="1905000"/>
          </a:xfrm>
          <a:prstGeom prst="rect">
            <a:avLst/>
          </a:prstGeom>
          <a:noFill/>
          <a:ln w="9525">
            <a:noFill/>
            <a:miter lim="800000"/>
            <a:headEnd/>
            <a:tailEnd/>
          </a:ln>
        </p:spPr>
      </p:pic>
      <p:pic>
        <p:nvPicPr>
          <p:cNvPr id="7" name="Picture 4" descr="http://gifs.chiquipedia.com/images/gifs-deporte-baloncesto.gif"/>
          <p:cNvPicPr>
            <a:picLocks noChangeAspect="1" noChangeArrowheads="1" noCrop="1"/>
          </p:cNvPicPr>
          <p:nvPr/>
        </p:nvPicPr>
        <p:blipFill>
          <a:blip r:embed="rId3" cstate="print"/>
          <a:srcRect/>
          <a:stretch>
            <a:fillRect/>
          </a:stretch>
        </p:blipFill>
        <p:spPr bwMode="auto">
          <a:xfrm>
            <a:off x="4857750" y="4286250"/>
            <a:ext cx="1928813" cy="1968500"/>
          </a:xfrm>
          <a:prstGeom prst="rect">
            <a:avLst/>
          </a:prstGeom>
          <a:noFill/>
          <a:ln w="9525">
            <a:noFill/>
            <a:miter lim="800000"/>
            <a:headEnd/>
            <a:tailEnd/>
          </a:ln>
        </p:spPr>
      </p:pic>
      <p:pic>
        <p:nvPicPr>
          <p:cNvPr id="8" name="Picture 2" descr="http://www.gifmania.com/religion/angeles/angel02.gif"/>
          <p:cNvPicPr>
            <a:picLocks noChangeAspect="1" noChangeArrowheads="1" noCrop="1"/>
          </p:cNvPicPr>
          <p:nvPr/>
        </p:nvPicPr>
        <p:blipFill>
          <a:blip r:embed="rId4" cstate="print"/>
          <a:srcRect/>
          <a:stretch>
            <a:fillRect/>
          </a:stretch>
        </p:blipFill>
        <p:spPr bwMode="auto">
          <a:xfrm>
            <a:off x="1500166" y="4286256"/>
            <a:ext cx="1857375" cy="1927225"/>
          </a:xfrm>
          <a:prstGeom prst="rect">
            <a:avLst/>
          </a:prstGeom>
          <a:noFill/>
          <a:ln w="9525">
            <a:noFill/>
            <a:miter lim="800000"/>
            <a:headEnd/>
            <a:tailEnd/>
          </a:ln>
        </p:spPr>
      </p:pic>
    </p:spTree>
    <p:extLst>
      <p:ext uri="{BB962C8B-B14F-4D97-AF65-F5344CB8AC3E}">
        <p14:creationId xmlns:p14="http://schemas.microsoft.com/office/powerpoint/2010/main" val="1801608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57158" y="2000240"/>
            <a:ext cx="8501090" cy="321471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6000" b="1" i="0" u="none" strike="noStrike" kern="1200" cap="none" spc="0" normalizeH="0" baseline="0" noProof="0" dirty="0" smtClean="0">
                <a:ln>
                  <a:noFill/>
                </a:ln>
                <a:solidFill>
                  <a:srgbClr val="0070C0"/>
                </a:solidFill>
                <a:effectLst>
                  <a:outerShdw blurRad="31750" dist="25400" dir="5400000" algn="tl" rotWithShape="0">
                    <a:srgbClr val="000000">
                      <a:alpha val="25000"/>
                    </a:srgbClr>
                  </a:outerShdw>
                </a:effectLst>
                <a:uLnTx/>
                <a:uFillTx/>
                <a:latin typeface="+mj-lt"/>
                <a:ea typeface="+mj-ea"/>
                <a:cs typeface="+mj-cs"/>
              </a:rPr>
              <a:t>Unidades locales reproductivas y sociales</a:t>
            </a:r>
            <a:endParaRPr kumimoji="0" lang="es-MX" sz="6000" b="1" i="0" u="none" strike="noStrike" kern="1200" cap="none" spc="0" normalizeH="0" baseline="0" noProof="0" dirty="0">
              <a:ln>
                <a:noFill/>
              </a:ln>
              <a:solidFill>
                <a:srgbClr val="0070C0"/>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42146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357158" y="714356"/>
            <a:ext cx="4714908" cy="4714908"/>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Los antropólogos han estudiado exhaustivamente poblaciones pequeñas que mantienen homogeneidad genética mediante la endogamia.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MX"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400" b="1" i="0" u="sng" strike="noStrike" kern="1200" cap="none" spc="0" normalizeH="0" baseline="0" noProof="0" dirty="0" smtClean="0">
                <a:ln>
                  <a:noFill/>
                </a:ln>
                <a:solidFill>
                  <a:schemeClr val="tx1"/>
                </a:solidFill>
                <a:effectLst/>
                <a:uLnTx/>
                <a:uFillTx/>
                <a:latin typeface="+mn-lt"/>
                <a:ea typeface="+mn-ea"/>
                <a:cs typeface="+mn-cs"/>
              </a:rPr>
              <a:t>Enfermedades: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400" b="0" i="0" u="none" strike="noStrike" kern="1200" cap="none" spc="0" normalizeH="0" baseline="0" noProof="0" dirty="0" smtClean="0">
                <a:ln>
                  <a:noFill/>
                </a:ln>
                <a:solidFill>
                  <a:schemeClr val="tx1"/>
                </a:solidFill>
                <a:effectLst/>
                <a:uLnTx/>
                <a:uFillTx/>
                <a:latin typeface="+mn-lt"/>
                <a:ea typeface="+mn-ea"/>
                <a:cs typeface="+mn-cs"/>
              </a:rPr>
              <a:t>Tribus caníbales en la diseminación del </a:t>
            </a:r>
            <a:r>
              <a:rPr kumimoji="0" lang="es-MX" sz="2400" b="0" i="0" u="none" strike="noStrike" kern="1200" cap="none" spc="0" normalizeH="0" baseline="0" noProof="0" dirty="0" err="1" smtClean="0">
                <a:ln>
                  <a:noFill/>
                </a:ln>
                <a:solidFill>
                  <a:schemeClr val="tx1"/>
                </a:solidFill>
                <a:effectLst/>
                <a:uLnTx/>
                <a:uFillTx/>
                <a:latin typeface="+mn-lt"/>
                <a:ea typeface="+mn-ea"/>
                <a:cs typeface="+mn-cs"/>
              </a:rPr>
              <a:t>kuru</a:t>
            </a:r>
            <a:r>
              <a:rPr kumimoji="0" lang="es-MX" sz="2400" b="0" i="0" u="none" strike="noStrike" kern="1200" cap="none" spc="0" normalizeH="0" baseline="0" noProof="0" dirty="0" smtClean="0">
                <a:ln>
                  <a:noFill/>
                </a:ln>
                <a:solidFill>
                  <a:schemeClr val="tx1"/>
                </a:solidFill>
                <a:effectLst/>
                <a:uLnTx/>
                <a:uFillTx/>
                <a:latin typeface="+mn-lt"/>
                <a:ea typeface="+mn-ea"/>
                <a:cs typeface="+mn-cs"/>
              </a:rPr>
              <a:t> en el pueblo </a:t>
            </a:r>
            <a:r>
              <a:rPr kumimoji="0" lang="es-MX" sz="2400" b="0" i="0" u="none" strike="noStrike" kern="1200" cap="none" spc="0" normalizeH="0" baseline="0" noProof="0" dirty="0" err="1" smtClean="0">
                <a:ln>
                  <a:noFill/>
                </a:ln>
                <a:solidFill>
                  <a:schemeClr val="tx1"/>
                </a:solidFill>
                <a:effectLst/>
                <a:uLnTx/>
                <a:uFillTx/>
                <a:latin typeface="+mn-lt"/>
                <a:ea typeface="+mn-ea"/>
                <a:cs typeface="+mn-cs"/>
              </a:rPr>
              <a:t>fore</a:t>
            </a:r>
            <a:r>
              <a:rPr kumimoji="0" lang="es-MX" sz="2400" b="0" i="0" u="none" strike="noStrike" kern="1200" cap="none" spc="0" normalizeH="0" baseline="0" noProof="0" dirty="0" smtClean="0">
                <a:ln>
                  <a:noFill/>
                </a:ln>
                <a:solidFill>
                  <a:schemeClr val="tx1"/>
                </a:solidFill>
                <a:effectLst/>
                <a:uLnTx/>
                <a:uFillTx/>
                <a:latin typeface="+mn-lt"/>
                <a:ea typeface="+mn-ea"/>
                <a:cs typeface="+mn-cs"/>
              </a:rPr>
              <a:t> de Nueva Guinea</a:t>
            </a:r>
            <a:r>
              <a:rPr kumimoji="0" lang="es-MX" sz="27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56322" name="Picture 2" descr="http://api.ning.com/files/Wt1fFgEkATNHoGaA5GlPvZmdXthUAPtQ5BtGQpGZ6Oks7FZNZp6*QMn9FsPiinMG/canibales.jpg"/>
          <p:cNvPicPr>
            <a:picLocks noChangeAspect="1" noChangeArrowheads="1"/>
          </p:cNvPicPr>
          <p:nvPr/>
        </p:nvPicPr>
        <p:blipFill>
          <a:blip r:embed="rId2" cstate="print"/>
          <a:srcRect/>
          <a:stretch>
            <a:fillRect/>
          </a:stretch>
        </p:blipFill>
        <p:spPr bwMode="auto">
          <a:xfrm>
            <a:off x="5143504" y="1071546"/>
            <a:ext cx="3657628" cy="4703842"/>
          </a:xfrm>
          <a:prstGeom prst="rect">
            <a:avLst/>
          </a:prstGeom>
          <a:solidFill>
            <a:schemeClr val="tx2"/>
          </a:solidFill>
          <a:ln w="88900">
            <a:solidFill>
              <a:srgbClr val="0070C0"/>
            </a:solidFill>
          </a:ln>
        </p:spPr>
      </p:pic>
    </p:spTree>
    <p:extLst>
      <p:ext uri="{BB962C8B-B14F-4D97-AF65-F5344CB8AC3E}">
        <p14:creationId xmlns:p14="http://schemas.microsoft.com/office/powerpoint/2010/main" val="3248809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571472" y="857232"/>
            <a:ext cx="8229600" cy="4525963"/>
          </a:xfrm>
          <a:prstGeom prst="rect">
            <a:avLst/>
          </a:prstGeom>
        </p:spPr>
        <p:txBody>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Indios norteamericanos diferentes a las de Norteamérica.</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Las creencias religiosas forman grupos con cierta endogamia.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MX" sz="2700" b="0" i="0" u="none" strike="noStrike" kern="1200" cap="none" spc="0" normalizeH="0" baseline="0" noProof="0" dirty="0" smtClean="0">
                <a:ln>
                  <a:noFill/>
                </a:ln>
                <a:solidFill>
                  <a:schemeClr val="tx1"/>
                </a:solidFill>
                <a:effectLst/>
                <a:uLnTx/>
                <a:uFillTx/>
                <a:latin typeface="+mn-lt"/>
                <a:ea typeface="+mn-ea"/>
                <a:cs typeface="+mn-cs"/>
              </a:rPr>
              <a:t>Ejemplo: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dirty="0" err="1" smtClean="0">
                <a:ln>
                  <a:noFill/>
                </a:ln>
                <a:solidFill>
                  <a:schemeClr val="tx1"/>
                </a:solidFill>
                <a:effectLst/>
                <a:uLnTx/>
                <a:uFillTx/>
                <a:latin typeface="+mn-lt"/>
                <a:ea typeface="+mn-ea"/>
                <a:cs typeface="+mn-cs"/>
              </a:rPr>
              <a:t>Huteritas</a:t>
            </a:r>
            <a:r>
              <a:rPr kumimoji="0" lang="es-MX" sz="2700" b="0" i="0" u="none" strike="noStrike" kern="1200" cap="none" spc="0" normalizeH="0" baseline="0" noProof="0" dirty="0" smtClean="0">
                <a:ln>
                  <a:noFill/>
                </a:ln>
                <a:solidFill>
                  <a:schemeClr val="tx1"/>
                </a:solidFill>
                <a:effectLst/>
                <a:uLnTx/>
                <a:uFillTx/>
                <a:latin typeface="+mn-lt"/>
                <a:ea typeface="+mn-ea"/>
                <a:cs typeface="+mn-cs"/>
              </a:rPr>
              <a:t>  han sido una unidad social durante tres siglos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74754" name="Picture 2" descr="http://muypatagonia.com/files/2007/03/menonitas.jpg"/>
          <p:cNvPicPr>
            <a:picLocks noChangeAspect="1" noChangeArrowheads="1"/>
          </p:cNvPicPr>
          <p:nvPr/>
        </p:nvPicPr>
        <p:blipFill>
          <a:blip r:embed="rId2" cstate="print"/>
          <a:srcRect/>
          <a:stretch>
            <a:fillRect/>
          </a:stretch>
        </p:blipFill>
        <p:spPr bwMode="auto">
          <a:xfrm>
            <a:off x="4429124" y="3643314"/>
            <a:ext cx="3505899" cy="2857496"/>
          </a:xfrm>
          <a:prstGeom prst="rect">
            <a:avLst/>
          </a:prstGeom>
          <a:noFill/>
          <a:ln w="127000">
            <a:solidFill>
              <a:srgbClr val="0070C0"/>
            </a:solidFill>
          </a:ln>
        </p:spPr>
      </p:pic>
    </p:spTree>
    <p:extLst>
      <p:ext uri="{BB962C8B-B14F-4D97-AF65-F5344CB8AC3E}">
        <p14:creationId xmlns:p14="http://schemas.microsoft.com/office/powerpoint/2010/main" val="3965019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4857752" cy="3786190"/>
          </a:xfrm>
          <a:prstGeom prst="rect">
            <a:avLst/>
          </a:prstGeom>
          <a:noFill/>
          <a:ln w="9525">
            <a:noFill/>
            <a:miter lim="800000"/>
            <a:headEnd/>
            <a:tailEnd/>
          </a:ln>
          <a:effectLst/>
        </p:spPr>
      </p:pic>
      <p:pic>
        <p:nvPicPr>
          <p:cNvPr id="3" name="Picture 6"/>
          <p:cNvPicPr>
            <a:picLocks noChangeAspect="1" noChangeArrowheads="1"/>
          </p:cNvPicPr>
          <p:nvPr/>
        </p:nvPicPr>
        <p:blipFill>
          <a:blip r:embed="rId3" cstate="print"/>
          <a:srcRect/>
          <a:stretch>
            <a:fillRect/>
          </a:stretch>
        </p:blipFill>
        <p:spPr bwMode="auto">
          <a:xfrm>
            <a:off x="4293775" y="2786058"/>
            <a:ext cx="4850225" cy="4071942"/>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0" y="3857629"/>
            <a:ext cx="4143372" cy="3000372"/>
          </a:xfrm>
          <a:prstGeom prst="rect">
            <a:avLst/>
          </a:prstGeom>
          <a:noFill/>
          <a:ln w="9525">
            <a:noFill/>
            <a:miter lim="800000"/>
            <a:headEnd/>
            <a:tailEnd/>
          </a:ln>
          <a:effectLst/>
        </p:spPr>
      </p:pic>
      <p:pic>
        <p:nvPicPr>
          <p:cNvPr id="5" name="Picture 7"/>
          <p:cNvPicPr>
            <a:picLocks noChangeAspect="1" noChangeArrowheads="1"/>
          </p:cNvPicPr>
          <p:nvPr/>
        </p:nvPicPr>
        <p:blipFill>
          <a:blip r:embed="rId5" cstate="print"/>
          <a:srcRect/>
          <a:stretch>
            <a:fillRect/>
          </a:stretch>
        </p:blipFill>
        <p:spPr bwMode="auto">
          <a:xfrm>
            <a:off x="4643438" y="0"/>
            <a:ext cx="4500562" cy="2786058"/>
          </a:xfrm>
          <a:prstGeom prst="rect">
            <a:avLst/>
          </a:prstGeom>
          <a:noFill/>
          <a:ln w="9525">
            <a:noFill/>
            <a:miter lim="800000"/>
            <a:headEnd/>
            <a:tailEnd/>
          </a:ln>
          <a:effectLst/>
        </p:spPr>
      </p:pic>
    </p:spTree>
    <p:extLst>
      <p:ext uri="{BB962C8B-B14F-4D97-AF65-F5344CB8AC3E}">
        <p14:creationId xmlns:p14="http://schemas.microsoft.com/office/powerpoint/2010/main" val="112693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4800" y="1371600"/>
            <a:ext cx="8382000" cy="1384995"/>
          </a:xfrm>
          <a:prstGeom prst="rect">
            <a:avLst/>
          </a:prstGeom>
          <a:noFill/>
        </p:spPr>
        <p:txBody>
          <a:bodyPr wrap="square" rtlCol="0">
            <a:spAutoFit/>
          </a:bodyPr>
          <a:lstStyle/>
          <a:p>
            <a:pPr marL="514350" indent="-514350">
              <a:buFont typeface="Wingdings" pitchFamily="2" charset="2"/>
              <a:buChar char="ü"/>
            </a:pPr>
            <a:r>
              <a:rPr lang="es-MX" sz="2800" dirty="0" smtClean="0"/>
              <a:t>Nos interesa observar los cambios en la frecuencia   con la que ocurre un evento de acuerdo en función del tiempo.</a:t>
            </a:r>
            <a:endParaRPr lang="es-MX" sz="2800" dirty="0"/>
          </a:p>
        </p:txBody>
      </p:sp>
      <p:sp>
        <p:nvSpPr>
          <p:cNvPr id="6" name="5 CuadroTexto"/>
          <p:cNvSpPr txBox="1"/>
          <p:nvPr/>
        </p:nvSpPr>
        <p:spPr>
          <a:xfrm>
            <a:off x="762000" y="2743200"/>
            <a:ext cx="8001000" cy="1384995"/>
          </a:xfrm>
          <a:prstGeom prst="rect">
            <a:avLst/>
          </a:prstGeom>
          <a:noFill/>
        </p:spPr>
        <p:txBody>
          <a:bodyPr wrap="square" rtlCol="0">
            <a:spAutoFit/>
          </a:bodyPr>
          <a:lstStyle/>
          <a:p>
            <a:pPr marL="514350" indent="-514350">
              <a:buFont typeface="Wingdings" pitchFamily="2" charset="2"/>
              <a:buChar char="ü"/>
            </a:pPr>
            <a:r>
              <a:rPr lang="es-MX" sz="2800" dirty="0" smtClean="0"/>
              <a:t>La incidencia de muchas enfermedades muestran diferentes patrones de distribución temporal.</a:t>
            </a:r>
            <a:endParaRPr lang="es-MX" sz="2800" dirty="0"/>
          </a:p>
        </p:txBody>
      </p:sp>
      <p:sp>
        <p:nvSpPr>
          <p:cNvPr id="9" name="8 CuadroTexto"/>
          <p:cNvSpPr txBox="1"/>
          <p:nvPr/>
        </p:nvSpPr>
        <p:spPr>
          <a:xfrm>
            <a:off x="152400" y="4901625"/>
            <a:ext cx="32004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err="1" smtClean="0"/>
              <a:t>Determinantes</a:t>
            </a:r>
            <a:endParaRPr lang="es-MX" sz="3200" dirty="0"/>
          </a:p>
        </p:txBody>
      </p:sp>
      <p:sp>
        <p:nvSpPr>
          <p:cNvPr id="10" name="9 CuadroTexto"/>
          <p:cNvSpPr txBox="1"/>
          <p:nvPr/>
        </p:nvSpPr>
        <p:spPr>
          <a:xfrm>
            <a:off x="4572000" y="4419600"/>
            <a:ext cx="4038600"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2800" dirty="0" smtClean="0"/>
              <a:t>Periodos temporales largos</a:t>
            </a:r>
            <a:endParaRPr lang="es-MX" sz="2800" dirty="0"/>
          </a:p>
        </p:txBody>
      </p:sp>
      <p:sp>
        <p:nvSpPr>
          <p:cNvPr id="11" name="10 CuadroTexto"/>
          <p:cNvSpPr txBox="1"/>
          <p:nvPr/>
        </p:nvSpPr>
        <p:spPr>
          <a:xfrm>
            <a:off x="4572000" y="5562600"/>
            <a:ext cx="40386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MX" sz="2800" dirty="0" smtClean="0"/>
              <a:t>Episodios agudos</a:t>
            </a:r>
            <a:endParaRPr lang="es-MX" sz="2800" dirty="0"/>
          </a:p>
        </p:txBody>
      </p:sp>
      <p:cxnSp>
        <p:nvCxnSpPr>
          <p:cNvPr id="13" name="12 Conector recto de flecha"/>
          <p:cNvCxnSpPr>
            <a:stCxn id="9" idx="3"/>
            <a:endCxn id="10" idx="1"/>
          </p:cNvCxnSpPr>
          <p:nvPr/>
        </p:nvCxnSpPr>
        <p:spPr>
          <a:xfrm flipV="1">
            <a:off x="3352800" y="4896654"/>
            <a:ext cx="1219200" cy="2973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14 Conector recto de flecha"/>
          <p:cNvCxnSpPr>
            <a:stCxn id="9" idx="3"/>
            <a:endCxn id="11" idx="1"/>
          </p:cNvCxnSpPr>
          <p:nvPr/>
        </p:nvCxnSpPr>
        <p:spPr>
          <a:xfrm>
            <a:off x="3352800" y="5194013"/>
            <a:ext cx="1219200" cy="63019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Título"/>
          <p:cNvSpPr txBox="1">
            <a:spLocks/>
          </p:cNvSpPr>
          <p:nvPr/>
        </p:nvSpPr>
        <p:spPr>
          <a:xfrm>
            <a:off x="1371600" y="642918"/>
            <a:ext cx="7772400" cy="147002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4100" b="1" i="0" u="none" strike="noStrike" kern="1200" cap="none" spc="0" normalizeH="0" baseline="0" noProof="0" dirty="0" smtClean="0">
                <a:ln>
                  <a:noFill/>
                </a:ln>
                <a:solidFill>
                  <a:srgbClr val="0070C0"/>
                </a:solidFill>
                <a:effectLst>
                  <a:outerShdw blurRad="31750" dist="25400" dir="5400000" algn="tl" rotWithShape="0">
                    <a:srgbClr val="000000">
                      <a:alpha val="25000"/>
                    </a:srgbClr>
                  </a:outerShdw>
                </a:effectLst>
                <a:uLnTx/>
                <a:uFillTx/>
                <a:latin typeface="+mj-lt"/>
                <a:ea typeface="+mj-ea"/>
                <a:cs typeface="+mj-cs"/>
              </a:rPr>
              <a:t>Herencia </a:t>
            </a:r>
            <a:r>
              <a:rPr kumimoji="0" lang="es-MX" sz="4100" b="1" i="0" u="none" strike="noStrike" kern="1200" cap="none" spc="0" normalizeH="0" baseline="0" noProof="0" dirty="0" err="1" smtClean="0">
                <a:ln>
                  <a:noFill/>
                </a:ln>
                <a:solidFill>
                  <a:srgbClr val="0070C0"/>
                </a:solidFill>
                <a:effectLst>
                  <a:outerShdw blurRad="31750" dist="25400" dir="5400000" algn="tl" rotWithShape="0">
                    <a:srgbClr val="000000">
                      <a:alpha val="25000"/>
                    </a:srgbClr>
                  </a:outerShdw>
                </a:effectLst>
                <a:uLnTx/>
                <a:uFillTx/>
                <a:latin typeface="+mj-lt"/>
                <a:ea typeface="+mj-ea"/>
                <a:cs typeface="+mj-cs"/>
              </a:rPr>
              <a:t>poligénica</a:t>
            </a:r>
            <a:endParaRPr kumimoji="0" lang="es-MX" sz="4100" b="1" i="0" u="none" strike="noStrike" kern="1200" cap="none" spc="0" normalizeH="0" baseline="0" noProof="0" dirty="0">
              <a:ln>
                <a:noFill/>
              </a:ln>
              <a:solidFill>
                <a:srgbClr val="0070C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2 Marcador de contenido"/>
          <p:cNvSpPr txBox="1">
            <a:spLocks/>
          </p:cNvSpPr>
          <p:nvPr/>
        </p:nvSpPr>
        <p:spPr>
          <a:xfrm>
            <a:off x="500034" y="1428736"/>
            <a:ext cx="8229600" cy="5214974"/>
          </a:xfrm>
          <a:prstGeom prst="rect">
            <a:avLst/>
          </a:prstGeom>
        </p:spPr>
        <p:txBody>
          <a:bodyPr>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Aparte de las enfermedades de un determinado gen, hay factores genéticos en la susceptibilidad a las enfermedades cuya distribución de frecuencia varia en los distintos grupos étnicos.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MX" sz="27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s-MX" sz="2700" b="0" i="0" u="none" strike="noStrike" kern="1200" cap="none" spc="0" normalizeH="0" baseline="0" noProof="0" smtClean="0">
                <a:ln>
                  <a:noFill/>
                </a:ln>
                <a:solidFill>
                  <a:schemeClr val="tx1"/>
                </a:solidFill>
                <a:effectLst/>
                <a:uLnTx/>
                <a:uFillTx/>
                <a:latin typeface="+mn-lt"/>
                <a:ea typeface="+mn-ea"/>
                <a:cs typeface="+mn-cs"/>
              </a:rPr>
              <a:t>Puede ser responsable de las variaciones étnicas en la susceptibilidad de la tuberculosis, la diabetes mellitus, hipertesión y otras enfermedades.</a:t>
            </a:r>
            <a:endParaRPr kumimoji="0" lang="es-MX"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91359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Jorge\Pictures\lok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285720" y="285728"/>
            <a:ext cx="5214974" cy="214314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MX" sz="6000" b="1" dirty="0">
                <a:latin typeface="Comic Sans MS" pitchFamily="66" charset="0"/>
                <a:ea typeface="DFKai-SB" pitchFamily="65" charset="-120"/>
              </a:rPr>
              <a:t>MIGRACION</a:t>
            </a:r>
          </a:p>
        </p:txBody>
      </p:sp>
    </p:spTree>
    <p:extLst>
      <p:ext uri="{BB962C8B-B14F-4D97-AF65-F5344CB8AC3E}">
        <p14:creationId xmlns:p14="http://schemas.microsoft.com/office/powerpoint/2010/main" val="1495705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MX"/>
          </a:p>
        </p:txBody>
      </p:sp>
      <p:pic>
        <p:nvPicPr>
          <p:cNvPr id="5" name="Picture 2" descr="C:\Users\Jorge\Pictures\migracion.jpg"/>
          <p:cNvPicPr>
            <a:picLocks noChangeAspect="1" noChangeArrowheads="1"/>
          </p:cNvPicPr>
          <p:nvPr/>
        </p:nvPicPr>
        <p:blipFill>
          <a:blip r:embed="rId2" cstate="print"/>
          <a:srcRect/>
          <a:stretch>
            <a:fillRect/>
          </a:stretch>
        </p:blipFill>
        <p:spPr bwMode="auto">
          <a:xfrm>
            <a:off x="357158" y="214290"/>
            <a:ext cx="2571750" cy="2571750"/>
          </a:xfrm>
          <a:prstGeom prst="rect">
            <a:avLst/>
          </a:prstGeom>
          <a:ln>
            <a:noFill/>
          </a:ln>
          <a:effectLst>
            <a:softEdge rad="112500"/>
          </a:effectLst>
        </p:spPr>
      </p:pic>
      <p:sp>
        <p:nvSpPr>
          <p:cNvPr id="6" name="5 Rectángulo redondeado"/>
          <p:cNvSpPr/>
          <p:nvPr/>
        </p:nvSpPr>
        <p:spPr>
          <a:xfrm>
            <a:off x="3000364" y="2285992"/>
            <a:ext cx="5500726" cy="428625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s-MX" sz="2800" dirty="0">
                <a:latin typeface="Comic Sans MS" pitchFamily="66" charset="0"/>
              </a:rPr>
              <a:t> Todo desplazamiento de población que se produce desde un lugar de origen a otro destino y lleva consigo un cambio de la residencia habitual en el caso de las personas o del hábitat en el caso de las especies animales.</a:t>
            </a:r>
          </a:p>
        </p:txBody>
      </p:sp>
    </p:spTree>
    <p:extLst>
      <p:ext uri="{BB962C8B-B14F-4D97-AF65-F5344CB8AC3E}">
        <p14:creationId xmlns:p14="http://schemas.microsoft.com/office/powerpoint/2010/main" val="3996420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ñpool.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pic>
        <p:nvPicPr>
          <p:cNvPr id="5" name="Picture 3" descr="C:\Users\Jorge\Pictures\boligan%20migracion.jpg"/>
          <p:cNvPicPr>
            <a:picLocks noChangeAspect="1" noChangeArrowheads="1"/>
          </p:cNvPicPr>
          <p:nvPr/>
        </p:nvPicPr>
        <p:blipFill>
          <a:blip r:embed="rId3" cstate="print"/>
          <a:srcRect/>
          <a:stretch>
            <a:fillRect/>
          </a:stretch>
        </p:blipFill>
        <p:spPr bwMode="auto">
          <a:xfrm>
            <a:off x="285720" y="357165"/>
            <a:ext cx="2786082" cy="2145991"/>
          </a:xfrm>
          <a:prstGeom prst="rect">
            <a:avLst/>
          </a:prstGeom>
          <a:ln>
            <a:noFill/>
          </a:ln>
          <a:effectLst>
            <a:softEdge rad="112500"/>
          </a:effectLst>
        </p:spPr>
      </p:pic>
      <p:sp>
        <p:nvSpPr>
          <p:cNvPr id="6" name="5 Rectángulo redondeado"/>
          <p:cNvSpPr/>
          <p:nvPr/>
        </p:nvSpPr>
        <p:spPr>
          <a:xfrm>
            <a:off x="1643042" y="2714620"/>
            <a:ext cx="7286676" cy="3857652"/>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anchor="ctr"/>
          <a:lstStyle/>
          <a:p>
            <a:pPr fontAlgn="auto">
              <a:spcBef>
                <a:spcPts val="0"/>
              </a:spcBef>
              <a:spcAft>
                <a:spcPts val="0"/>
              </a:spcAft>
              <a:buFont typeface="Arial" charset="0"/>
              <a:buNone/>
              <a:defRPr/>
            </a:pPr>
            <a:r>
              <a:rPr lang="es-MX" sz="2800" b="1" dirty="0">
                <a:solidFill>
                  <a:schemeClr val="tx1"/>
                </a:solidFill>
              </a:rPr>
              <a:t>Estudio de los patrones de enfermedades en los inmigrantes se superponen a la evaluación de las diferencias étnicas por la presencia de mas de un grupo étnico en una región a menudo resultado de inmigrantes.</a:t>
            </a:r>
          </a:p>
        </p:txBody>
      </p:sp>
    </p:spTree>
    <p:extLst>
      <p:ext uri="{BB962C8B-B14F-4D97-AF65-F5344CB8AC3E}">
        <p14:creationId xmlns:p14="http://schemas.microsoft.com/office/powerpoint/2010/main" val="2501269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428652"/>
            <a:ext cx="9144000" cy="728665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MX"/>
          </a:p>
        </p:txBody>
      </p:sp>
      <p:sp>
        <p:nvSpPr>
          <p:cNvPr id="5" name="4 Rectángulo redondeado"/>
          <p:cNvSpPr/>
          <p:nvPr/>
        </p:nvSpPr>
        <p:spPr>
          <a:xfrm>
            <a:off x="1714500" y="2500313"/>
            <a:ext cx="7072313" cy="40005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buFont typeface="Arial" charset="0"/>
              <a:buNone/>
              <a:defRPr/>
            </a:pPr>
            <a:r>
              <a:rPr lang="es-MX" sz="3200" b="1" dirty="0"/>
              <a:t>La comparación con las tasas encontradas en las poblaciones de las que proceden los inmigrantes da mas fuerza a las comparaciones entre las tasas de grupos étnicos de una región</a:t>
            </a:r>
          </a:p>
        </p:txBody>
      </p:sp>
      <p:pic>
        <p:nvPicPr>
          <p:cNvPr id="6" name="Picture 2" descr="C:\Users\Jorge\Pictures\a10_msf_dc_cee-052.jpg"/>
          <p:cNvPicPr>
            <a:picLocks noChangeAspect="1" noChangeArrowheads="1"/>
          </p:cNvPicPr>
          <p:nvPr/>
        </p:nvPicPr>
        <p:blipFill>
          <a:blip r:embed="rId2" cstate="print"/>
          <a:srcRect/>
          <a:stretch>
            <a:fillRect/>
          </a:stretch>
        </p:blipFill>
        <p:spPr bwMode="auto">
          <a:xfrm>
            <a:off x="428596" y="0"/>
            <a:ext cx="3786214" cy="2843588"/>
          </a:xfrm>
          <a:prstGeom prst="rect">
            <a:avLst/>
          </a:prstGeom>
          <a:ln>
            <a:noFill/>
          </a:ln>
          <a:effectLst>
            <a:softEdge rad="112500"/>
          </a:effectLst>
        </p:spPr>
      </p:pic>
    </p:spTree>
    <p:extLst>
      <p:ext uri="{BB962C8B-B14F-4D97-AF65-F5344CB8AC3E}">
        <p14:creationId xmlns:p14="http://schemas.microsoft.com/office/powerpoint/2010/main" val="220829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ki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500034" y="214290"/>
            <a:ext cx="4857784" cy="114300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sz="3200" b="1" dirty="0"/>
              <a:t>EN EL PAPEL DE LOS GENES</a:t>
            </a:r>
          </a:p>
        </p:txBody>
      </p:sp>
      <p:sp>
        <p:nvSpPr>
          <p:cNvPr id="6" name="5 Rectángulo redondeado"/>
          <p:cNvSpPr/>
          <p:nvPr/>
        </p:nvSpPr>
        <p:spPr>
          <a:xfrm>
            <a:off x="1643042" y="2857496"/>
            <a:ext cx="7286676" cy="378621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MX" sz="3200" b="1" dirty="0"/>
              <a:t>En los años 50 descubrieron importantes en la frecuencia de las enfermedades crónicas en las diferencias, sobre todo al comparar las poblaciones orientales y occidentales</a:t>
            </a:r>
          </a:p>
        </p:txBody>
      </p:sp>
    </p:spTree>
    <p:extLst>
      <p:ext uri="{BB962C8B-B14F-4D97-AF65-F5344CB8AC3E}">
        <p14:creationId xmlns:p14="http://schemas.microsoft.com/office/powerpoint/2010/main" val="1591707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hyjuio.jpg"/>
          <p:cNvPicPr>
            <a:picLocks noChangeAspect="1" noChangeArrowheads="1"/>
          </p:cNvPicPr>
          <p:nvPr/>
        </p:nvPicPr>
        <p:blipFill>
          <a:blip r:embed="rId2" cstate="print"/>
          <a:srcRect/>
          <a:stretch>
            <a:fillRect/>
          </a:stretch>
        </p:blipFill>
        <p:spPr>
          <a:xfrm>
            <a:off x="0" y="0"/>
            <a:ext cx="9144000" cy="6857999"/>
          </a:xfrm>
          <a:prstGeom prst="rect">
            <a:avLst/>
          </a:prstGeom>
          <a:noFill/>
        </p:spPr>
      </p:pic>
      <p:sp>
        <p:nvSpPr>
          <p:cNvPr id="5" name="4 Rectángulo redondeado"/>
          <p:cNvSpPr/>
          <p:nvPr/>
        </p:nvSpPr>
        <p:spPr>
          <a:xfrm>
            <a:off x="1928794" y="428604"/>
            <a:ext cx="4786313" cy="32861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buFont typeface="Arial" charset="0"/>
              <a:buNone/>
              <a:defRPr/>
            </a:pPr>
            <a:r>
              <a:rPr lang="es-MX" sz="3600" dirty="0"/>
              <a:t>Diferencias entre mortalidad por cáncer observada y la esperada entre japoneses y chinos en Estados Unidos</a:t>
            </a:r>
          </a:p>
        </p:txBody>
      </p:sp>
    </p:spTree>
    <p:extLst>
      <p:ext uri="{BB962C8B-B14F-4D97-AF65-F5344CB8AC3E}">
        <p14:creationId xmlns:p14="http://schemas.microsoft.com/office/powerpoint/2010/main" val="1973250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3D4M000001709k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3571875" y="2071678"/>
            <a:ext cx="5214967" cy="450057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buFont typeface="Arial" charset="0"/>
              <a:buNone/>
              <a:defRPr/>
            </a:pPr>
            <a:r>
              <a:rPr lang="es-MX" sz="3200" dirty="0" smtClean="0"/>
              <a:t> Era </a:t>
            </a:r>
            <a:r>
              <a:rPr lang="es-MX" sz="3200" dirty="0"/>
              <a:t>difícil definir hipótesis para explicar las tasas del cáncer.</a:t>
            </a:r>
          </a:p>
          <a:p>
            <a:pPr fontAlgn="auto">
              <a:spcBef>
                <a:spcPts val="0"/>
              </a:spcBef>
              <a:spcAft>
                <a:spcPts val="0"/>
              </a:spcAft>
              <a:buFont typeface="Arial" charset="0"/>
              <a:buNone/>
              <a:defRPr/>
            </a:pPr>
            <a:r>
              <a:rPr lang="es-MX" sz="3200" dirty="0"/>
              <a:t>El Instituto Nacional del Cáncer de EEUU para señalar la importancia de los estudios de inmigrantes </a:t>
            </a:r>
          </a:p>
        </p:txBody>
      </p:sp>
    </p:spTree>
    <p:extLst>
      <p:ext uri="{BB962C8B-B14F-4D97-AF65-F5344CB8AC3E}">
        <p14:creationId xmlns:p14="http://schemas.microsoft.com/office/powerpoint/2010/main" val="217237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3D4M0000042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4 Rectángulo redondeado"/>
          <p:cNvSpPr/>
          <p:nvPr/>
        </p:nvSpPr>
        <p:spPr>
          <a:xfrm>
            <a:off x="2643174" y="2571744"/>
            <a:ext cx="6500826" cy="407194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buFont typeface="Arial" charset="0"/>
              <a:buNone/>
              <a:defRPr/>
            </a:pPr>
            <a:r>
              <a:rPr lang="es-MX" sz="2800" b="1" dirty="0"/>
              <a:t>En una serie extensa de estudios de colaboración con investigadores orientales, europeos y americanos, </a:t>
            </a:r>
            <a:r>
              <a:rPr lang="es-MX" sz="2800" b="1" dirty="0" err="1"/>
              <a:t>Haenszel</a:t>
            </a:r>
            <a:r>
              <a:rPr lang="es-MX" sz="2800" b="1" dirty="0"/>
              <a:t> mostro que los emigrantes de países europeos y Japón a Estados Unidos tenían tasas de cáncer similares a la de la población.</a:t>
            </a:r>
          </a:p>
        </p:txBody>
      </p:sp>
      <p:pic>
        <p:nvPicPr>
          <p:cNvPr id="6" name="Picture 4" descr="C:\Users\Jorge\Pictures\jj.bmp"/>
          <p:cNvPicPr>
            <a:picLocks noChangeAspect="1" noChangeArrowheads="1"/>
          </p:cNvPicPr>
          <p:nvPr/>
        </p:nvPicPr>
        <p:blipFill>
          <a:blip r:embed="rId3" cstate="print"/>
          <a:srcRect/>
          <a:stretch>
            <a:fillRect/>
          </a:stretch>
        </p:blipFill>
        <p:spPr bwMode="auto">
          <a:xfrm>
            <a:off x="5643570" y="214290"/>
            <a:ext cx="3171841" cy="1903413"/>
          </a:xfrm>
          <a:prstGeom prst="rect">
            <a:avLst/>
          </a:prstGeom>
          <a:ln>
            <a:noFill/>
          </a:ln>
          <a:effectLst>
            <a:softEdge rad="112500"/>
          </a:effectLst>
        </p:spPr>
      </p:pic>
      <p:pic>
        <p:nvPicPr>
          <p:cNvPr id="7" name="Picture 3" descr="C:\Users\Jorge\Pictures\CHIUNA}.bmp"/>
          <p:cNvPicPr>
            <a:picLocks noChangeAspect="1" noChangeArrowheads="1"/>
          </p:cNvPicPr>
          <p:nvPr/>
        </p:nvPicPr>
        <p:blipFill>
          <a:blip r:embed="rId4" cstate="print"/>
          <a:srcRect/>
          <a:stretch>
            <a:fillRect/>
          </a:stretch>
        </p:blipFill>
        <p:spPr bwMode="auto">
          <a:xfrm>
            <a:off x="285720" y="357166"/>
            <a:ext cx="2135176" cy="1703381"/>
          </a:xfrm>
          <a:prstGeom prst="rect">
            <a:avLst/>
          </a:prstGeom>
          <a:ln>
            <a:noFill/>
          </a:ln>
          <a:effectLst>
            <a:softEdge rad="112500"/>
          </a:effectLst>
        </p:spPr>
      </p:pic>
    </p:spTree>
    <p:extLst>
      <p:ext uri="{BB962C8B-B14F-4D97-AF65-F5344CB8AC3E}">
        <p14:creationId xmlns:p14="http://schemas.microsoft.com/office/powerpoint/2010/main" val="37968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rge\Pictures\3D4M000006684.jpg"/>
          <p:cNvPicPr>
            <a:picLocks noChangeAspect="1" noChangeArrowheads="1"/>
          </p:cNvPicPr>
          <p:nvPr/>
        </p:nvPicPr>
        <p:blipFill>
          <a:blip r:embed="rId2" cstate="print"/>
          <a:srcRect/>
          <a:stretch>
            <a:fillRect/>
          </a:stretch>
        </p:blipFill>
        <p:spPr bwMode="auto">
          <a:xfrm>
            <a:off x="-13021" y="0"/>
            <a:ext cx="9157021" cy="6858000"/>
          </a:xfrm>
          <a:prstGeom prst="rect">
            <a:avLst/>
          </a:prstGeom>
          <a:noFill/>
          <a:ln w="9525">
            <a:noFill/>
            <a:miter lim="800000"/>
            <a:headEnd/>
            <a:tailEnd/>
          </a:ln>
        </p:spPr>
      </p:pic>
      <p:sp>
        <p:nvSpPr>
          <p:cNvPr id="5" name="4 Rectángulo redondeado"/>
          <p:cNvSpPr/>
          <p:nvPr/>
        </p:nvSpPr>
        <p:spPr>
          <a:xfrm>
            <a:off x="4786282" y="428604"/>
            <a:ext cx="4357718" cy="271464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buFont typeface="Arial" charset="0"/>
              <a:buNone/>
              <a:defRPr/>
            </a:pPr>
            <a:r>
              <a:rPr lang="es-MX" b="1" dirty="0"/>
              <a:t>En caso de cáncer de mama la tasa de mortalidad de las japonesas americanas es mucho mas cercana a la de las japonesas que a la de las blancas americanas incluso en la que nacieron en América</a:t>
            </a:r>
            <a:r>
              <a:rPr lang="es-MX" dirty="0"/>
              <a:t>.</a:t>
            </a:r>
          </a:p>
          <a:p>
            <a:pPr fontAlgn="auto">
              <a:spcBef>
                <a:spcPts val="0"/>
              </a:spcBef>
              <a:spcAft>
                <a:spcPts val="0"/>
              </a:spcAft>
              <a:buFont typeface="Arial" charset="0"/>
              <a:buNone/>
              <a:defRPr/>
            </a:pPr>
            <a:endParaRPr lang="es-MX" sz="2800" dirty="0"/>
          </a:p>
        </p:txBody>
      </p:sp>
    </p:spTree>
    <p:extLst>
      <p:ext uri="{BB962C8B-B14F-4D97-AF65-F5344CB8AC3E}">
        <p14:creationId xmlns:p14="http://schemas.microsoft.com/office/powerpoint/2010/main" val="2052828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4267200" y="4419600"/>
            <a:ext cx="4495800" cy="2133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7" name="6 Rectángulo redondeado"/>
          <p:cNvSpPr/>
          <p:nvPr/>
        </p:nvSpPr>
        <p:spPr>
          <a:xfrm>
            <a:off x="533400" y="1905000"/>
            <a:ext cx="4876800" cy="1905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4" name="3 Rectángulo"/>
          <p:cNvSpPr/>
          <p:nvPr/>
        </p:nvSpPr>
        <p:spPr>
          <a:xfrm>
            <a:off x="304800" y="304800"/>
            <a:ext cx="4718303" cy="1323439"/>
          </a:xfrm>
          <a:prstGeom prst="rect">
            <a:avLst/>
          </a:prstGeom>
        </p:spPr>
        <p:txBody>
          <a:bodyPr wrap="square">
            <a:spAutoFit/>
          </a:bodyPr>
          <a:lstStyle/>
          <a:p>
            <a:r>
              <a:rPr lang="es-MX" sz="4000" dirty="0" smtClean="0"/>
              <a:t>Cambios a corto Plazo</a:t>
            </a:r>
            <a:endParaRPr lang="es-ES" sz="4000" dirty="0"/>
          </a:p>
        </p:txBody>
      </p:sp>
      <p:sp>
        <p:nvSpPr>
          <p:cNvPr id="5" name="4 Rectángulo"/>
          <p:cNvSpPr/>
          <p:nvPr/>
        </p:nvSpPr>
        <p:spPr>
          <a:xfrm>
            <a:off x="4572000" y="4343400"/>
            <a:ext cx="4572000" cy="2114425"/>
          </a:xfrm>
          <a:prstGeom prst="rect">
            <a:avLst/>
          </a:prstGeom>
        </p:spPr>
        <p:txBody>
          <a:bodyPr>
            <a:spAutoFit/>
          </a:bodyPr>
          <a:lstStyle/>
          <a:p>
            <a:pPr>
              <a:lnSpc>
                <a:spcPct val="90000"/>
              </a:lnSpc>
            </a:pPr>
            <a:endParaRPr lang="es-MX" dirty="0" smtClean="0"/>
          </a:p>
          <a:p>
            <a:pPr>
              <a:lnSpc>
                <a:spcPct val="90000"/>
              </a:lnSpc>
            </a:pPr>
            <a:r>
              <a:rPr lang="es-MX" sz="3200" dirty="0" smtClean="0"/>
              <a:t>Ejemplo: epidemia de cólera en la zona de </a:t>
            </a:r>
            <a:r>
              <a:rPr lang="es-MX" sz="3200" dirty="0" err="1" smtClean="0"/>
              <a:t>Golden</a:t>
            </a:r>
            <a:r>
              <a:rPr lang="es-MX" sz="3200" dirty="0" smtClean="0"/>
              <a:t> </a:t>
            </a:r>
            <a:r>
              <a:rPr lang="es-MX" sz="3200" dirty="0" err="1" smtClean="0"/>
              <a:t>Square</a:t>
            </a:r>
            <a:r>
              <a:rPr lang="es-MX" sz="3200" dirty="0" smtClean="0"/>
              <a:t>, en  Londres (1854).</a:t>
            </a:r>
            <a:endParaRPr lang="es-MX" sz="3200" dirty="0"/>
          </a:p>
        </p:txBody>
      </p:sp>
      <p:sp>
        <p:nvSpPr>
          <p:cNvPr id="6" name="5 Rectángulo"/>
          <p:cNvSpPr/>
          <p:nvPr/>
        </p:nvSpPr>
        <p:spPr>
          <a:xfrm>
            <a:off x="762000" y="1981200"/>
            <a:ext cx="4572000" cy="1754326"/>
          </a:xfrm>
          <a:prstGeom prst="rect">
            <a:avLst/>
          </a:prstGeom>
        </p:spPr>
        <p:txBody>
          <a:bodyPr>
            <a:spAutoFit/>
          </a:bodyPr>
          <a:lstStyle/>
          <a:p>
            <a:pPr>
              <a:lnSpc>
                <a:spcPct val="90000"/>
              </a:lnSpc>
            </a:pPr>
            <a:r>
              <a:rPr lang="es-MX" sz="2400" dirty="0" smtClean="0"/>
              <a:t>Los aumentos bruscos en la frecuencia de una enfermedad suelen deberse a la exposición de una fuente de contaminación única:</a:t>
            </a:r>
            <a:r>
              <a:rPr lang="es-MX" sz="2400" b="1" dirty="0" smtClean="0"/>
              <a:t> una fuente puntual.</a:t>
            </a:r>
            <a:endParaRPr lang="es-MX"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pidemio expo\9789589181751p.jpg"/>
          <p:cNvPicPr>
            <a:picLocks noChangeAspect="1" noChangeArrowheads="1"/>
          </p:cNvPicPr>
          <p:nvPr/>
        </p:nvPicPr>
        <p:blipFill>
          <a:blip r:embed="rId2" cstate="print"/>
          <a:srcRect l="24759" t="42424" r="-481" b="14646"/>
          <a:stretch>
            <a:fillRect/>
          </a:stretch>
        </p:blipFill>
        <p:spPr bwMode="auto">
          <a:xfrm>
            <a:off x="0" y="0"/>
            <a:ext cx="9286908" cy="6858000"/>
          </a:xfrm>
          <a:prstGeom prst="rect">
            <a:avLst/>
          </a:prstGeom>
          <a:noFill/>
        </p:spPr>
      </p:pic>
      <p:sp>
        <p:nvSpPr>
          <p:cNvPr id="2" name="1 Título"/>
          <p:cNvSpPr>
            <a:spLocks noGrp="1"/>
          </p:cNvSpPr>
          <p:nvPr>
            <p:ph type="ctrTitle"/>
          </p:nvPr>
        </p:nvSpPr>
        <p:spPr/>
        <p:txBody>
          <a:bodyPr/>
          <a:lstStyle/>
          <a:p>
            <a:r>
              <a:rPr lang="es-ES" b="1" dirty="0" smtClean="0">
                <a:solidFill>
                  <a:srgbClr val="FFFF00"/>
                </a:solidFill>
              </a:rPr>
              <a:t>Estudios </a:t>
            </a:r>
            <a:r>
              <a:rPr lang="es-ES" b="1" dirty="0" err="1" smtClean="0">
                <a:solidFill>
                  <a:srgbClr val="FFFF00"/>
                </a:solidFill>
              </a:rPr>
              <a:t>multigeneracionales</a:t>
            </a:r>
            <a:endParaRPr lang="es-ES" b="1" dirty="0">
              <a:solidFill>
                <a:srgbClr val="FFFF00"/>
              </a:solidFill>
            </a:endParaRPr>
          </a:p>
        </p:txBody>
      </p:sp>
    </p:spTree>
    <p:extLst>
      <p:ext uri="{BB962C8B-B14F-4D97-AF65-F5344CB8AC3E}">
        <p14:creationId xmlns:p14="http://schemas.microsoft.com/office/powerpoint/2010/main" val="11051725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258204" cy="5954766"/>
          </a:xfrm>
        </p:spPr>
        <p:txBody>
          <a:bodyPr>
            <a:normAutofit lnSpcReduction="10000"/>
          </a:bodyPr>
          <a:lstStyle/>
          <a:p>
            <a:r>
              <a:rPr lang="es-ES" dirty="0" smtClean="0"/>
              <a:t>Las diferencias internacionales en las tasas tienen una base genética</a:t>
            </a:r>
          </a:p>
          <a:p>
            <a:r>
              <a:rPr lang="es-ES" dirty="0" smtClean="0"/>
              <a:t>Se creía que muchas enfermedades eran causadas por la emigración (factores ambientales, comida, cultura) pero era mas genético</a:t>
            </a:r>
          </a:p>
          <a:p>
            <a:r>
              <a:rPr lang="es-ES" dirty="0" smtClean="0"/>
              <a:t>Existe el enfoque casos-control</a:t>
            </a:r>
          </a:p>
          <a:p>
            <a:r>
              <a:rPr lang="es-ES" dirty="0" smtClean="0"/>
              <a:t>Comenzado por </a:t>
            </a:r>
            <a:r>
              <a:rPr lang="es-ES" dirty="0" err="1" smtClean="0"/>
              <a:t>Ziegier</a:t>
            </a:r>
            <a:r>
              <a:rPr lang="es-ES" dirty="0" smtClean="0"/>
              <a:t> y col.</a:t>
            </a:r>
          </a:p>
          <a:p>
            <a:r>
              <a:rPr lang="es-ES" dirty="0" smtClean="0"/>
              <a:t>Estudiaban</a:t>
            </a:r>
          </a:p>
          <a:p>
            <a:r>
              <a:rPr lang="es-ES" dirty="0" smtClean="0"/>
              <a:t>-lugares de nacimiento de los casos</a:t>
            </a:r>
          </a:p>
          <a:p>
            <a:r>
              <a:rPr lang="es-ES" dirty="0" smtClean="0"/>
              <a:t>-control de padres, abuelos, etc.</a:t>
            </a:r>
          </a:p>
          <a:p>
            <a:pPr>
              <a:buNone/>
            </a:pPr>
            <a:endParaRPr lang="es-ES" dirty="0" smtClean="0"/>
          </a:p>
          <a:p>
            <a:endParaRPr lang="es-ES" dirty="0" smtClean="0"/>
          </a:p>
        </p:txBody>
      </p:sp>
    </p:spTree>
    <p:extLst>
      <p:ext uri="{BB962C8B-B14F-4D97-AF65-F5344CB8AC3E}">
        <p14:creationId xmlns:p14="http://schemas.microsoft.com/office/powerpoint/2010/main" val="2269519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pidemio expo\kmjnk.jpg"/>
          <p:cNvPicPr>
            <a:picLocks noGrp="1" noChangeAspect="1" noChangeArrowheads="1"/>
          </p:cNvPicPr>
          <p:nvPr>
            <p:ph idx="1"/>
          </p:nvPr>
        </p:nvPicPr>
        <p:blipFill>
          <a:blip r:embed="rId2" cstate="print"/>
          <a:srcRect/>
          <a:stretch>
            <a:fillRect/>
          </a:stretch>
        </p:blipFill>
        <p:spPr bwMode="auto">
          <a:xfrm>
            <a:off x="0" y="0"/>
            <a:ext cx="9144000" cy="6875737"/>
          </a:xfrm>
          <a:prstGeom prst="rect">
            <a:avLst/>
          </a:prstGeom>
          <a:noFill/>
        </p:spPr>
      </p:pic>
    </p:spTree>
    <p:extLst>
      <p:ext uri="{BB962C8B-B14F-4D97-AF65-F5344CB8AC3E}">
        <p14:creationId xmlns:p14="http://schemas.microsoft.com/office/powerpoint/2010/main" val="784293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pidemio expo\distintas-razas.jpg"/>
          <p:cNvPicPr>
            <a:picLocks noGrp="1" noChangeAspect="1" noChangeArrowheads="1"/>
          </p:cNvPicPr>
          <p:nvPr>
            <p:ph idx="1"/>
          </p:nvPr>
        </p:nvPicPr>
        <p:blipFill>
          <a:blip r:embed="rId2" cstate="print"/>
          <a:srcRect/>
          <a:stretch>
            <a:fillRect/>
          </a:stretch>
        </p:blipFill>
        <p:spPr bwMode="auto">
          <a:xfrm>
            <a:off x="0" y="2357407"/>
            <a:ext cx="4500593" cy="4500593"/>
          </a:xfrm>
          <a:prstGeom prst="rect">
            <a:avLst/>
          </a:prstGeom>
          <a:noFill/>
        </p:spPr>
      </p:pic>
      <p:pic>
        <p:nvPicPr>
          <p:cNvPr id="4099" name="Picture 3" descr="H:\epidemio expo\planisferio-migracion.jpg"/>
          <p:cNvPicPr>
            <a:picLocks noChangeAspect="1" noChangeArrowheads="1"/>
          </p:cNvPicPr>
          <p:nvPr/>
        </p:nvPicPr>
        <p:blipFill>
          <a:blip r:embed="rId3" cstate="print"/>
          <a:srcRect t="15546"/>
          <a:stretch>
            <a:fillRect/>
          </a:stretch>
        </p:blipFill>
        <p:spPr bwMode="auto">
          <a:xfrm>
            <a:off x="4500562" y="0"/>
            <a:ext cx="4643438" cy="3857652"/>
          </a:xfrm>
          <a:prstGeom prst="rect">
            <a:avLst/>
          </a:prstGeom>
          <a:noFill/>
        </p:spPr>
      </p:pic>
    </p:spTree>
    <p:extLst>
      <p:ext uri="{BB962C8B-B14F-4D97-AF65-F5344CB8AC3E}">
        <p14:creationId xmlns:p14="http://schemas.microsoft.com/office/powerpoint/2010/main" val="4045998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pidemio expo\razas.gif"/>
          <p:cNvPicPr>
            <a:picLocks noGrp="1" noChangeAspect="1" noChangeArrowheads="1"/>
          </p:cNvPicPr>
          <p:nvPr>
            <p:ph idx="1"/>
          </p:nvPr>
        </p:nvPicPr>
        <p:blipFill>
          <a:blip r:embed="rId2" cstate="print"/>
          <a:srcRect/>
          <a:stretch>
            <a:fillRect/>
          </a:stretch>
        </p:blipFill>
        <p:spPr bwMode="auto">
          <a:xfrm>
            <a:off x="571472" y="142852"/>
            <a:ext cx="3562350" cy="2971800"/>
          </a:xfrm>
          <a:prstGeom prst="rect">
            <a:avLst/>
          </a:prstGeom>
          <a:noFill/>
          <a:ln w="127000">
            <a:solidFill>
              <a:srgbClr val="FFC000"/>
            </a:solidFill>
          </a:ln>
        </p:spPr>
      </p:pic>
      <p:pic>
        <p:nvPicPr>
          <p:cNvPr id="3075" name="Picture 3" descr="H:\epidemio expo\razas.jpg"/>
          <p:cNvPicPr>
            <a:picLocks noChangeAspect="1" noChangeArrowheads="1"/>
          </p:cNvPicPr>
          <p:nvPr/>
        </p:nvPicPr>
        <p:blipFill>
          <a:blip r:embed="rId3" cstate="print"/>
          <a:srcRect/>
          <a:stretch>
            <a:fillRect/>
          </a:stretch>
        </p:blipFill>
        <p:spPr bwMode="auto">
          <a:xfrm rot="20425813">
            <a:off x="5035196" y="647549"/>
            <a:ext cx="3521671" cy="2946520"/>
          </a:xfrm>
          <a:prstGeom prst="rect">
            <a:avLst/>
          </a:prstGeom>
          <a:noFill/>
          <a:ln w="127000">
            <a:solidFill>
              <a:srgbClr val="FFC000"/>
            </a:solidFill>
          </a:ln>
        </p:spPr>
      </p:pic>
      <p:pic>
        <p:nvPicPr>
          <p:cNvPr id="3076" name="Picture 4" descr="H:\epidemio expo\migracion.jpg"/>
          <p:cNvPicPr>
            <a:picLocks noChangeAspect="1" noChangeArrowheads="1"/>
          </p:cNvPicPr>
          <p:nvPr/>
        </p:nvPicPr>
        <p:blipFill>
          <a:blip r:embed="rId4" cstate="print"/>
          <a:srcRect/>
          <a:stretch>
            <a:fillRect/>
          </a:stretch>
        </p:blipFill>
        <p:spPr bwMode="auto">
          <a:xfrm rot="1275663">
            <a:off x="3733205" y="3002603"/>
            <a:ext cx="3224898" cy="3224898"/>
          </a:xfrm>
          <a:prstGeom prst="rect">
            <a:avLst/>
          </a:prstGeom>
          <a:noFill/>
          <a:ln w="127000">
            <a:solidFill>
              <a:srgbClr val="FFC000"/>
            </a:solidFill>
          </a:ln>
        </p:spPr>
      </p:pic>
      <p:pic>
        <p:nvPicPr>
          <p:cNvPr id="3077" name="Picture 5" descr="H:\epidemio expo\evolucionrazas.jpg"/>
          <p:cNvPicPr>
            <a:picLocks noChangeAspect="1" noChangeArrowheads="1"/>
          </p:cNvPicPr>
          <p:nvPr/>
        </p:nvPicPr>
        <p:blipFill>
          <a:blip r:embed="rId5" cstate="print"/>
          <a:srcRect/>
          <a:stretch>
            <a:fillRect/>
          </a:stretch>
        </p:blipFill>
        <p:spPr bwMode="auto">
          <a:xfrm rot="20608557">
            <a:off x="1015952" y="3188990"/>
            <a:ext cx="2315828" cy="3276904"/>
          </a:xfrm>
          <a:prstGeom prst="rect">
            <a:avLst/>
          </a:prstGeom>
          <a:noFill/>
          <a:ln w="127000">
            <a:solidFill>
              <a:srgbClr val="FFC000"/>
            </a:solidFill>
          </a:ln>
        </p:spPr>
      </p:pic>
    </p:spTree>
    <p:extLst>
      <p:ext uri="{BB962C8B-B14F-4D97-AF65-F5344CB8AC3E}">
        <p14:creationId xmlns:p14="http://schemas.microsoft.com/office/powerpoint/2010/main" val="693813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epidemio expo\he7.jpg"/>
          <p:cNvPicPr>
            <a:picLocks noChangeAspect="1" noChangeArrowheads="1"/>
          </p:cNvPicPr>
          <p:nvPr/>
        </p:nvPicPr>
        <p:blipFill>
          <a:blip r:embed="rId2" cstate="print"/>
          <a:srcRect/>
          <a:stretch>
            <a:fillRect/>
          </a:stretch>
        </p:blipFill>
        <p:spPr bwMode="auto">
          <a:xfrm>
            <a:off x="-1" y="1500174"/>
            <a:ext cx="9112085" cy="5357826"/>
          </a:xfrm>
          <a:prstGeom prst="rect">
            <a:avLst/>
          </a:prstGeom>
          <a:noFill/>
        </p:spPr>
      </p:pic>
      <p:sp>
        <p:nvSpPr>
          <p:cNvPr id="2" name="1 Título"/>
          <p:cNvSpPr>
            <a:spLocks noGrp="1"/>
          </p:cNvSpPr>
          <p:nvPr>
            <p:ph type="ctrTitle"/>
          </p:nvPr>
        </p:nvSpPr>
        <p:spPr>
          <a:xfrm>
            <a:off x="500034" y="142853"/>
            <a:ext cx="7786742" cy="1500198"/>
          </a:xfrm>
        </p:spPr>
        <p:txBody>
          <a:bodyPr>
            <a:normAutofit/>
          </a:bodyPr>
          <a:lstStyle/>
          <a:p>
            <a:r>
              <a:rPr lang="es-ES" dirty="0" smtClean="0">
                <a:solidFill>
                  <a:schemeClr val="accent2"/>
                </a:solidFill>
              </a:rPr>
              <a:t>Sesgos en los estudios de emigración</a:t>
            </a:r>
            <a:endParaRPr lang="es-ES" dirty="0">
              <a:solidFill>
                <a:schemeClr val="accent2"/>
              </a:solidFill>
            </a:endParaRPr>
          </a:p>
        </p:txBody>
      </p:sp>
    </p:spTree>
    <p:extLst>
      <p:ext uri="{BB962C8B-B14F-4D97-AF65-F5344CB8AC3E}">
        <p14:creationId xmlns:p14="http://schemas.microsoft.com/office/powerpoint/2010/main" val="1023705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Sesgos:</a:t>
            </a:r>
          </a:p>
          <a:p>
            <a:r>
              <a:rPr lang="es-ES" dirty="0" smtClean="0"/>
              <a:t>- Error que aparece en los resultados de un estudio debido a factores que dependen de la recolección, análisis, interpretación, publicación o revisión de los datos.</a:t>
            </a:r>
          </a:p>
          <a:p>
            <a:pPr>
              <a:buNone/>
            </a:pPr>
            <a:endParaRPr lang="es-ES" dirty="0" smtClean="0"/>
          </a:p>
        </p:txBody>
      </p:sp>
    </p:spTree>
    <p:extLst>
      <p:ext uri="{BB962C8B-B14F-4D97-AF65-F5344CB8AC3E}">
        <p14:creationId xmlns:p14="http://schemas.microsoft.com/office/powerpoint/2010/main" val="31216815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14290"/>
            <a:ext cx="8329642" cy="6240518"/>
          </a:xfrm>
        </p:spPr>
        <p:txBody>
          <a:bodyPr>
            <a:normAutofit fontScale="92500" lnSpcReduction="10000"/>
          </a:bodyPr>
          <a:lstStyle/>
          <a:p>
            <a:r>
              <a:rPr lang="es-ES" dirty="0" smtClean="0"/>
              <a:t>PARKIN</a:t>
            </a:r>
          </a:p>
          <a:p>
            <a:r>
              <a:rPr lang="es-ES" dirty="0" smtClean="0"/>
              <a:t>- Las practicas de diagnostico, notificaciones y codificación puede ser diferentes en el país de origen y de acogimiento (diferencias que afectan)</a:t>
            </a:r>
          </a:p>
          <a:p>
            <a:r>
              <a:rPr lang="es-ES" dirty="0" smtClean="0"/>
              <a:t>- Los emigrantes no son muestras representativas de la población de su país de origen y puede seleccionarse por zonas geográficas, edad, sexo, raza, nivel socioeconómico (sanos y condición física)</a:t>
            </a:r>
          </a:p>
          <a:p>
            <a:r>
              <a:rPr lang="es-ES" dirty="0" smtClean="0"/>
              <a:t>- Las tenciones de emigración en ocasiones constituyen riesgos de enfermedad que no están presentes (enfermedades mentales)</a:t>
            </a:r>
          </a:p>
          <a:p>
            <a:r>
              <a:rPr lang="es-ES" dirty="0" smtClean="0"/>
              <a:t>- Los sesgos pueden ser imprecisiones en los datos del denominador </a:t>
            </a:r>
          </a:p>
          <a:p>
            <a:pPr>
              <a:buNone/>
            </a:pPr>
            <a:endParaRPr lang="es-ES" dirty="0" smtClean="0"/>
          </a:p>
          <a:p>
            <a:endParaRPr lang="es-ES" dirty="0"/>
          </a:p>
        </p:txBody>
      </p:sp>
    </p:spTree>
    <p:extLst>
      <p:ext uri="{BB962C8B-B14F-4D97-AF65-F5344CB8AC3E}">
        <p14:creationId xmlns:p14="http://schemas.microsoft.com/office/powerpoint/2010/main" val="6225914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5796" y="1357298"/>
            <a:ext cx="8258204" cy="6026204"/>
          </a:xfrm>
        </p:spPr>
        <p:txBody>
          <a:bodyPr>
            <a:normAutofit/>
          </a:bodyPr>
          <a:lstStyle/>
          <a:p>
            <a:r>
              <a:rPr lang="es-ES" sz="3600" dirty="0" smtClean="0"/>
              <a:t>Otra medida de la NES es la “</a:t>
            </a:r>
            <a:r>
              <a:rPr lang="es-ES" sz="3600" dirty="0" smtClean="0">
                <a:solidFill>
                  <a:schemeClr val="accent6">
                    <a:lumMod val="50000"/>
                  </a:schemeClr>
                </a:solidFill>
              </a:rPr>
              <a:t>ocupación</a:t>
            </a:r>
            <a:r>
              <a:rPr lang="es-ES" sz="3600" dirty="0" smtClean="0"/>
              <a:t>” </a:t>
            </a:r>
          </a:p>
          <a:p>
            <a:r>
              <a:rPr lang="es-ES" sz="3600" dirty="0" smtClean="0"/>
              <a:t>- Se valora la ocupación del individuo fallecido</a:t>
            </a:r>
          </a:p>
          <a:p>
            <a:r>
              <a:rPr lang="es-ES" sz="3600" dirty="0" smtClean="0"/>
              <a:t>Aparece el error cuando una persona ha tenido varios trabajos</a:t>
            </a:r>
          </a:p>
        </p:txBody>
      </p:sp>
    </p:spTree>
    <p:extLst>
      <p:ext uri="{BB962C8B-B14F-4D97-AF65-F5344CB8AC3E}">
        <p14:creationId xmlns:p14="http://schemas.microsoft.com/office/powerpoint/2010/main" val="646064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85796" y="1357298"/>
            <a:ext cx="8258204" cy="6026204"/>
          </a:xfrm>
        </p:spPr>
        <p:txBody>
          <a:bodyPr/>
          <a:lstStyle/>
          <a:p>
            <a:r>
              <a:rPr lang="es-ES" sz="3200" dirty="0" smtClean="0"/>
              <a:t>4 medidas de estatus social</a:t>
            </a:r>
          </a:p>
          <a:p>
            <a:pPr>
              <a:buNone/>
            </a:pPr>
            <a:r>
              <a:rPr lang="es-ES" sz="3200" dirty="0" smtClean="0"/>
              <a:t>1.- Clases de profesiones</a:t>
            </a:r>
          </a:p>
          <a:p>
            <a:pPr>
              <a:buNone/>
            </a:pPr>
            <a:r>
              <a:rPr lang="es-ES" sz="3200" dirty="0" smtClean="0"/>
              <a:t>2.- Trabajo manual o no manual</a:t>
            </a:r>
          </a:p>
          <a:p>
            <a:pPr>
              <a:buNone/>
            </a:pPr>
            <a:r>
              <a:rPr lang="es-ES" sz="3200" dirty="0" smtClean="0"/>
              <a:t>3.- Nivel de educación</a:t>
            </a:r>
          </a:p>
          <a:p>
            <a:pPr>
              <a:buNone/>
            </a:pPr>
            <a:r>
              <a:rPr lang="es-ES" sz="3200" dirty="0" smtClean="0"/>
              <a:t>4.- Vivienda en propiedad o alquilada</a:t>
            </a:r>
          </a:p>
          <a:p>
            <a:pPr>
              <a:buNone/>
            </a:pPr>
            <a:endParaRPr lang="es-ES" dirty="0"/>
          </a:p>
        </p:txBody>
      </p:sp>
    </p:spTree>
    <p:extLst>
      <p:ext uri="{BB962C8B-B14F-4D97-AF65-F5344CB8AC3E}">
        <p14:creationId xmlns:p14="http://schemas.microsoft.com/office/powerpoint/2010/main" val="1670606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Cambios seculares mas dificiles de manejar son los de conceptos clinicos</a:t>
            </a:r>
          </a:p>
        </p:txBody>
      </p:sp>
      <p:sp>
        <p:nvSpPr>
          <p:cNvPr id="5" name="Content Placeholder 2"/>
          <p:cNvSpPr txBox="1">
            <a:spLocks/>
          </p:cNvSpPr>
          <p:nvPr/>
        </p:nvSpPr>
        <p:spPr>
          <a:xfrm>
            <a:off x="457200" y="1600200"/>
            <a:ext cx="8229600" cy="4525963"/>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Soluciones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→Comparación de la tendencia de la enfermedad con otras que se considera posible los cambios en la capacidad diagnostica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→Comparación de la frecuencia de la enfermedad en autopsias… más satisfactorio  menos fatal sea la enfermedad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 Valoración del grado en el que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la tendencia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podría deberse a cambios seculares.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r>
              <a:rPr kumimoji="0" lang="es-MX" sz="2000" b="0" i="0" u="none" strike="noStrike" kern="1200" cap="none" spc="0" normalizeH="0" baseline="0" noProof="0" dirty="0" smtClean="0">
                <a:ln>
                  <a:noFill/>
                </a:ln>
                <a:solidFill>
                  <a:schemeClr val="tx2"/>
                </a:solidFill>
                <a:effectLst/>
                <a:uLnTx/>
                <a:uFillTx/>
                <a:latin typeface="+mn-lt"/>
                <a:ea typeface="+mn-ea"/>
                <a:cs typeface="+mn-cs"/>
              </a:rPr>
              <a:t>Método de </a:t>
            </a:r>
            <a:r>
              <a:rPr kumimoji="0" lang="es-MX" sz="2000" b="0" i="0" u="none" strike="noStrike" kern="1200" cap="none" spc="0" normalizeH="0" baseline="0" noProof="0" dirty="0" err="1" smtClean="0">
                <a:ln>
                  <a:noFill/>
                </a:ln>
                <a:solidFill>
                  <a:schemeClr val="tx2"/>
                </a:solidFill>
                <a:effectLst/>
                <a:uLnTx/>
                <a:uFillTx/>
                <a:latin typeface="+mn-lt"/>
                <a:ea typeface="+mn-ea"/>
                <a:cs typeface="+mn-cs"/>
              </a:rPr>
              <a:t>Guillian</a:t>
            </a:r>
            <a:endParaRPr kumimoji="0" lang="es-MX"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endParaRPr kumimoji="0" lang="es-MX" sz="20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Arial" charset="0"/>
              <a:buNone/>
              <a:tabLst/>
              <a:defRPr/>
            </a:pPr>
            <a:endParaRPr kumimoji="0" lang="es-MX" sz="24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 name="Picture 2" descr="http://padronel.files.wordpress.com/2008/06/pulmones.jpg"/>
          <p:cNvPicPr>
            <a:picLocks noChangeAspect="1" noChangeArrowheads="1"/>
          </p:cNvPicPr>
          <p:nvPr/>
        </p:nvPicPr>
        <p:blipFill>
          <a:blip r:embed="rId2"/>
          <a:srcRect/>
          <a:stretch>
            <a:fillRect/>
          </a:stretch>
        </p:blipFill>
        <p:spPr bwMode="auto">
          <a:xfrm>
            <a:off x="4724400" y="3429000"/>
            <a:ext cx="426720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pic>
        <p:nvPicPr>
          <p:cNvPr id="12293" name="Picture 5" descr="H:\epidemio expo\s5780s0x.jpg"/>
          <p:cNvPicPr>
            <a:picLocks noChangeAspect="1" noChangeArrowheads="1"/>
          </p:cNvPicPr>
          <p:nvPr/>
        </p:nvPicPr>
        <p:blipFill>
          <a:blip r:embed="rId2" cstate="print"/>
          <a:srcRect/>
          <a:stretch>
            <a:fillRect/>
          </a:stretch>
        </p:blipFill>
        <p:spPr bwMode="auto">
          <a:xfrm>
            <a:off x="4643438" y="0"/>
            <a:ext cx="1571636" cy="3824453"/>
          </a:xfrm>
          <a:prstGeom prst="rect">
            <a:avLst/>
          </a:prstGeom>
          <a:noFill/>
        </p:spPr>
      </p:pic>
      <p:pic>
        <p:nvPicPr>
          <p:cNvPr id="12294" name="Picture 6" descr="H:\epidemio expo\20090920-fotoEducacion.jpg"/>
          <p:cNvPicPr>
            <a:picLocks noChangeAspect="1" noChangeArrowheads="1"/>
          </p:cNvPicPr>
          <p:nvPr/>
        </p:nvPicPr>
        <p:blipFill>
          <a:blip r:embed="rId3" cstate="print"/>
          <a:srcRect t="2500" r="28333"/>
          <a:stretch>
            <a:fillRect/>
          </a:stretch>
        </p:blipFill>
        <p:spPr bwMode="auto">
          <a:xfrm>
            <a:off x="3428992" y="3643314"/>
            <a:ext cx="3071834" cy="3214686"/>
          </a:xfrm>
          <a:prstGeom prst="rect">
            <a:avLst/>
          </a:prstGeom>
          <a:noFill/>
        </p:spPr>
      </p:pic>
      <p:pic>
        <p:nvPicPr>
          <p:cNvPr id="12295" name="Picture 7" descr="H:\epidemio expo\2008021201545979_375.jpg"/>
          <p:cNvPicPr>
            <a:picLocks noChangeAspect="1" noChangeArrowheads="1"/>
          </p:cNvPicPr>
          <p:nvPr/>
        </p:nvPicPr>
        <p:blipFill>
          <a:blip r:embed="rId4" cstate="print"/>
          <a:srcRect/>
          <a:stretch>
            <a:fillRect/>
          </a:stretch>
        </p:blipFill>
        <p:spPr bwMode="auto">
          <a:xfrm>
            <a:off x="0" y="3571876"/>
            <a:ext cx="3552825" cy="3286124"/>
          </a:xfrm>
          <a:prstGeom prst="rect">
            <a:avLst/>
          </a:prstGeom>
          <a:noFill/>
        </p:spPr>
      </p:pic>
      <p:pic>
        <p:nvPicPr>
          <p:cNvPr id="12296" name="Picture 8" descr="H:\epidemio expo\admision2.jpg"/>
          <p:cNvPicPr>
            <a:picLocks noChangeAspect="1" noChangeArrowheads="1"/>
          </p:cNvPicPr>
          <p:nvPr/>
        </p:nvPicPr>
        <p:blipFill>
          <a:blip r:embed="rId5" cstate="print"/>
          <a:srcRect/>
          <a:stretch>
            <a:fillRect/>
          </a:stretch>
        </p:blipFill>
        <p:spPr bwMode="auto">
          <a:xfrm>
            <a:off x="5969000" y="0"/>
            <a:ext cx="3175000" cy="3810000"/>
          </a:xfrm>
          <a:prstGeom prst="rect">
            <a:avLst/>
          </a:prstGeom>
          <a:noFill/>
        </p:spPr>
      </p:pic>
      <p:pic>
        <p:nvPicPr>
          <p:cNvPr id="12297" name="Picture 9" descr="H:\epidemio expo\estudiantes_escuelas_privadas.jpg"/>
          <p:cNvPicPr>
            <a:picLocks noChangeAspect="1" noChangeArrowheads="1"/>
          </p:cNvPicPr>
          <p:nvPr/>
        </p:nvPicPr>
        <p:blipFill>
          <a:blip r:embed="rId6" cstate="print"/>
          <a:srcRect/>
          <a:stretch>
            <a:fillRect/>
          </a:stretch>
        </p:blipFill>
        <p:spPr bwMode="auto">
          <a:xfrm>
            <a:off x="6096000" y="3786190"/>
            <a:ext cx="3048000" cy="3071810"/>
          </a:xfrm>
          <a:prstGeom prst="rect">
            <a:avLst/>
          </a:prstGeom>
          <a:noFill/>
        </p:spPr>
      </p:pic>
      <p:pic>
        <p:nvPicPr>
          <p:cNvPr id="12298" name="Picture 10" descr="H:\epidemio expo\20090423-Dibujo.jpg"/>
          <p:cNvPicPr>
            <a:picLocks noChangeAspect="1" noChangeArrowheads="1"/>
          </p:cNvPicPr>
          <p:nvPr/>
        </p:nvPicPr>
        <p:blipFill>
          <a:blip r:embed="rId7" cstate="print"/>
          <a:srcRect/>
          <a:stretch>
            <a:fillRect/>
          </a:stretch>
        </p:blipFill>
        <p:spPr bwMode="auto">
          <a:xfrm>
            <a:off x="3428992" y="0"/>
            <a:ext cx="1269775" cy="3781449"/>
          </a:xfrm>
          <a:prstGeom prst="rect">
            <a:avLst/>
          </a:prstGeom>
          <a:noFill/>
        </p:spPr>
      </p:pic>
      <p:pic>
        <p:nvPicPr>
          <p:cNvPr id="12299" name="Picture 11" descr="H:\epidemio expo\infanciahoy_com_3413_tapa_16102009_8185.jpg"/>
          <p:cNvPicPr>
            <a:picLocks noChangeAspect="1" noChangeArrowheads="1"/>
          </p:cNvPicPr>
          <p:nvPr/>
        </p:nvPicPr>
        <p:blipFill>
          <a:blip r:embed="rId8" cstate="print"/>
          <a:srcRect/>
          <a:stretch>
            <a:fillRect/>
          </a:stretch>
        </p:blipFill>
        <p:spPr bwMode="auto">
          <a:xfrm>
            <a:off x="0" y="0"/>
            <a:ext cx="3428992" cy="3643290"/>
          </a:xfrm>
          <a:prstGeom prst="rect">
            <a:avLst/>
          </a:prstGeom>
          <a:noFill/>
        </p:spPr>
      </p:pic>
    </p:spTree>
    <p:extLst>
      <p:ext uri="{BB962C8B-B14F-4D97-AF65-F5344CB8AC3E}">
        <p14:creationId xmlns:p14="http://schemas.microsoft.com/office/powerpoint/2010/main" val="1371064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10242" name="Picture 2" descr="H:\epidemio expo\nse1.jpg"/>
          <p:cNvPicPr>
            <a:picLocks noChangeAspect="1" noChangeArrowheads="1"/>
          </p:cNvPicPr>
          <p:nvPr/>
        </p:nvPicPr>
        <p:blipFill>
          <a:blip r:embed="rId2" cstate="print"/>
          <a:srcRect/>
          <a:stretch>
            <a:fillRect/>
          </a:stretch>
        </p:blipFill>
        <p:spPr bwMode="auto">
          <a:xfrm>
            <a:off x="4828495" y="-1071594"/>
            <a:ext cx="4315505" cy="4500594"/>
          </a:xfrm>
          <a:prstGeom prst="rect">
            <a:avLst/>
          </a:prstGeom>
          <a:noFill/>
        </p:spPr>
      </p:pic>
      <p:pic>
        <p:nvPicPr>
          <p:cNvPr id="10243" name="Picture 3" descr="H:\epidemio expo\1158610087_extras_albumes_0.jpg"/>
          <p:cNvPicPr>
            <a:picLocks noChangeAspect="1" noChangeArrowheads="1"/>
          </p:cNvPicPr>
          <p:nvPr/>
        </p:nvPicPr>
        <p:blipFill>
          <a:blip r:embed="rId3" cstate="print"/>
          <a:srcRect/>
          <a:stretch>
            <a:fillRect/>
          </a:stretch>
        </p:blipFill>
        <p:spPr bwMode="auto">
          <a:xfrm>
            <a:off x="0" y="-214338"/>
            <a:ext cx="4857744" cy="3643308"/>
          </a:xfrm>
          <a:prstGeom prst="rect">
            <a:avLst/>
          </a:prstGeom>
          <a:noFill/>
        </p:spPr>
      </p:pic>
      <p:pic>
        <p:nvPicPr>
          <p:cNvPr id="10245" name="Picture 5" descr="H:\epidemio expo\carcel-el-buen-pastor.jpg"/>
          <p:cNvPicPr>
            <a:picLocks noChangeAspect="1" noChangeArrowheads="1"/>
          </p:cNvPicPr>
          <p:nvPr/>
        </p:nvPicPr>
        <p:blipFill>
          <a:blip r:embed="rId4" cstate="print"/>
          <a:srcRect l="11594" t="4167"/>
          <a:stretch>
            <a:fillRect/>
          </a:stretch>
        </p:blipFill>
        <p:spPr bwMode="auto">
          <a:xfrm>
            <a:off x="0" y="3410287"/>
            <a:ext cx="4572000" cy="3447713"/>
          </a:xfrm>
          <a:prstGeom prst="rect">
            <a:avLst/>
          </a:prstGeom>
          <a:noFill/>
        </p:spPr>
      </p:pic>
      <p:pic>
        <p:nvPicPr>
          <p:cNvPr id="10244" name="Picture 4" descr="H:\epidemio expo\carcel22.jpg"/>
          <p:cNvPicPr>
            <a:picLocks noChangeAspect="1" noChangeArrowheads="1"/>
          </p:cNvPicPr>
          <p:nvPr/>
        </p:nvPicPr>
        <p:blipFill>
          <a:blip r:embed="rId5" cstate="print"/>
          <a:srcRect/>
          <a:stretch>
            <a:fillRect/>
          </a:stretch>
        </p:blipFill>
        <p:spPr bwMode="auto">
          <a:xfrm>
            <a:off x="4357686" y="3428999"/>
            <a:ext cx="4786314" cy="3429001"/>
          </a:xfrm>
          <a:prstGeom prst="rect">
            <a:avLst/>
          </a:prstGeom>
          <a:noFill/>
        </p:spPr>
      </p:pic>
    </p:spTree>
    <p:extLst>
      <p:ext uri="{BB962C8B-B14F-4D97-AF65-F5344CB8AC3E}">
        <p14:creationId xmlns:p14="http://schemas.microsoft.com/office/powerpoint/2010/main" val="14166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9220" name="Picture 4" descr="H:\epidemio expo\mexicano-trabajando-en-estados-unidos-300x350.jpg"/>
          <p:cNvPicPr>
            <a:picLocks noChangeAspect="1" noChangeArrowheads="1"/>
          </p:cNvPicPr>
          <p:nvPr/>
        </p:nvPicPr>
        <p:blipFill>
          <a:blip r:embed="rId2" cstate="print"/>
          <a:srcRect/>
          <a:stretch>
            <a:fillRect/>
          </a:stretch>
        </p:blipFill>
        <p:spPr bwMode="auto">
          <a:xfrm>
            <a:off x="0" y="2357430"/>
            <a:ext cx="2857500" cy="3333750"/>
          </a:xfrm>
          <a:prstGeom prst="rect">
            <a:avLst/>
          </a:prstGeom>
          <a:noFill/>
        </p:spPr>
      </p:pic>
      <p:pic>
        <p:nvPicPr>
          <p:cNvPr id="9222" name="Picture 6" descr="H:\epidemio expo\empresario.jpg"/>
          <p:cNvPicPr>
            <a:picLocks noChangeAspect="1" noChangeArrowheads="1"/>
          </p:cNvPicPr>
          <p:nvPr/>
        </p:nvPicPr>
        <p:blipFill>
          <a:blip r:embed="rId3" cstate="print"/>
          <a:srcRect/>
          <a:stretch>
            <a:fillRect/>
          </a:stretch>
        </p:blipFill>
        <p:spPr bwMode="auto">
          <a:xfrm>
            <a:off x="2857488" y="3961994"/>
            <a:ext cx="4000528" cy="2896006"/>
          </a:xfrm>
          <a:prstGeom prst="rect">
            <a:avLst/>
          </a:prstGeom>
          <a:noFill/>
        </p:spPr>
      </p:pic>
      <p:pic>
        <p:nvPicPr>
          <p:cNvPr id="9224" name="Picture 8" descr="H:\epidemio expo\doctor.jpg"/>
          <p:cNvPicPr>
            <a:picLocks noChangeAspect="1" noChangeArrowheads="1"/>
          </p:cNvPicPr>
          <p:nvPr/>
        </p:nvPicPr>
        <p:blipFill>
          <a:blip r:embed="rId4" cstate="print"/>
          <a:srcRect/>
          <a:stretch>
            <a:fillRect/>
          </a:stretch>
        </p:blipFill>
        <p:spPr bwMode="auto">
          <a:xfrm>
            <a:off x="0" y="4643446"/>
            <a:ext cx="3313203" cy="2214554"/>
          </a:xfrm>
          <a:prstGeom prst="rect">
            <a:avLst/>
          </a:prstGeom>
          <a:noFill/>
        </p:spPr>
      </p:pic>
      <p:pic>
        <p:nvPicPr>
          <p:cNvPr id="9219" name="Picture 3" descr="H:\epidemio expo\familia_feliz_3.jpg"/>
          <p:cNvPicPr>
            <a:picLocks noChangeAspect="1" noChangeArrowheads="1"/>
          </p:cNvPicPr>
          <p:nvPr/>
        </p:nvPicPr>
        <p:blipFill>
          <a:blip r:embed="rId5" cstate="print"/>
          <a:srcRect/>
          <a:stretch>
            <a:fillRect/>
          </a:stretch>
        </p:blipFill>
        <p:spPr bwMode="auto">
          <a:xfrm>
            <a:off x="0" y="0"/>
            <a:ext cx="1928794" cy="2537886"/>
          </a:xfrm>
          <a:prstGeom prst="rect">
            <a:avLst/>
          </a:prstGeom>
          <a:noFill/>
        </p:spPr>
      </p:pic>
      <p:pic>
        <p:nvPicPr>
          <p:cNvPr id="9225" name="Picture 9" descr="H:\epidemio expo\Fotograf%C3%ADas%20de%20vivienda%20neocl%C3%A1sica.jpg"/>
          <p:cNvPicPr>
            <a:picLocks noChangeAspect="1" noChangeArrowheads="1"/>
          </p:cNvPicPr>
          <p:nvPr/>
        </p:nvPicPr>
        <p:blipFill>
          <a:blip r:embed="rId6" cstate="print"/>
          <a:srcRect/>
          <a:stretch>
            <a:fillRect/>
          </a:stretch>
        </p:blipFill>
        <p:spPr bwMode="auto">
          <a:xfrm>
            <a:off x="1928794" y="0"/>
            <a:ext cx="3214710" cy="2714620"/>
          </a:xfrm>
          <a:prstGeom prst="rect">
            <a:avLst/>
          </a:prstGeom>
          <a:noFill/>
        </p:spPr>
      </p:pic>
      <p:pic>
        <p:nvPicPr>
          <p:cNvPr id="9218" name="Picture 2" descr="H:\epidemio expo\320px-US-hoosier-family.jpg"/>
          <p:cNvPicPr>
            <a:picLocks noChangeAspect="1" noChangeArrowheads="1"/>
          </p:cNvPicPr>
          <p:nvPr/>
        </p:nvPicPr>
        <p:blipFill>
          <a:blip r:embed="rId7" cstate="print"/>
          <a:srcRect t="26316"/>
          <a:stretch>
            <a:fillRect/>
          </a:stretch>
        </p:blipFill>
        <p:spPr bwMode="auto">
          <a:xfrm>
            <a:off x="2857487" y="2357430"/>
            <a:ext cx="3714777" cy="2071702"/>
          </a:xfrm>
          <a:prstGeom prst="rect">
            <a:avLst/>
          </a:prstGeom>
          <a:noFill/>
        </p:spPr>
      </p:pic>
      <p:pic>
        <p:nvPicPr>
          <p:cNvPr id="9226" name="Picture 10" descr="H:\epidemio expo\pobreza_en_espana_300x.bmp"/>
          <p:cNvPicPr>
            <a:picLocks noChangeAspect="1" noChangeArrowheads="1"/>
          </p:cNvPicPr>
          <p:nvPr/>
        </p:nvPicPr>
        <p:blipFill>
          <a:blip r:embed="rId8" cstate="print"/>
          <a:srcRect t="17499" b="25000"/>
          <a:stretch>
            <a:fillRect/>
          </a:stretch>
        </p:blipFill>
        <p:spPr bwMode="auto">
          <a:xfrm>
            <a:off x="5072066" y="0"/>
            <a:ext cx="4071934" cy="2357430"/>
          </a:xfrm>
          <a:prstGeom prst="rect">
            <a:avLst/>
          </a:prstGeom>
          <a:noFill/>
        </p:spPr>
      </p:pic>
      <p:pic>
        <p:nvPicPr>
          <p:cNvPr id="9221" name="Picture 5" descr="H:\epidemio expo\trabajo-1835585771.jpg"/>
          <p:cNvPicPr>
            <a:picLocks noChangeAspect="1" noChangeArrowheads="1"/>
          </p:cNvPicPr>
          <p:nvPr/>
        </p:nvPicPr>
        <p:blipFill>
          <a:blip r:embed="rId9" cstate="print"/>
          <a:srcRect l="12881" t="3922" r="14127"/>
          <a:stretch>
            <a:fillRect/>
          </a:stretch>
        </p:blipFill>
        <p:spPr bwMode="auto">
          <a:xfrm>
            <a:off x="6500826" y="2000240"/>
            <a:ext cx="2643174" cy="4000528"/>
          </a:xfrm>
          <a:prstGeom prst="rect">
            <a:avLst/>
          </a:prstGeom>
          <a:noFill/>
        </p:spPr>
      </p:pic>
      <p:pic>
        <p:nvPicPr>
          <p:cNvPr id="9223" name="Picture 7" descr="H:\epidemio expo\alba%C3%B1il.jpg"/>
          <p:cNvPicPr>
            <a:picLocks noChangeAspect="1" noChangeArrowheads="1"/>
          </p:cNvPicPr>
          <p:nvPr/>
        </p:nvPicPr>
        <p:blipFill>
          <a:blip r:embed="rId10" cstate="print"/>
          <a:srcRect/>
          <a:stretch>
            <a:fillRect/>
          </a:stretch>
        </p:blipFill>
        <p:spPr bwMode="auto">
          <a:xfrm>
            <a:off x="6215042" y="4429132"/>
            <a:ext cx="2928958" cy="2428868"/>
          </a:xfrm>
          <a:prstGeom prst="rect">
            <a:avLst/>
          </a:prstGeom>
          <a:noFill/>
        </p:spPr>
      </p:pic>
    </p:spTree>
    <p:extLst>
      <p:ext uri="{BB962C8B-B14F-4D97-AF65-F5344CB8AC3E}">
        <p14:creationId xmlns:p14="http://schemas.microsoft.com/office/powerpoint/2010/main" val="792643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epidemio expo\14alcohol_1.jpg"/>
          <p:cNvPicPr>
            <a:picLocks noGrp="1" noChangeAspect="1" noChangeArrowheads="1"/>
          </p:cNvPicPr>
          <p:nvPr>
            <p:ph idx="1"/>
          </p:nvPr>
        </p:nvPicPr>
        <p:blipFill>
          <a:blip r:embed="rId2" cstate="print"/>
          <a:srcRect/>
          <a:stretch>
            <a:fillRect/>
          </a:stretch>
        </p:blipFill>
        <p:spPr bwMode="auto">
          <a:xfrm>
            <a:off x="4572000" y="2143116"/>
            <a:ext cx="2085975" cy="3119438"/>
          </a:xfrm>
          <a:prstGeom prst="rect">
            <a:avLst/>
          </a:prstGeom>
          <a:noFill/>
        </p:spPr>
      </p:pic>
      <p:pic>
        <p:nvPicPr>
          <p:cNvPr id="6146" name="Picture 2" descr="H:\epidemio expo\pag-08-faso.jpg"/>
          <p:cNvPicPr>
            <a:picLocks noChangeAspect="1" noChangeArrowheads="1"/>
          </p:cNvPicPr>
          <p:nvPr/>
        </p:nvPicPr>
        <p:blipFill>
          <a:blip r:embed="rId3" cstate="print"/>
          <a:srcRect/>
          <a:stretch>
            <a:fillRect/>
          </a:stretch>
        </p:blipFill>
        <p:spPr bwMode="auto">
          <a:xfrm>
            <a:off x="0" y="0"/>
            <a:ext cx="3810000" cy="2047875"/>
          </a:xfrm>
          <a:prstGeom prst="rect">
            <a:avLst/>
          </a:prstGeom>
          <a:noFill/>
        </p:spPr>
      </p:pic>
      <p:pic>
        <p:nvPicPr>
          <p:cNvPr id="6147" name="Picture 3" descr="H:\epidemio expo\drogas.jpg"/>
          <p:cNvPicPr>
            <a:picLocks noChangeAspect="1" noChangeArrowheads="1"/>
          </p:cNvPicPr>
          <p:nvPr/>
        </p:nvPicPr>
        <p:blipFill>
          <a:blip r:embed="rId4" cstate="print"/>
          <a:srcRect/>
          <a:stretch>
            <a:fillRect/>
          </a:stretch>
        </p:blipFill>
        <p:spPr bwMode="auto">
          <a:xfrm>
            <a:off x="1857356" y="2071678"/>
            <a:ext cx="3048000" cy="2276475"/>
          </a:xfrm>
          <a:prstGeom prst="rect">
            <a:avLst/>
          </a:prstGeom>
          <a:noFill/>
        </p:spPr>
      </p:pic>
      <p:pic>
        <p:nvPicPr>
          <p:cNvPr id="6148" name="Picture 4" descr="H:\epidemio expo\cover.jpg"/>
          <p:cNvPicPr>
            <a:picLocks noChangeAspect="1" noChangeArrowheads="1"/>
          </p:cNvPicPr>
          <p:nvPr/>
        </p:nvPicPr>
        <p:blipFill>
          <a:blip r:embed="rId5" cstate="print"/>
          <a:srcRect/>
          <a:stretch>
            <a:fillRect/>
          </a:stretch>
        </p:blipFill>
        <p:spPr bwMode="auto">
          <a:xfrm>
            <a:off x="6485136" y="0"/>
            <a:ext cx="2658864" cy="4143380"/>
          </a:xfrm>
          <a:prstGeom prst="rect">
            <a:avLst/>
          </a:prstGeom>
          <a:noFill/>
        </p:spPr>
      </p:pic>
      <p:pic>
        <p:nvPicPr>
          <p:cNvPr id="6150" name="Picture 6" descr="H:\epidemio expo\B00013RC2K_01_LZZZZZZZ.jpg"/>
          <p:cNvPicPr>
            <a:picLocks noChangeAspect="1" noChangeArrowheads="1"/>
          </p:cNvPicPr>
          <p:nvPr/>
        </p:nvPicPr>
        <p:blipFill>
          <a:blip r:embed="rId6" cstate="print"/>
          <a:srcRect/>
          <a:stretch>
            <a:fillRect/>
          </a:stretch>
        </p:blipFill>
        <p:spPr bwMode="auto">
          <a:xfrm>
            <a:off x="0" y="2071678"/>
            <a:ext cx="2643174" cy="4786322"/>
          </a:xfrm>
          <a:prstGeom prst="rect">
            <a:avLst/>
          </a:prstGeom>
          <a:noFill/>
        </p:spPr>
      </p:pic>
      <p:pic>
        <p:nvPicPr>
          <p:cNvPr id="6153" name="Picture 9" descr="H:\epidemio expo\2008_08_18_02_11_54_03F1_recortar.jpg"/>
          <p:cNvPicPr>
            <a:picLocks noChangeAspect="1" noChangeArrowheads="1"/>
          </p:cNvPicPr>
          <p:nvPr/>
        </p:nvPicPr>
        <p:blipFill>
          <a:blip r:embed="rId7" cstate="print"/>
          <a:srcRect/>
          <a:stretch>
            <a:fillRect/>
          </a:stretch>
        </p:blipFill>
        <p:spPr bwMode="auto">
          <a:xfrm>
            <a:off x="3786182" y="0"/>
            <a:ext cx="2905124" cy="2178843"/>
          </a:xfrm>
          <a:prstGeom prst="rect">
            <a:avLst/>
          </a:prstGeom>
          <a:noFill/>
        </p:spPr>
      </p:pic>
      <p:pic>
        <p:nvPicPr>
          <p:cNvPr id="6154" name="Picture 10" descr="H:\epidemio expo\672333130_GMUYEUSBABXYDCH.jpg"/>
          <p:cNvPicPr>
            <a:picLocks noChangeAspect="1" noChangeArrowheads="1"/>
          </p:cNvPicPr>
          <p:nvPr/>
        </p:nvPicPr>
        <p:blipFill>
          <a:blip r:embed="rId8" cstate="print"/>
          <a:srcRect/>
          <a:stretch>
            <a:fillRect/>
          </a:stretch>
        </p:blipFill>
        <p:spPr bwMode="auto">
          <a:xfrm>
            <a:off x="2571736" y="4357694"/>
            <a:ext cx="3500430" cy="2500306"/>
          </a:xfrm>
          <a:prstGeom prst="rect">
            <a:avLst/>
          </a:prstGeom>
          <a:noFill/>
        </p:spPr>
      </p:pic>
      <p:pic>
        <p:nvPicPr>
          <p:cNvPr id="6151" name="Picture 7" descr="H:\epidemio expo\alcoholismo_beber_responsable.jpg"/>
          <p:cNvPicPr>
            <a:picLocks noChangeAspect="1" noChangeArrowheads="1"/>
          </p:cNvPicPr>
          <p:nvPr/>
        </p:nvPicPr>
        <p:blipFill>
          <a:blip r:embed="rId9" cstate="print"/>
          <a:srcRect/>
          <a:stretch>
            <a:fillRect/>
          </a:stretch>
        </p:blipFill>
        <p:spPr bwMode="auto">
          <a:xfrm>
            <a:off x="6054789" y="4143380"/>
            <a:ext cx="3089211" cy="2928958"/>
          </a:xfrm>
          <a:prstGeom prst="rect">
            <a:avLst/>
          </a:prstGeom>
          <a:noFill/>
        </p:spPr>
      </p:pic>
    </p:spTree>
    <p:extLst>
      <p:ext uri="{BB962C8B-B14F-4D97-AF65-F5344CB8AC3E}">
        <p14:creationId xmlns:p14="http://schemas.microsoft.com/office/powerpoint/2010/main" val="39308454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pidemio expo\_42607489_galden9.jpg"/>
          <p:cNvPicPr>
            <a:picLocks noGrp="1" noChangeAspect="1" noChangeArrowheads="1"/>
          </p:cNvPicPr>
          <p:nvPr>
            <p:ph idx="1"/>
          </p:nvPr>
        </p:nvPicPr>
        <p:blipFill>
          <a:blip r:embed="rId2" cstate="print"/>
          <a:stretch>
            <a:fillRect/>
          </a:stretch>
        </p:blipFill>
        <p:spPr bwMode="auto">
          <a:xfrm rot="771468">
            <a:off x="4411638" y="3595444"/>
            <a:ext cx="3962400" cy="2857500"/>
          </a:xfrm>
          <a:prstGeom prst="rect">
            <a:avLst/>
          </a:prstGeom>
          <a:noFill/>
          <a:ln w="127000">
            <a:solidFill>
              <a:schemeClr val="accent2"/>
            </a:solidFill>
          </a:ln>
        </p:spPr>
      </p:pic>
      <p:pic>
        <p:nvPicPr>
          <p:cNvPr id="7171" name="Picture 3" descr="H:\epidemio expo\enfermos.gif"/>
          <p:cNvPicPr>
            <a:picLocks noChangeAspect="1" noChangeArrowheads="1"/>
          </p:cNvPicPr>
          <p:nvPr/>
        </p:nvPicPr>
        <p:blipFill>
          <a:blip r:embed="rId3" cstate="print"/>
          <a:srcRect/>
          <a:stretch>
            <a:fillRect/>
          </a:stretch>
        </p:blipFill>
        <p:spPr bwMode="auto">
          <a:xfrm>
            <a:off x="2857488" y="214290"/>
            <a:ext cx="4143372" cy="3071810"/>
          </a:xfrm>
          <a:prstGeom prst="rect">
            <a:avLst/>
          </a:prstGeom>
          <a:noFill/>
          <a:ln w="127000">
            <a:solidFill>
              <a:schemeClr val="accent2"/>
            </a:solidFill>
          </a:ln>
        </p:spPr>
      </p:pic>
      <p:pic>
        <p:nvPicPr>
          <p:cNvPr id="7172" name="Picture 4" descr="H:\epidemio expo\Enfermos2003.jpg"/>
          <p:cNvPicPr>
            <a:picLocks noChangeAspect="1" noChangeArrowheads="1"/>
          </p:cNvPicPr>
          <p:nvPr/>
        </p:nvPicPr>
        <p:blipFill>
          <a:blip r:embed="rId4" cstate="print"/>
          <a:srcRect/>
          <a:stretch>
            <a:fillRect/>
          </a:stretch>
        </p:blipFill>
        <p:spPr bwMode="auto">
          <a:xfrm rot="1456047">
            <a:off x="512926" y="2732923"/>
            <a:ext cx="3571868" cy="3263953"/>
          </a:xfrm>
          <a:prstGeom prst="rect">
            <a:avLst/>
          </a:prstGeom>
          <a:noFill/>
          <a:ln w="127000">
            <a:solidFill>
              <a:schemeClr val="accent2"/>
            </a:solidFill>
          </a:ln>
        </p:spPr>
      </p:pic>
    </p:spTree>
    <p:extLst>
      <p:ext uri="{BB962C8B-B14F-4D97-AF65-F5344CB8AC3E}">
        <p14:creationId xmlns:p14="http://schemas.microsoft.com/office/powerpoint/2010/main" val="1216085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pidemio expo\12999_1.jpg"/>
          <p:cNvPicPr>
            <a:picLocks noChangeAspect="1" noChangeArrowheads="1"/>
          </p:cNvPicPr>
          <p:nvPr/>
        </p:nvPicPr>
        <p:blipFill>
          <a:blip r:embed="rId2" cstate="print"/>
          <a:srcRect/>
          <a:stretch>
            <a:fillRect/>
          </a:stretch>
        </p:blipFill>
        <p:spPr bwMode="auto">
          <a:xfrm rot="900983">
            <a:off x="883449" y="634681"/>
            <a:ext cx="3286148" cy="4495633"/>
          </a:xfrm>
          <a:prstGeom prst="rect">
            <a:avLst/>
          </a:prstGeom>
          <a:noFill/>
          <a:ln w="127000">
            <a:solidFill>
              <a:schemeClr val="bg2">
                <a:lumMod val="25000"/>
              </a:schemeClr>
            </a:solidFill>
          </a:ln>
        </p:spPr>
      </p:pic>
      <p:pic>
        <p:nvPicPr>
          <p:cNvPr id="8195" name="Picture 3" descr="H:\epidemio expo\sanos-en-la-playa.jpg"/>
          <p:cNvPicPr>
            <a:picLocks noChangeAspect="1" noChangeArrowheads="1"/>
          </p:cNvPicPr>
          <p:nvPr/>
        </p:nvPicPr>
        <p:blipFill>
          <a:blip r:embed="rId3" cstate="print"/>
          <a:srcRect/>
          <a:stretch>
            <a:fillRect/>
          </a:stretch>
        </p:blipFill>
        <p:spPr bwMode="auto">
          <a:xfrm rot="21183673">
            <a:off x="4770624" y="2484616"/>
            <a:ext cx="3500462" cy="3500462"/>
          </a:xfrm>
          <a:prstGeom prst="rect">
            <a:avLst/>
          </a:prstGeom>
          <a:noFill/>
          <a:ln w="127000">
            <a:solidFill>
              <a:schemeClr val="bg2">
                <a:lumMod val="25000"/>
              </a:schemeClr>
            </a:solidFill>
          </a:ln>
        </p:spPr>
      </p:pic>
    </p:spTree>
    <p:extLst>
      <p:ext uri="{BB962C8B-B14F-4D97-AF65-F5344CB8AC3E}">
        <p14:creationId xmlns:p14="http://schemas.microsoft.com/office/powerpoint/2010/main" val="4119751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es.dreamstime.com/ocupaci-oacuten-thumb4310969.jpg"/>
          <p:cNvPicPr>
            <a:picLocks noChangeAspect="1" noChangeArrowheads="1"/>
          </p:cNvPicPr>
          <p:nvPr/>
        </p:nvPicPr>
        <p:blipFill>
          <a:blip r:embed="rId2" cstate="print"/>
          <a:srcRect/>
          <a:stretch>
            <a:fillRect/>
          </a:stretch>
        </p:blipFill>
        <p:spPr bwMode="auto">
          <a:xfrm>
            <a:off x="0" y="285728"/>
            <a:ext cx="4643470" cy="6572272"/>
          </a:xfrm>
          <a:prstGeom prst="rect">
            <a:avLst/>
          </a:prstGeom>
          <a:noFill/>
        </p:spPr>
      </p:pic>
      <p:pic>
        <p:nvPicPr>
          <p:cNvPr id="75780" name="Picture 4" descr="http://es.dreamstime.com/ocupaci-oacuten-thumb4310970.jpg"/>
          <p:cNvPicPr>
            <a:picLocks noChangeAspect="1" noChangeArrowheads="1"/>
          </p:cNvPicPr>
          <p:nvPr/>
        </p:nvPicPr>
        <p:blipFill>
          <a:blip r:embed="rId3" cstate="print"/>
          <a:srcRect/>
          <a:stretch>
            <a:fillRect/>
          </a:stretch>
        </p:blipFill>
        <p:spPr bwMode="auto">
          <a:xfrm>
            <a:off x="4572000" y="928646"/>
            <a:ext cx="4572000" cy="5929354"/>
          </a:xfrm>
          <a:prstGeom prst="rect">
            <a:avLst/>
          </a:prstGeom>
          <a:noFill/>
        </p:spPr>
      </p:pic>
      <p:sp>
        <p:nvSpPr>
          <p:cNvPr id="8" name="7 Rectángulo"/>
          <p:cNvSpPr/>
          <p:nvPr/>
        </p:nvSpPr>
        <p:spPr>
          <a:xfrm>
            <a:off x="1142976" y="2714620"/>
            <a:ext cx="6643734" cy="1323439"/>
          </a:xfrm>
          <a:prstGeom prst="rect">
            <a:avLst/>
          </a:prstGeom>
          <a:noFill/>
          <a:ln>
            <a:solidFill>
              <a:srgbClr val="FF0066"/>
            </a:solidFill>
          </a:ln>
        </p:spPr>
        <p:txBody>
          <a:bodyPr wrap="square" lIns="91440" tIns="45720" rIns="91440" bIns="45720">
            <a:spAutoFit/>
          </a:bodyPr>
          <a:lstStyle/>
          <a:p>
            <a:pPr algn="ctr"/>
            <a:r>
              <a:rPr lang="es-ES" sz="80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OCUPACIÓN</a:t>
            </a:r>
            <a:endParaRPr lang="es-ES" sz="8000" b="0" cap="none" spc="0" dirty="0">
              <a:ln w="18415" cmpd="sng">
                <a:solidFill>
                  <a:srgbClr val="FFFFFF"/>
                </a:solidFill>
                <a:prstDash val="solid"/>
              </a:ln>
              <a:solidFill>
                <a:srgbClr val="FF0066"/>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510943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munisantanita.gob.pe/imagenes/matrimonio1.JPG"/>
          <p:cNvPicPr>
            <a:picLocks noChangeAspect="1" noChangeArrowheads="1"/>
          </p:cNvPicPr>
          <p:nvPr/>
        </p:nvPicPr>
        <p:blipFill>
          <a:blip r:embed="rId2" cstate="print"/>
          <a:srcRect/>
          <a:stretch>
            <a:fillRect/>
          </a:stretch>
        </p:blipFill>
        <p:spPr bwMode="auto">
          <a:xfrm>
            <a:off x="0" y="-350863"/>
            <a:ext cx="9144000" cy="7208863"/>
          </a:xfrm>
          <a:prstGeom prst="rect">
            <a:avLst/>
          </a:prstGeom>
          <a:noFill/>
        </p:spPr>
      </p:pic>
      <p:sp>
        <p:nvSpPr>
          <p:cNvPr id="3" name="2 Rectángulo"/>
          <p:cNvSpPr/>
          <p:nvPr/>
        </p:nvSpPr>
        <p:spPr>
          <a:xfrm>
            <a:off x="928662" y="3286124"/>
            <a:ext cx="7058343" cy="1323439"/>
          </a:xfrm>
          <a:prstGeom prst="rect">
            <a:avLst/>
          </a:prstGeom>
          <a:noFill/>
        </p:spPr>
        <p:txBody>
          <a:bodyPr wrap="none" lIns="91440" tIns="45720" rIns="91440" bIns="45720">
            <a:spAutoFit/>
          </a:bodyPr>
          <a:lstStyle/>
          <a:p>
            <a:pPr algn="ctr"/>
            <a:r>
              <a:rPr lang="es-ES" sz="80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ESTADO</a:t>
            </a:r>
            <a:r>
              <a:rPr lang="es-E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80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CIVIL</a:t>
            </a:r>
            <a:endParaRPr lang="es-ES" sz="8000" b="0" cap="none" spc="0" dirty="0">
              <a:ln w="18415" cmpd="sng">
                <a:solidFill>
                  <a:srgbClr val="FFFFFF"/>
                </a:solidFill>
                <a:prstDash val="solid"/>
              </a:ln>
              <a:solidFill>
                <a:srgbClr val="FF0066"/>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07355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i jesus.bmp"/>
          <p:cNvPicPr>
            <a:picLocks noChangeAspect="1"/>
          </p:cNvPicPr>
          <p:nvPr/>
        </p:nvPicPr>
        <p:blipFill>
          <a:blip r:embed="rId2" cstate="print"/>
          <a:stretch>
            <a:fillRect/>
          </a:stretch>
        </p:blipFill>
        <p:spPr>
          <a:xfrm>
            <a:off x="0" y="0"/>
            <a:ext cx="9144000" cy="7074909"/>
          </a:xfrm>
          <a:prstGeom prst="rect">
            <a:avLst/>
          </a:prstGeom>
        </p:spPr>
      </p:pic>
      <p:sp>
        <p:nvSpPr>
          <p:cNvPr id="3" name="2 Rectángulo"/>
          <p:cNvSpPr/>
          <p:nvPr/>
        </p:nvSpPr>
        <p:spPr>
          <a:xfrm rot="1016977">
            <a:off x="4348455" y="928107"/>
            <a:ext cx="4572032" cy="1107996"/>
          </a:xfrm>
          <a:prstGeom prst="rect">
            <a:avLst/>
          </a:prstGeom>
          <a:noFill/>
        </p:spPr>
        <p:txBody>
          <a:bodyPr wrap="square" lIns="91440" tIns="45720" rIns="91440" bIns="45720">
            <a:spAutoFit/>
          </a:bodyPr>
          <a:lstStyle/>
          <a:p>
            <a:pPr algn="ctr"/>
            <a:r>
              <a:rPr lang="es-ES" sz="6600" b="0" cap="none" spc="0" dirty="0" smtClean="0">
                <a:ln w="18415" cmpd="sng">
                  <a:solidFill>
                    <a:srgbClr val="FFFFFF"/>
                  </a:solidFill>
                  <a:prstDash val="solid"/>
                </a:ln>
                <a:solidFill>
                  <a:srgbClr val="FF0066"/>
                </a:solidFill>
                <a:effectLst>
                  <a:outerShdw blurRad="63500" dir="3600000" algn="tl" rotWithShape="0">
                    <a:srgbClr val="000000">
                      <a:alpha val="70000"/>
                    </a:srgbClr>
                  </a:outerShdw>
                </a:effectLst>
              </a:rPr>
              <a:t>RELIGIÓN</a:t>
            </a:r>
            <a:endParaRPr lang="es-ES" sz="6600" b="0" cap="none" spc="0" dirty="0">
              <a:ln w="18415" cmpd="sng">
                <a:solidFill>
                  <a:srgbClr val="FFFFFF"/>
                </a:solidFill>
                <a:prstDash val="solid"/>
              </a:ln>
              <a:solidFill>
                <a:srgbClr val="FF0066"/>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201070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lstStyle/>
          <a:p>
            <a:r>
              <a:rPr lang="es-ES_tradnl" dirty="0" smtClean="0"/>
              <a:t>Lugar </a:t>
            </a:r>
            <a:endParaRPr lang="en-US" dirty="0"/>
          </a:p>
        </p:txBody>
      </p:sp>
      <p:sp>
        <p:nvSpPr>
          <p:cNvPr id="3" name="2 Subtítulo"/>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9403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2514600" y="3352800"/>
            <a:ext cx="6096000" cy="3505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7" name="6 Elipse"/>
          <p:cNvSpPr/>
          <p:nvPr/>
        </p:nvSpPr>
        <p:spPr>
          <a:xfrm>
            <a:off x="685800" y="914400"/>
            <a:ext cx="6477000" cy="2286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4" name="Rectangle 6"/>
          <p:cNvSpPr txBox="1">
            <a:spLocks noChangeArrowheads="1"/>
          </p:cNvSpPr>
          <p:nvPr/>
        </p:nvSpPr>
        <p:spPr>
          <a:xfrm>
            <a:off x="2971800" y="0"/>
            <a:ext cx="7772400" cy="11430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Times New Roman" charset="0"/>
              </a:rPr>
              <a:t>Especificación del tiempo</a:t>
            </a:r>
            <a:r>
              <a:rPr kumimoji="0" lang="es-E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t>
            </a:r>
            <a:endParaRPr kumimoji="0" lang="es-E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5 Rectángulo"/>
          <p:cNvSpPr/>
          <p:nvPr/>
        </p:nvSpPr>
        <p:spPr>
          <a:xfrm>
            <a:off x="1066800" y="1513344"/>
            <a:ext cx="6019800" cy="1200329"/>
          </a:xfrm>
          <a:prstGeom prst="rect">
            <a:avLst/>
          </a:prstGeom>
        </p:spPr>
        <p:txBody>
          <a:bodyPr wrap="square">
            <a:spAutoFit/>
          </a:bodyPr>
          <a:lstStyle/>
          <a:p>
            <a:r>
              <a:rPr lang="es-ES" dirty="0" smtClean="0">
                <a:solidFill>
                  <a:schemeClr val="tx2"/>
                </a:solidFill>
                <a:cs typeface="Times New Roman" charset="0"/>
              </a:rPr>
              <a:t>Hablar de las medidas de la frecuencia de  la enfermedad, un punto en el tiempo o el inicio de  un periodo temporal no siempre se puede definir recurriendo a una fecha del calendario. </a:t>
            </a:r>
            <a:endParaRPr lang="es-ES" dirty="0"/>
          </a:p>
        </p:txBody>
      </p:sp>
      <p:sp>
        <p:nvSpPr>
          <p:cNvPr id="8" name="7 Rectángulo"/>
          <p:cNvSpPr/>
          <p:nvPr/>
        </p:nvSpPr>
        <p:spPr>
          <a:xfrm>
            <a:off x="2971800" y="4180344"/>
            <a:ext cx="5105400" cy="1938992"/>
          </a:xfrm>
          <a:prstGeom prst="rect">
            <a:avLst/>
          </a:prstGeom>
        </p:spPr>
        <p:txBody>
          <a:bodyPr wrap="square">
            <a:spAutoFit/>
          </a:bodyPr>
          <a:lstStyle/>
          <a:p>
            <a:pPr marL="342900" lvl="0" indent="-342900">
              <a:spcBef>
                <a:spcPct val="20000"/>
              </a:spcBef>
              <a:buClr>
                <a:schemeClr val="accent1"/>
              </a:buClr>
              <a:buSzPct val="70000"/>
              <a:defRPr/>
            </a:pPr>
            <a:r>
              <a:rPr lang="es-ES" sz="2400" dirty="0" smtClean="0">
                <a:solidFill>
                  <a:schemeClr val="tx2"/>
                </a:solidFill>
                <a:cs typeface="Times New Roman" charset="0"/>
              </a:rPr>
              <a:t>  Puede especificarse en términos de edad  o como  un acontecimiento que ocurre a diferentes edades a diferentes fechas a individuos diferentes.</a:t>
            </a:r>
            <a:endParaRPr lang="es-ES" sz="2400" dirty="0">
              <a:solidFill>
                <a:schemeClr val="tx2"/>
              </a:solidFill>
              <a:cs typeface="Times New Roman"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r>
              <a:rPr lang="es-ES_tradnl" dirty="0" smtClean="0"/>
              <a:t>Lugar y tiempo presentan </a:t>
            </a:r>
            <a:r>
              <a:rPr lang="es-ES_tradnl" dirty="0" smtClean="0"/>
              <a:t>múltiples </a:t>
            </a:r>
            <a:r>
              <a:rPr lang="es-ES_tradnl" dirty="0" smtClean="0"/>
              <a:t>facetas</a:t>
            </a:r>
          </a:p>
          <a:p>
            <a:pPr>
              <a:buNone/>
            </a:pPr>
            <a:r>
              <a:rPr lang="es-ES_tradnl" dirty="0" smtClean="0"/>
              <a:t>Hipócrates señala la importancia de enfermedades dependiendo su ubicación </a:t>
            </a:r>
            <a:r>
              <a:rPr lang="es-ES_tradnl" dirty="0" smtClean="0"/>
              <a:t>geográfica</a:t>
            </a:r>
            <a:endParaRPr lang="es-ES_tradnl" dirty="0" smtClean="0"/>
          </a:p>
          <a:p>
            <a:pPr>
              <a:buNone/>
            </a:pPr>
            <a:endParaRPr lang="en-US" dirty="0"/>
          </a:p>
        </p:txBody>
      </p:sp>
      <p:pic>
        <p:nvPicPr>
          <p:cNvPr id="1026" name="Picture 2" descr="C:\Documents and Settings\Administrator\My Documents\My Pictures\hipocrates.jpg"/>
          <p:cNvPicPr>
            <a:picLocks noChangeAspect="1" noChangeArrowheads="1"/>
          </p:cNvPicPr>
          <p:nvPr/>
        </p:nvPicPr>
        <p:blipFill>
          <a:blip r:embed="rId2"/>
          <a:srcRect/>
          <a:stretch>
            <a:fillRect/>
          </a:stretch>
        </p:blipFill>
        <p:spPr bwMode="auto">
          <a:xfrm>
            <a:off x="3571868" y="3571876"/>
            <a:ext cx="1928826" cy="2432951"/>
          </a:xfrm>
          <a:prstGeom prst="rect">
            <a:avLst/>
          </a:prstGeom>
          <a:noFill/>
        </p:spPr>
      </p:pic>
    </p:spTree>
    <p:extLst>
      <p:ext uri="{BB962C8B-B14F-4D97-AF65-F5344CB8AC3E}">
        <p14:creationId xmlns:p14="http://schemas.microsoft.com/office/powerpoint/2010/main" val="1773388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Comparaciones internacionales </a:t>
            </a:r>
            <a:endParaRPr lang="en-US" dirty="0"/>
          </a:p>
        </p:txBody>
      </p:sp>
      <p:sp>
        <p:nvSpPr>
          <p:cNvPr id="3" name="2 Marcador de contenido"/>
          <p:cNvSpPr>
            <a:spLocks noGrp="1"/>
          </p:cNvSpPr>
          <p:nvPr>
            <p:ph idx="1"/>
          </p:nvPr>
        </p:nvSpPr>
        <p:spPr/>
        <p:txBody>
          <a:bodyPr/>
          <a:lstStyle/>
          <a:p>
            <a:r>
              <a:rPr lang="es-ES_tradnl" dirty="0" smtClean="0"/>
              <a:t>La OMS recoge y publica los datos relativos causas y notificaciones de enfermedades</a:t>
            </a:r>
          </a:p>
          <a:p>
            <a:r>
              <a:rPr lang="es-ES_tradnl" dirty="0" err="1" smtClean="0"/>
              <a:t>Cancer</a:t>
            </a:r>
            <a:r>
              <a:rPr lang="es-ES_tradnl" dirty="0" smtClean="0"/>
              <a:t> , agencia internacional de </a:t>
            </a:r>
            <a:r>
              <a:rPr lang="es-ES_tradnl" dirty="0" err="1" smtClean="0"/>
              <a:t>investigacion</a:t>
            </a:r>
            <a:r>
              <a:rPr lang="es-ES_tradnl" dirty="0" smtClean="0"/>
              <a:t> sobre el </a:t>
            </a:r>
            <a:r>
              <a:rPr lang="es-ES_tradnl" dirty="0" err="1" smtClean="0"/>
              <a:t>cancer</a:t>
            </a:r>
            <a:endParaRPr lang="es-ES_tradnl" dirty="0" smtClean="0"/>
          </a:p>
          <a:p>
            <a:endParaRPr lang="en-US" dirty="0"/>
          </a:p>
        </p:txBody>
      </p:sp>
      <p:pic>
        <p:nvPicPr>
          <p:cNvPr id="2050" name="Picture 2" descr="C:\Documents and Settings\Administrator\My Documents\My Pictures\OMS.jpg"/>
          <p:cNvPicPr>
            <a:picLocks noChangeAspect="1" noChangeArrowheads="1"/>
          </p:cNvPicPr>
          <p:nvPr/>
        </p:nvPicPr>
        <p:blipFill>
          <a:blip r:embed="rId2"/>
          <a:srcRect/>
          <a:stretch>
            <a:fillRect/>
          </a:stretch>
        </p:blipFill>
        <p:spPr bwMode="auto">
          <a:xfrm>
            <a:off x="3500430" y="4071942"/>
            <a:ext cx="2500330" cy="2197871"/>
          </a:xfrm>
          <a:prstGeom prst="rect">
            <a:avLst/>
          </a:prstGeom>
          <a:noFill/>
        </p:spPr>
      </p:pic>
    </p:spTree>
    <p:extLst>
      <p:ext uri="{BB962C8B-B14F-4D97-AF65-F5344CB8AC3E}">
        <p14:creationId xmlns:p14="http://schemas.microsoft.com/office/powerpoint/2010/main" val="3318650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s-ES_tradnl" dirty="0" smtClean="0"/>
              <a:t>Todos los datos deben de ser publicados</a:t>
            </a:r>
          </a:p>
          <a:p>
            <a:r>
              <a:rPr lang="es-ES_tradnl" dirty="0" smtClean="0"/>
              <a:t>Incluso los menos llamativos </a:t>
            </a:r>
          </a:p>
          <a:p>
            <a:r>
              <a:rPr lang="es-ES_tradnl" dirty="0" smtClean="0"/>
              <a:t>Aunque los datos publicados </a:t>
            </a:r>
            <a:r>
              <a:rPr lang="es-ES_tradnl" dirty="0" smtClean="0"/>
              <a:t>estén </a:t>
            </a:r>
            <a:r>
              <a:rPr lang="es-ES_tradnl" dirty="0" smtClean="0"/>
              <a:t>restringidos a los </a:t>
            </a:r>
            <a:r>
              <a:rPr lang="es-ES_tradnl" dirty="0" smtClean="0"/>
              <a:t>países </a:t>
            </a:r>
            <a:r>
              <a:rPr lang="es-ES_tradnl" dirty="0" smtClean="0"/>
              <a:t>,los registros adecuados. </a:t>
            </a:r>
          </a:p>
          <a:p>
            <a:pPr>
              <a:buNone/>
            </a:pPr>
            <a:r>
              <a:rPr lang="es-ES_tradnl" dirty="0" smtClean="0"/>
              <a:t>Merecen como </a:t>
            </a:r>
            <a:r>
              <a:rPr lang="es-ES_tradnl" dirty="0" smtClean="0"/>
              <a:t>mínimo </a:t>
            </a:r>
            <a:r>
              <a:rPr lang="es-ES_tradnl" dirty="0" smtClean="0"/>
              <a:t>estudios especiales para comprobar validez.</a:t>
            </a:r>
          </a:p>
          <a:p>
            <a:endParaRPr lang="en-US" dirty="0"/>
          </a:p>
        </p:txBody>
      </p:sp>
    </p:spTree>
    <p:extLst>
      <p:ext uri="{BB962C8B-B14F-4D97-AF65-F5344CB8AC3E}">
        <p14:creationId xmlns:p14="http://schemas.microsoft.com/office/powerpoint/2010/main" val="1177710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dirty="0" smtClean="0"/>
              <a:t>Estudios internacionales</a:t>
            </a:r>
            <a:endParaRPr lang="en-US" dirty="0"/>
          </a:p>
        </p:txBody>
      </p:sp>
      <p:sp>
        <p:nvSpPr>
          <p:cNvPr id="3" name="2 Marcador de contenido"/>
          <p:cNvSpPr>
            <a:spLocks noGrp="1"/>
          </p:cNvSpPr>
          <p:nvPr>
            <p:ph idx="1"/>
          </p:nvPr>
        </p:nvSpPr>
        <p:spPr/>
        <p:txBody>
          <a:bodyPr>
            <a:normAutofit/>
          </a:bodyPr>
          <a:lstStyle/>
          <a:p>
            <a:pPr>
              <a:buNone/>
            </a:pPr>
            <a:r>
              <a:rPr lang="es-ES_tradnl" dirty="0" smtClean="0"/>
              <a:t>Se pueden llevar a cabo estudios especiales para investigar mas a profundidad las diferencias internacionales en la frecuencia con el </a:t>
            </a:r>
            <a:r>
              <a:rPr lang="es-ES_tradnl" dirty="0" smtClean="0"/>
              <a:t>propósito </a:t>
            </a:r>
            <a:r>
              <a:rPr lang="es-ES_tradnl" dirty="0" smtClean="0"/>
              <a:t>de que la </a:t>
            </a:r>
            <a:r>
              <a:rPr lang="es-ES_tradnl" dirty="0" smtClean="0"/>
              <a:t>información </a:t>
            </a:r>
            <a:r>
              <a:rPr lang="es-ES_tradnl" dirty="0" smtClean="0"/>
              <a:t>sea real.</a:t>
            </a:r>
          </a:p>
          <a:p>
            <a:pPr>
              <a:buNone/>
            </a:pPr>
            <a:r>
              <a:rPr lang="es-ES_tradnl" dirty="0" smtClean="0"/>
              <a:t>Ejemplo´.</a:t>
            </a:r>
          </a:p>
          <a:p>
            <a:pPr>
              <a:buNone/>
            </a:pPr>
            <a:r>
              <a:rPr lang="es-ES_tradnl" dirty="0" smtClean="0"/>
              <a:t>Comparación que el </a:t>
            </a:r>
            <a:r>
              <a:rPr lang="es-ES_tradnl" dirty="0" smtClean="0"/>
              <a:t>reino unido presentan casos muy similares en cuanto a sus tasas globales se planteo un proyecto de </a:t>
            </a:r>
            <a:r>
              <a:rPr lang="es-ES_tradnl" dirty="0" smtClean="0"/>
              <a:t>diagnostico</a:t>
            </a:r>
            <a:endParaRPr lang="es-ES_tradnl" dirty="0" smtClean="0"/>
          </a:p>
        </p:txBody>
      </p:sp>
    </p:spTree>
    <p:extLst>
      <p:ext uri="{BB962C8B-B14F-4D97-AF65-F5344CB8AC3E}">
        <p14:creationId xmlns:p14="http://schemas.microsoft.com/office/powerpoint/2010/main" val="3854655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s-ES_tradnl" dirty="0" smtClean="0"/>
              <a:t>Nueva york  </a:t>
            </a:r>
            <a:r>
              <a:rPr lang="es-ES_tradnl" dirty="0" smtClean="0"/>
              <a:t>61 %</a:t>
            </a:r>
            <a:r>
              <a:rPr lang="es-ES_tradnl" dirty="0"/>
              <a:t> </a:t>
            </a:r>
            <a:r>
              <a:rPr lang="es-ES_tradnl" dirty="0" smtClean="0"/>
              <a:t>de</a:t>
            </a:r>
            <a:r>
              <a:rPr lang="es-ES_tradnl" dirty="0" smtClean="0"/>
              <a:t> </a:t>
            </a:r>
            <a:r>
              <a:rPr lang="es-ES_tradnl" dirty="0" smtClean="0"/>
              <a:t>esquizofrenia </a:t>
            </a:r>
          </a:p>
          <a:p>
            <a:r>
              <a:rPr lang="es-ES_tradnl" dirty="0" smtClean="0"/>
              <a:t>Londres muy similar pero solo presenta 34 </a:t>
            </a:r>
            <a:r>
              <a:rPr lang="es-ES_tradnl" dirty="0"/>
              <a:t>%</a:t>
            </a:r>
            <a:r>
              <a:rPr lang="es-ES_tradnl" dirty="0" smtClean="0"/>
              <a:t> </a:t>
            </a:r>
            <a:r>
              <a:rPr lang="es-ES_tradnl" dirty="0" smtClean="0"/>
              <a:t>se hizo este diagnostico</a:t>
            </a:r>
          </a:p>
          <a:p>
            <a:endParaRPr lang="en-US" dirty="0"/>
          </a:p>
        </p:txBody>
      </p:sp>
    </p:spTree>
    <p:extLst>
      <p:ext uri="{BB962C8B-B14F-4D97-AF65-F5344CB8AC3E}">
        <p14:creationId xmlns:p14="http://schemas.microsoft.com/office/powerpoint/2010/main" val="1375783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s-ES_tradnl" dirty="0" err="1" smtClean="0"/>
              <a:t>Tambien</a:t>
            </a:r>
            <a:r>
              <a:rPr lang="es-ES_tradnl" dirty="0" smtClean="0"/>
              <a:t> pueden </a:t>
            </a:r>
            <a:r>
              <a:rPr lang="es-ES_tradnl" dirty="0" err="1" smtClean="0"/>
              <a:t>hacerce</a:t>
            </a:r>
            <a:r>
              <a:rPr lang="es-ES_tradnl" dirty="0" smtClean="0"/>
              <a:t> estudios </a:t>
            </a:r>
            <a:r>
              <a:rPr lang="es-ES_tradnl" dirty="0" err="1" smtClean="0"/>
              <a:t>especiale</a:t>
            </a:r>
            <a:r>
              <a:rPr lang="es-ES_tradnl" dirty="0" smtClean="0"/>
              <a:t> para determinar la diferencias en los patrones de enfermedad por el ambiente.</a:t>
            </a:r>
            <a:endParaRPr lang="en-US" dirty="0"/>
          </a:p>
        </p:txBody>
      </p:sp>
    </p:spTree>
    <p:extLst>
      <p:ext uri="{BB962C8B-B14F-4D97-AF65-F5344CB8AC3E}">
        <p14:creationId xmlns:p14="http://schemas.microsoft.com/office/powerpoint/2010/main" val="38176570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42984"/>
            <a:ext cx="8229600" cy="4857784"/>
          </a:xfrm>
        </p:spPr>
        <p:txBody>
          <a:bodyPr>
            <a:normAutofit fontScale="92500"/>
          </a:bodyPr>
          <a:lstStyle/>
          <a:p>
            <a:pPr>
              <a:buNone/>
            </a:pPr>
            <a:r>
              <a:rPr lang="en-US" dirty="0" smtClean="0"/>
              <a:t>            VARIACIONES INTERNACIONALES</a:t>
            </a:r>
          </a:p>
          <a:p>
            <a:r>
              <a:rPr lang="en-US" dirty="0" smtClean="0"/>
              <a:t>Se </a:t>
            </a:r>
            <a:r>
              <a:rPr lang="en-US" dirty="0" err="1" smtClean="0"/>
              <a:t>limita</a:t>
            </a:r>
            <a:r>
              <a:rPr lang="en-US" dirty="0" smtClean="0"/>
              <a:t> a comparaciones </a:t>
            </a:r>
            <a:r>
              <a:rPr lang="en-US" dirty="0" err="1" smtClean="0"/>
              <a:t>definidas</a:t>
            </a:r>
            <a:r>
              <a:rPr lang="en-US" dirty="0" smtClean="0"/>
              <a:t> </a:t>
            </a:r>
            <a:r>
              <a:rPr lang="en-US" dirty="0" err="1" smtClean="0"/>
              <a:t>por</a:t>
            </a:r>
            <a:r>
              <a:rPr lang="en-US" dirty="0" smtClean="0"/>
              <a:t> </a:t>
            </a:r>
            <a:r>
              <a:rPr lang="en-US" dirty="0" err="1" smtClean="0"/>
              <a:t>limites</a:t>
            </a:r>
            <a:r>
              <a:rPr lang="en-US" dirty="0" smtClean="0"/>
              <a:t> </a:t>
            </a:r>
            <a:r>
              <a:rPr lang="en-US" dirty="0" err="1" smtClean="0"/>
              <a:t>administraivos</a:t>
            </a:r>
            <a:r>
              <a:rPr lang="en-US" dirty="0" smtClean="0"/>
              <a:t> </a:t>
            </a:r>
            <a:r>
              <a:rPr lang="en-US" dirty="0" err="1" smtClean="0"/>
              <a:t>por</a:t>
            </a:r>
            <a:r>
              <a:rPr lang="en-US" dirty="0" smtClean="0"/>
              <a:t> </a:t>
            </a:r>
            <a:r>
              <a:rPr lang="en-US" dirty="0" err="1" smtClean="0"/>
              <a:t>estados</a:t>
            </a:r>
            <a:r>
              <a:rPr lang="en-US" dirty="0" smtClean="0"/>
              <a:t> o </a:t>
            </a:r>
            <a:r>
              <a:rPr lang="en-US" dirty="0" err="1" smtClean="0"/>
              <a:t>condados</a:t>
            </a:r>
            <a:endParaRPr lang="en-US" dirty="0" smtClean="0"/>
          </a:p>
          <a:p>
            <a:r>
              <a:rPr lang="en-US" dirty="0" err="1" smtClean="0"/>
              <a:t>Asi</a:t>
            </a:r>
            <a:r>
              <a:rPr lang="en-US" dirty="0" smtClean="0"/>
              <a:t> </a:t>
            </a:r>
            <a:r>
              <a:rPr lang="en-US" dirty="0" err="1" smtClean="0"/>
              <a:t>las</a:t>
            </a:r>
            <a:r>
              <a:rPr lang="en-US" dirty="0" smtClean="0"/>
              <a:t> </a:t>
            </a:r>
            <a:r>
              <a:rPr lang="en-US" dirty="0" err="1" smtClean="0"/>
              <a:t>practicas</a:t>
            </a:r>
            <a:r>
              <a:rPr lang="en-US" dirty="0" smtClean="0"/>
              <a:t> </a:t>
            </a:r>
            <a:r>
              <a:rPr lang="en-US" dirty="0" err="1" smtClean="0"/>
              <a:t>diagnosticas</a:t>
            </a:r>
            <a:r>
              <a:rPr lang="en-US" dirty="0" smtClean="0"/>
              <a:t> e </a:t>
            </a:r>
            <a:r>
              <a:rPr lang="en-US" dirty="0" err="1" smtClean="0"/>
              <a:t>informes</a:t>
            </a:r>
            <a:r>
              <a:rPr lang="en-US" dirty="0" smtClean="0"/>
              <a:t>  son </a:t>
            </a:r>
            <a:r>
              <a:rPr lang="en-US" dirty="0" err="1" smtClean="0"/>
              <a:t>menos</a:t>
            </a:r>
            <a:r>
              <a:rPr lang="en-US" dirty="0" smtClean="0"/>
              <a:t> </a:t>
            </a:r>
            <a:r>
              <a:rPr lang="en-US" dirty="0" err="1" smtClean="0"/>
              <a:t>problematicas</a:t>
            </a:r>
            <a:r>
              <a:rPr lang="en-US" dirty="0" smtClean="0"/>
              <a:t> </a:t>
            </a:r>
          </a:p>
          <a:p>
            <a:r>
              <a:rPr lang="en-US" dirty="0" err="1" smtClean="0"/>
              <a:t>Cuando</a:t>
            </a:r>
            <a:r>
              <a:rPr lang="en-US" dirty="0" smtClean="0"/>
              <a:t> se </a:t>
            </a:r>
            <a:r>
              <a:rPr lang="en-US" dirty="0" err="1" smtClean="0"/>
              <a:t>comparan</a:t>
            </a:r>
            <a:r>
              <a:rPr lang="en-US" dirty="0" smtClean="0"/>
              <a:t> areas </a:t>
            </a:r>
            <a:r>
              <a:rPr lang="en-US" dirty="0" err="1" smtClean="0"/>
              <a:t>administrativas</a:t>
            </a:r>
            <a:r>
              <a:rPr lang="en-US" dirty="0" smtClean="0"/>
              <a:t> d un </a:t>
            </a:r>
            <a:r>
              <a:rPr lang="en-US" dirty="0" err="1" smtClean="0"/>
              <a:t>pais</a:t>
            </a:r>
            <a:r>
              <a:rPr lang="en-US" dirty="0" smtClean="0"/>
              <a:t> q </a:t>
            </a:r>
            <a:r>
              <a:rPr lang="en-US" dirty="0" err="1" smtClean="0"/>
              <a:t>cuando</a:t>
            </a:r>
            <a:r>
              <a:rPr lang="en-US" dirty="0" smtClean="0"/>
              <a:t> se </a:t>
            </a:r>
            <a:r>
              <a:rPr lang="en-US" dirty="0" err="1" smtClean="0"/>
              <a:t>hacen</a:t>
            </a:r>
            <a:r>
              <a:rPr lang="en-US" dirty="0" smtClean="0"/>
              <a:t> </a:t>
            </a:r>
            <a:r>
              <a:rPr lang="en-US" dirty="0" err="1" smtClean="0"/>
              <a:t>internacinalmente</a:t>
            </a:r>
            <a:endParaRPr lang="en-US" dirty="0" smtClean="0"/>
          </a:p>
          <a:p>
            <a:r>
              <a:rPr lang="en-US" dirty="0" smtClean="0"/>
              <a:t>No Deben </a:t>
            </a:r>
            <a:r>
              <a:rPr lang="en-US" dirty="0" err="1" smtClean="0"/>
              <a:t>ignorarse</a:t>
            </a:r>
            <a:endParaRPr lang="en-US" dirty="0"/>
          </a:p>
        </p:txBody>
      </p:sp>
    </p:spTree>
    <p:extLst>
      <p:ext uri="{BB962C8B-B14F-4D97-AF65-F5344CB8AC3E}">
        <p14:creationId xmlns:p14="http://schemas.microsoft.com/office/powerpoint/2010/main" val="19575516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MAPAS DE ENFERMEDADES</a:t>
            </a:r>
            <a:endParaRPr lang="en-US" dirty="0"/>
          </a:p>
        </p:txBody>
      </p:sp>
    </p:spTree>
    <p:extLst>
      <p:ext uri="{BB962C8B-B14F-4D97-AF65-F5344CB8AC3E}">
        <p14:creationId xmlns:p14="http://schemas.microsoft.com/office/powerpoint/2010/main" val="3889348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oyagesphotosmanu.com/Complet/images/mapa_estados_unidos.gif"/>
          <p:cNvPicPr>
            <a:picLocks noChangeAspect="1" noChangeArrowheads="1"/>
          </p:cNvPicPr>
          <p:nvPr/>
        </p:nvPicPr>
        <p:blipFill>
          <a:blip r:embed="rId2"/>
          <a:srcRect/>
          <a:stretch>
            <a:fillRect/>
          </a:stretch>
        </p:blipFill>
        <p:spPr bwMode="auto">
          <a:xfrm>
            <a:off x="5429256" y="357166"/>
            <a:ext cx="3571869" cy="6357982"/>
          </a:xfrm>
          <a:prstGeom prst="rect">
            <a:avLst/>
          </a:prstGeom>
          <a:noFill/>
        </p:spPr>
      </p:pic>
      <p:sp>
        <p:nvSpPr>
          <p:cNvPr id="3" name="2 Marcador de contenido"/>
          <p:cNvSpPr>
            <a:spLocks noGrp="1"/>
          </p:cNvSpPr>
          <p:nvPr>
            <p:ph idx="1"/>
          </p:nvPr>
        </p:nvSpPr>
        <p:spPr>
          <a:xfrm>
            <a:off x="457200" y="428604"/>
            <a:ext cx="5114932" cy="5697559"/>
          </a:xfrm>
        </p:spPr>
        <p:txBody>
          <a:bodyPr>
            <a:normAutofit lnSpcReduction="10000"/>
          </a:bodyPr>
          <a:lstStyle/>
          <a:p>
            <a:r>
              <a:rPr lang="en-US" dirty="0" smtClean="0"/>
              <a:t>PATRONES NACIONALES E INTERNACIONALES  SE PRESENTAN RESULTADOS EN MAPAS</a:t>
            </a:r>
          </a:p>
          <a:p>
            <a:pPr>
              <a:buNone/>
            </a:pPr>
            <a:endParaRPr lang="en-US" dirty="0" smtClean="0"/>
          </a:p>
          <a:p>
            <a:r>
              <a:rPr lang="en-US" dirty="0" smtClean="0"/>
              <a:t>ESTO HA RECIBIDO ATENCION CONSIDERABLE EN LOS ULTIMOS TIEMPOS </a:t>
            </a:r>
          </a:p>
          <a:p>
            <a:endParaRPr lang="en-US" dirty="0" smtClean="0"/>
          </a:p>
          <a:p>
            <a:r>
              <a:rPr lang="en-US" dirty="0" smtClean="0"/>
              <a:t>EN EL CONTEXTO DEL CANCER </a:t>
            </a:r>
            <a:endParaRPr lang="en-US" dirty="0"/>
          </a:p>
        </p:txBody>
      </p:sp>
    </p:spTree>
    <p:extLst>
      <p:ext uri="{BB962C8B-B14F-4D97-AF65-F5344CB8AC3E}">
        <p14:creationId xmlns:p14="http://schemas.microsoft.com/office/powerpoint/2010/main" val="36717444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a:buNone/>
            </a:pPr>
            <a:r>
              <a:rPr lang="en-US" dirty="0" smtClean="0"/>
              <a:t>          INSTITUTO NACIONAL DEL CANCER</a:t>
            </a:r>
          </a:p>
          <a:p>
            <a:r>
              <a:rPr lang="en-US" dirty="0" smtClean="0"/>
              <a:t>1974</a:t>
            </a:r>
          </a:p>
          <a:p>
            <a:r>
              <a:rPr lang="en-US" dirty="0" smtClean="0"/>
              <a:t>TASAS DE MORALIDAD POR EDAD </a:t>
            </a:r>
          </a:p>
          <a:p>
            <a:r>
              <a:rPr lang="en-US" dirty="0" smtClean="0"/>
              <a:t>35 TIPOS DE CANCER </a:t>
            </a:r>
          </a:p>
          <a:p>
            <a:r>
              <a:rPr lang="en-US" dirty="0" smtClean="0"/>
              <a:t>EN  3.056 CONDADOS </a:t>
            </a:r>
          </a:p>
          <a:p>
            <a:r>
              <a:rPr lang="en-US" dirty="0" smtClean="0"/>
              <a:t>DE 48 ESTADOS DE ESTADOS UNIDOS</a:t>
            </a:r>
          </a:p>
          <a:p>
            <a:r>
              <a:rPr lang="en-US" dirty="0" smtClean="0"/>
              <a:t>PERIODO 1950-1969</a:t>
            </a:r>
          </a:p>
          <a:p>
            <a:r>
              <a:rPr lang="en-US" dirty="0" smtClean="0"/>
              <a:t>MAPAS DERIVADOS DE POBLACION </a:t>
            </a:r>
          </a:p>
          <a:p>
            <a:r>
              <a:rPr lang="en-US" dirty="0" smtClean="0"/>
              <a:t>BLANCA Y OTRAS RAZAS </a:t>
            </a:r>
          </a:p>
        </p:txBody>
      </p:sp>
    </p:spTree>
    <p:extLst>
      <p:ext uri="{BB962C8B-B14F-4D97-AF65-F5344CB8AC3E}">
        <p14:creationId xmlns:p14="http://schemas.microsoft.com/office/powerpoint/2010/main" val="200141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85800" y="1371600"/>
            <a:ext cx="7848600" cy="3429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4" name="3 Rectángulo"/>
          <p:cNvSpPr/>
          <p:nvPr/>
        </p:nvSpPr>
        <p:spPr>
          <a:xfrm>
            <a:off x="990600" y="1600200"/>
            <a:ext cx="6858000" cy="2677656"/>
          </a:xfrm>
          <a:prstGeom prst="rect">
            <a:avLst/>
          </a:prstGeom>
        </p:spPr>
        <p:txBody>
          <a:bodyPr wrap="square">
            <a:spAutoFit/>
          </a:bodyPr>
          <a:lstStyle/>
          <a:p>
            <a:r>
              <a:rPr lang="es-ES" sz="2800" dirty="0" smtClean="0">
                <a:cs typeface="Times New Roman" charset="0"/>
              </a:rPr>
              <a:t>Aplicando una metodología estadística se obtiene los cocientes de frecuencias asociadas a unos periodos específicos de tiempo tras la exposición y se identifica la latencia empírica tras la exposición  maximizando el cociente de frecuencia.</a:t>
            </a:r>
            <a:endParaRPr lang="es-ES" sz="2800" dirty="0">
              <a:cs typeface="Times New Roman"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71480"/>
            <a:ext cx="8229600" cy="5643602"/>
          </a:xfrm>
        </p:spPr>
        <p:txBody>
          <a:bodyPr>
            <a:normAutofit fontScale="92500" lnSpcReduction="10000"/>
          </a:bodyPr>
          <a:lstStyle/>
          <a:p>
            <a:r>
              <a:rPr lang="en-US" dirty="0" smtClean="0"/>
              <a:t>1950-1980</a:t>
            </a:r>
          </a:p>
          <a:p>
            <a:r>
              <a:rPr lang="en-US" dirty="0" smtClean="0"/>
              <a:t>AUMENTO LA ESTABILIDAD DE TASAS</a:t>
            </a:r>
          </a:p>
          <a:p>
            <a:r>
              <a:rPr lang="en-US" dirty="0" smtClean="0"/>
              <a:t>ESTOS MAPAS PERMITIERON IDENTIFIVAR PATRONES GEOGRAFICOS  QUE NO ERAN EVIDENTES CUANDO SE COMPARAN </a:t>
            </a:r>
          </a:p>
          <a:p>
            <a:r>
              <a:rPr lang="en-US" dirty="0" smtClean="0"/>
              <a:t>DATOS ESTATALES </a:t>
            </a:r>
          </a:p>
          <a:p>
            <a:r>
              <a:rPr lang="en-US" dirty="0" smtClean="0"/>
              <a:t>GENERAR HIPOTESIS Y VALORAR ESTUDIOS ANALITICOS</a:t>
            </a:r>
          </a:p>
          <a:p>
            <a:r>
              <a:rPr lang="en-US" dirty="0" smtClean="0"/>
              <a:t>COSTA ATLANTICO SUR Y GOLFO DE MEXICO</a:t>
            </a:r>
          </a:p>
          <a:p>
            <a:r>
              <a:rPr lang="en-US" dirty="0" smtClean="0"/>
              <a:t>DICHAS AREAS FUERON ACTIVAS EN 2DA GURRA MUNDIAL POR LOS RESTOS DE LOS BARCOS Y ASBESTO</a:t>
            </a:r>
          </a:p>
          <a:p>
            <a:pPr>
              <a:buNone/>
            </a:pPr>
            <a:endParaRPr lang="en-US" dirty="0" smtClean="0"/>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38195153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604"/>
            <a:ext cx="8229600" cy="5643602"/>
          </a:xfrm>
        </p:spPr>
        <p:txBody>
          <a:bodyPr>
            <a:normAutofit fontScale="85000" lnSpcReduction="10000"/>
          </a:bodyPr>
          <a:lstStyle/>
          <a:p>
            <a:r>
              <a:rPr lang="en-US" dirty="0" smtClean="0"/>
              <a:t>MAPAS SE GENERAN CON ORDENADOR Y SE IMPRIMEN A COLOR </a:t>
            </a:r>
          </a:p>
          <a:p>
            <a:r>
              <a:rPr lang="en-US" dirty="0" smtClean="0"/>
              <a:t>1 UNIDADES ADMINISTRATIVAS SUPONEN SOLUCION</a:t>
            </a:r>
          </a:p>
          <a:p>
            <a:r>
              <a:rPr lang="en-US" dirty="0" smtClean="0"/>
              <a:t>UNIDAD</a:t>
            </a:r>
            <a:r>
              <a:rPr lang="en-US" dirty="0"/>
              <a:t> </a:t>
            </a:r>
            <a:r>
              <a:rPr lang="en-US" dirty="0" smtClean="0"/>
              <a:t>QUE ESTABLESCA DATOS DE LA ENFERMEDAD</a:t>
            </a:r>
          </a:p>
          <a:p>
            <a:r>
              <a:rPr lang="en-US" dirty="0" smtClean="0"/>
              <a:t>CUANTO MAS PEQUENA SEAN LAS UNIDADES EMPLEADAS SERA LA PRECISION CON LA QUE SE DELIMITEN LAS AREAS DE FRECUENCIA MAYOR O MENOR DE LA ENFERMEDAD</a:t>
            </a:r>
          </a:p>
          <a:p>
            <a:r>
              <a:rPr lang="en-US" dirty="0" smtClean="0"/>
              <a:t>CUANTO MAS PEQUENAS SEAN LAS UNIDADS EMPLEADAS MENOS ESTABLES SERAN LAS TASAS INDIVIDUALES</a:t>
            </a:r>
          </a:p>
          <a:p>
            <a:pPr>
              <a:buNone/>
            </a:pPr>
            <a:r>
              <a:rPr lang="en-US" dirty="0" smtClean="0"/>
              <a:t> </a:t>
            </a:r>
          </a:p>
        </p:txBody>
      </p:sp>
    </p:spTree>
    <p:extLst>
      <p:ext uri="{BB962C8B-B14F-4D97-AF65-F5344CB8AC3E}">
        <p14:creationId xmlns:p14="http://schemas.microsoft.com/office/powerpoint/2010/main" val="400091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4290"/>
            <a:ext cx="8229600" cy="5911873"/>
          </a:xfrm>
        </p:spPr>
        <p:txBody>
          <a:bodyPr>
            <a:normAutofit/>
          </a:bodyPr>
          <a:lstStyle/>
          <a:p>
            <a:r>
              <a:rPr lang="en-US" dirty="0" smtClean="0"/>
              <a:t>2 VARIACION ALEATORIA </a:t>
            </a:r>
          </a:p>
          <a:p>
            <a:r>
              <a:rPr lang="en-US" dirty="0" smtClean="0"/>
              <a:t>RELLENAR EL AREA DE CADA UNIDAD ADMINISTRATIVA  CON EL MISMO CODIGO DE COLOR QUE IDENTIFICA UN RANGO DE FRECUENCIA </a:t>
            </a:r>
          </a:p>
          <a:p>
            <a:r>
              <a:rPr lang="en-US" dirty="0" smtClean="0"/>
              <a:t>HE IGNORAR VARIACIONES ALEATORIAS </a:t>
            </a:r>
          </a:p>
          <a:p>
            <a:r>
              <a:rPr lang="en-US" dirty="0" smtClean="0"/>
              <a:t>3 SELECCION DE LOS RANGOS:PUEDEN SER EN TERMINOS DE FRECUENCIA  EJ. PERCEPTILES, DECILES.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6535663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olumbia.edu/cu/news/08/02/images/zoonotic_map2.jpg"/>
          <p:cNvPicPr>
            <a:picLocks noChangeAspect="1" noChangeArrowheads="1"/>
          </p:cNvPicPr>
          <p:nvPr/>
        </p:nvPicPr>
        <p:blipFill>
          <a:blip r:embed="rId2"/>
          <a:srcRect/>
          <a:stretch>
            <a:fillRect/>
          </a:stretch>
        </p:blipFill>
        <p:spPr bwMode="auto">
          <a:xfrm>
            <a:off x="214282" y="642918"/>
            <a:ext cx="8724900" cy="5538802"/>
          </a:xfrm>
          <a:prstGeom prst="rect">
            <a:avLst/>
          </a:prstGeom>
          <a:noFill/>
        </p:spPr>
      </p:pic>
    </p:spTree>
    <p:extLst>
      <p:ext uri="{BB962C8B-B14F-4D97-AF65-F5344CB8AC3E}">
        <p14:creationId xmlns:p14="http://schemas.microsoft.com/office/powerpoint/2010/main" val="3969991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n-US" dirty="0" err="1" smtClean="0"/>
              <a:t>Comparaciones</a:t>
            </a:r>
            <a:r>
              <a:rPr lang="en-US" dirty="0" smtClean="0"/>
              <a:t> </a:t>
            </a:r>
            <a:r>
              <a:rPr lang="en-US" dirty="0" err="1" smtClean="0"/>
              <a:t>urbano-rurales</a:t>
            </a:r>
            <a:r>
              <a:rPr lang="en-US" dirty="0" smtClean="0"/>
              <a:t>.</a:t>
            </a:r>
            <a:br>
              <a:rPr lang="en-US" dirty="0" smtClean="0"/>
            </a:br>
            <a:endParaRPr lang="en-US" dirty="0"/>
          </a:p>
        </p:txBody>
      </p:sp>
      <p:sp>
        <p:nvSpPr>
          <p:cNvPr id="3" name="2 Subtítulo"/>
          <p:cNvSpPr>
            <a:spLocks noGrp="1"/>
          </p:cNvSpPr>
          <p:nvPr>
            <p:ph type="subTitle" idx="1"/>
          </p:nvPr>
        </p:nvSpPr>
        <p:spPr/>
        <p:txBody>
          <a:bodyPr/>
          <a:lstStyle/>
          <a:p>
            <a:r>
              <a:rPr lang="en-US" dirty="0" err="1" smtClean="0"/>
              <a:t>Pablito</a:t>
            </a:r>
            <a:r>
              <a:rPr lang="en-US" dirty="0" smtClean="0"/>
              <a:t> </a:t>
            </a:r>
            <a:r>
              <a:rPr lang="en-US" dirty="0" err="1" smtClean="0"/>
              <a:t>clavo</a:t>
            </a:r>
            <a:r>
              <a:rPr lang="en-US" dirty="0" smtClean="0"/>
              <a:t> el </a:t>
            </a:r>
            <a:r>
              <a:rPr lang="en-US" dirty="0" err="1" smtClean="0"/>
              <a:t>clavito</a:t>
            </a:r>
            <a:r>
              <a:rPr lang="en-US" dirty="0" smtClean="0"/>
              <a:t>!!</a:t>
            </a:r>
            <a:endParaRPr lang="en-US" dirty="0"/>
          </a:p>
        </p:txBody>
      </p:sp>
    </p:spTree>
    <p:extLst>
      <p:ext uri="{BB962C8B-B14F-4D97-AF65-F5344CB8AC3E}">
        <p14:creationId xmlns:p14="http://schemas.microsoft.com/office/powerpoint/2010/main" val="31354092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Agrupamiento</a:t>
            </a:r>
            <a:r>
              <a:rPr lang="en-US" dirty="0" smtClean="0"/>
              <a:t>  Local de </a:t>
            </a:r>
            <a:r>
              <a:rPr lang="en-US" dirty="0" err="1" smtClean="0"/>
              <a:t>Enfermedades</a:t>
            </a:r>
            <a:endParaRPr lang="en-US" dirty="0"/>
          </a:p>
        </p:txBody>
      </p:sp>
      <p:sp>
        <p:nvSpPr>
          <p:cNvPr id="3" name="2 Marcador de contenido"/>
          <p:cNvSpPr>
            <a:spLocks noGrp="1"/>
          </p:cNvSpPr>
          <p:nvPr>
            <p:ph idx="1"/>
          </p:nvPr>
        </p:nvSpPr>
        <p:spPr/>
        <p:txBody>
          <a:bodyPr>
            <a:normAutofit fontScale="92500" lnSpcReduction="10000"/>
          </a:bodyPr>
          <a:lstStyle/>
          <a:p>
            <a:endParaRPr lang="en-US" dirty="0" smtClean="0"/>
          </a:p>
          <a:p>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La </a:t>
            </a:r>
            <a:r>
              <a:rPr lang="en-US" dirty="0" err="1" smtClean="0"/>
              <a:t>preparacion</a:t>
            </a:r>
            <a:r>
              <a:rPr lang="en-US" dirty="0" smtClean="0"/>
              <a:t> de </a:t>
            </a:r>
            <a:r>
              <a:rPr lang="en-US" dirty="0" err="1" smtClean="0"/>
              <a:t>mapas</a:t>
            </a:r>
            <a:r>
              <a:rPr lang="en-US" dirty="0" smtClean="0"/>
              <a:t> </a:t>
            </a:r>
            <a:r>
              <a:rPr lang="en-US" dirty="0" err="1" smtClean="0"/>
              <a:t>que</a:t>
            </a:r>
            <a:r>
              <a:rPr lang="en-US" dirty="0" smtClean="0"/>
              <a:t> </a:t>
            </a:r>
            <a:r>
              <a:rPr lang="en-US" dirty="0" err="1" smtClean="0"/>
              <a:t>muestren</a:t>
            </a:r>
            <a:r>
              <a:rPr lang="en-US" dirty="0" smtClean="0"/>
              <a:t> la </a:t>
            </a:r>
            <a:r>
              <a:rPr lang="en-US" dirty="0" err="1" smtClean="0"/>
              <a:t>distribucion</a:t>
            </a:r>
            <a:r>
              <a:rPr lang="en-US" dirty="0" smtClean="0"/>
              <a:t> de los </a:t>
            </a:r>
            <a:r>
              <a:rPr lang="en-US" dirty="0" err="1" smtClean="0"/>
              <a:t>casos</a:t>
            </a:r>
            <a:r>
              <a:rPr lang="en-US" dirty="0" smtClean="0"/>
              <a:t> de </a:t>
            </a:r>
            <a:r>
              <a:rPr lang="en-US" dirty="0" err="1" smtClean="0"/>
              <a:t>una</a:t>
            </a:r>
            <a:r>
              <a:rPr lang="en-US" dirty="0" smtClean="0"/>
              <a:t> </a:t>
            </a:r>
            <a:r>
              <a:rPr lang="en-US" dirty="0" err="1" smtClean="0"/>
              <a:t>enfermedad</a:t>
            </a:r>
            <a:r>
              <a:rPr lang="en-US" dirty="0" smtClean="0"/>
              <a:t>.</a:t>
            </a:r>
          </a:p>
          <a:p>
            <a:endParaRPr lang="en-US" dirty="0" smtClean="0"/>
          </a:p>
          <a:p>
            <a:endParaRPr lang="en-US" dirty="0"/>
          </a:p>
          <a:p>
            <a:pPr>
              <a:buNone/>
            </a:pPr>
            <a:endParaRPr lang="en-US" dirty="0"/>
          </a:p>
        </p:txBody>
      </p:sp>
      <p:pic>
        <p:nvPicPr>
          <p:cNvPr id="1026" name="Picture 2" descr="C:\Users\sergio\Pictures\mapa06.gif"/>
          <p:cNvPicPr>
            <a:picLocks noChangeAspect="1" noChangeArrowheads="1"/>
          </p:cNvPicPr>
          <p:nvPr/>
        </p:nvPicPr>
        <p:blipFill>
          <a:blip r:embed="rId2"/>
          <a:srcRect/>
          <a:stretch>
            <a:fillRect/>
          </a:stretch>
        </p:blipFill>
        <p:spPr bwMode="auto">
          <a:xfrm>
            <a:off x="1785918" y="1571612"/>
            <a:ext cx="5448300" cy="3705221"/>
          </a:xfrm>
          <a:prstGeom prst="rect">
            <a:avLst/>
          </a:prstGeom>
          <a:noFill/>
        </p:spPr>
      </p:pic>
    </p:spTree>
    <p:extLst>
      <p:ext uri="{BB962C8B-B14F-4D97-AF65-F5344CB8AC3E}">
        <p14:creationId xmlns:p14="http://schemas.microsoft.com/office/powerpoint/2010/main" val="16403064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a:bodyPr>
          <a:lstStyle/>
          <a:p>
            <a:r>
              <a:rPr lang="en-US" dirty="0" smtClean="0"/>
              <a:t>Este </a:t>
            </a:r>
            <a:r>
              <a:rPr lang="en-US" dirty="0" err="1" smtClean="0"/>
              <a:t>aspecto</a:t>
            </a:r>
            <a:r>
              <a:rPr lang="en-US" dirty="0" smtClean="0"/>
              <a:t> se </a:t>
            </a:r>
            <a:r>
              <a:rPr lang="en-US" dirty="0" err="1" smtClean="0"/>
              <a:t>presenta</a:t>
            </a:r>
            <a:r>
              <a:rPr lang="en-US" dirty="0" smtClean="0"/>
              <a:t> de </a:t>
            </a:r>
            <a:r>
              <a:rPr lang="en-US" dirty="0" err="1" smtClean="0"/>
              <a:t>varias</a:t>
            </a:r>
            <a:r>
              <a:rPr lang="en-US" dirty="0" smtClean="0"/>
              <a:t> </a:t>
            </a:r>
            <a:r>
              <a:rPr lang="en-US" dirty="0" err="1" smtClean="0"/>
              <a:t>maneras</a:t>
            </a:r>
            <a:r>
              <a:rPr lang="en-US" dirty="0" smtClean="0"/>
              <a:t>=</a:t>
            </a:r>
          </a:p>
          <a:p>
            <a:endParaRPr lang="en-US" dirty="0"/>
          </a:p>
          <a:p>
            <a:r>
              <a:rPr lang="en-US" dirty="0" smtClean="0"/>
              <a:t>1. No se </a:t>
            </a:r>
            <a:r>
              <a:rPr lang="en-US" dirty="0" err="1" smtClean="0"/>
              <a:t>observa</a:t>
            </a:r>
            <a:r>
              <a:rPr lang="en-US" dirty="0" smtClean="0"/>
              <a:t> </a:t>
            </a:r>
            <a:r>
              <a:rPr lang="en-US" dirty="0" err="1" smtClean="0"/>
              <a:t>agrupamiento</a:t>
            </a:r>
            <a:r>
              <a:rPr lang="en-US" dirty="0" smtClean="0"/>
              <a:t> en la </a:t>
            </a:r>
            <a:r>
              <a:rPr lang="en-US" dirty="0" err="1" smtClean="0"/>
              <a:t>poblacion</a:t>
            </a:r>
            <a:r>
              <a:rPr lang="en-US" dirty="0" smtClean="0"/>
              <a:t> a </a:t>
            </a:r>
            <a:r>
              <a:rPr lang="en-US" dirty="0" err="1" smtClean="0"/>
              <a:t>estudio</a:t>
            </a:r>
            <a:r>
              <a:rPr lang="en-US" dirty="0" smtClean="0"/>
              <a:t> y la </a:t>
            </a:r>
            <a:r>
              <a:rPr lang="en-US" dirty="0" err="1" smtClean="0"/>
              <a:t>cuestion</a:t>
            </a:r>
            <a:r>
              <a:rPr lang="en-US" dirty="0" smtClean="0"/>
              <a:t> de </a:t>
            </a:r>
            <a:r>
              <a:rPr lang="en-US" dirty="0" err="1" smtClean="0"/>
              <a:t>si</a:t>
            </a:r>
            <a:r>
              <a:rPr lang="en-US" dirty="0" smtClean="0"/>
              <a:t> </a:t>
            </a:r>
            <a:r>
              <a:rPr lang="en-US" dirty="0" err="1" smtClean="0"/>
              <a:t>existe</a:t>
            </a:r>
            <a:r>
              <a:rPr lang="en-US" dirty="0" smtClean="0"/>
              <a:t> o no se </a:t>
            </a:r>
            <a:r>
              <a:rPr lang="en-US" dirty="0" err="1" smtClean="0"/>
              <a:t>plantea</a:t>
            </a:r>
            <a:r>
              <a:rPr lang="en-US" dirty="0" smtClean="0"/>
              <a:t>.</a:t>
            </a:r>
          </a:p>
          <a:p>
            <a:endParaRPr lang="en-US" dirty="0"/>
          </a:p>
          <a:p>
            <a:r>
              <a:rPr lang="en-US" dirty="0" smtClean="0"/>
              <a:t>2. Similar a la </a:t>
            </a:r>
            <a:r>
              <a:rPr lang="en-US" dirty="0" err="1" smtClean="0"/>
              <a:t>primera</a:t>
            </a:r>
            <a:r>
              <a:rPr lang="en-US" dirty="0" smtClean="0"/>
              <a:t> </a:t>
            </a:r>
            <a:r>
              <a:rPr lang="en-US" dirty="0" err="1" smtClean="0"/>
              <a:t>porque</a:t>
            </a:r>
            <a:r>
              <a:rPr lang="en-US" dirty="0" smtClean="0"/>
              <a:t> no se </a:t>
            </a:r>
            <a:r>
              <a:rPr lang="en-US" dirty="0" err="1" smtClean="0"/>
              <a:t>conoce</a:t>
            </a:r>
            <a:r>
              <a:rPr lang="en-US" dirty="0" smtClean="0"/>
              <a:t> la </a:t>
            </a:r>
            <a:r>
              <a:rPr lang="en-US" dirty="0" err="1" smtClean="0"/>
              <a:t>distribucion</a:t>
            </a:r>
            <a:r>
              <a:rPr lang="en-US" dirty="0" smtClean="0"/>
              <a:t> de la </a:t>
            </a:r>
            <a:r>
              <a:rPr lang="en-US" dirty="0" err="1" smtClean="0"/>
              <a:t>enfermedad</a:t>
            </a:r>
            <a:r>
              <a:rPr lang="en-US" dirty="0" smtClean="0"/>
              <a:t> en la </a:t>
            </a:r>
            <a:r>
              <a:rPr lang="en-US" dirty="0" err="1" smtClean="0"/>
              <a:t>poblacion</a:t>
            </a:r>
            <a:r>
              <a:rPr lang="en-US" dirty="0" smtClean="0"/>
              <a:t>.</a:t>
            </a:r>
          </a:p>
        </p:txBody>
      </p:sp>
    </p:spTree>
    <p:extLst>
      <p:ext uri="{BB962C8B-B14F-4D97-AF65-F5344CB8AC3E}">
        <p14:creationId xmlns:p14="http://schemas.microsoft.com/office/powerpoint/2010/main" val="8283691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3. </a:t>
            </a:r>
            <a:r>
              <a:rPr lang="en-US" dirty="0" err="1" smtClean="0"/>
              <a:t>Tercera</a:t>
            </a:r>
            <a:r>
              <a:rPr lang="en-US" dirty="0" smtClean="0"/>
              <a:t> situation  se </a:t>
            </a:r>
            <a:r>
              <a:rPr lang="en-US" dirty="0" err="1" smtClean="0"/>
              <a:t>observa</a:t>
            </a:r>
            <a:r>
              <a:rPr lang="en-US" dirty="0" smtClean="0"/>
              <a:t> un </a:t>
            </a:r>
            <a:r>
              <a:rPr lang="en-US" dirty="0" err="1" smtClean="0"/>
              <a:t>foco</a:t>
            </a:r>
            <a:r>
              <a:rPr lang="en-US" dirty="0" smtClean="0"/>
              <a:t> de </a:t>
            </a:r>
            <a:r>
              <a:rPr lang="en-US" dirty="0" err="1" smtClean="0"/>
              <a:t>concentracion</a:t>
            </a:r>
            <a:r>
              <a:rPr lang="en-US" dirty="0" smtClean="0"/>
              <a:t> de la </a:t>
            </a:r>
            <a:r>
              <a:rPr lang="en-US" dirty="0" err="1" smtClean="0"/>
              <a:t>enfermedad</a:t>
            </a:r>
            <a:r>
              <a:rPr lang="en-US" dirty="0" smtClean="0"/>
              <a:t> y el </a:t>
            </a:r>
            <a:r>
              <a:rPr lang="en-US" dirty="0" err="1" smtClean="0"/>
              <a:t>problema</a:t>
            </a:r>
            <a:r>
              <a:rPr lang="en-US" dirty="0" smtClean="0"/>
              <a:t> </a:t>
            </a:r>
            <a:r>
              <a:rPr lang="en-US" dirty="0" err="1" smtClean="0"/>
              <a:t>para</a:t>
            </a:r>
            <a:r>
              <a:rPr lang="en-US" dirty="0" smtClean="0"/>
              <a:t> el </a:t>
            </a:r>
            <a:r>
              <a:rPr lang="en-US" dirty="0" err="1" smtClean="0"/>
              <a:t>investigador</a:t>
            </a:r>
            <a:r>
              <a:rPr lang="en-US" dirty="0" smtClean="0"/>
              <a:t>.</a:t>
            </a:r>
            <a:endParaRPr lang="en-US" dirty="0"/>
          </a:p>
        </p:txBody>
      </p:sp>
      <p:pic>
        <p:nvPicPr>
          <p:cNvPr id="2050" name="Picture 2" descr="C:\Users\sergio\Pictures\perros-y-humanos-en-conviviencia.bmp"/>
          <p:cNvPicPr>
            <a:picLocks noChangeAspect="1" noChangeArrowheads="1"/>
          </p:cNvPicPr>
          <p:nvPr/>
        </p:nvPicPr>
        <p:blipFill>
          <a:blip r:embed="rId2"/>
          <a:srcRect/>
          <a:stretch>
            <a:fillRect/>
          </a:stretch>
        </p:blipFill>
        <p:spPr bwMode="auto">
          <a:xfrm>
            <a:off x="500034" y="4143380"/>
            <a:ext cx="2598725" cy="1812941"/>
          </a:xfrm>
          <a:prstGeom prst="rect">
            <a:avLst/>
          </a:prstGeom>
          <a:noFill/>
        </p:spPr>
      </p:pic>
      <p:pic>
        <p:nvPicPr>
          <p:cNvPr id="2051" name="Picture 3" descr="C:\Users\sergio\Pictures\wholetthemout.jpg"/>
          <p:cNvPicPr>
            <a:picLocks noChangeAspect="1" noChangeArrowheads="1"/>
          </p:cNvPicPr>
          <p:nvPr/>
        </p:nvPicPr>
        <p:blipFill>
          <a:blip r:embed="rId3"/>
          <a:srcRect/>
          <a:stretch>
            <a:fillRect/>
          </a:stretch>
        </p:blipFill>
        <p:spPr bwMode="auto">
          <a:xfrm>
            <a:off x="6500826" y="3714752"/>
            <a:ext cx="2232030" cy="2767006"/>
          </a:xfrm>
          <a:prstGeom prst="rect">
            <a:avLst/>
          </a:prstGeom>
          <a:noFill/>
        </p:spPr>
      </p:pic>
      <p:pic>
        <p:nvPicPr>
          <p:cNvPr id="2052" name="Picture 4" descr="C:\Users\sergio\Pictures\fotodenuncia1_1.jpg"/>
          <p:cNvPicPr>
            <a:picLocks noChangeAspect="1" noChangeArrowheads="1"/>
          </p:cNvPicPr>
          <p:nvPr/>
        </p:nvPicPr>
        <p:blipFill>
          <a:blip r:embed="rId4"/>
          <a:srcRect/>
          <a:stretch>
            <a:fillRect/>
          </a:stretch>
        </p:blipFill>
        <p:spPr bwMode="auto">
          <a:xfrm>
            <a:off x="3500430" y="3668823"/>
            <a:ext cx="2500330" cy="3189177"/>
          </a:xfrm>
          <a:prstGeom prst="rect">
            <a:avLst/>
          </a:prstGeom>
          <a:noFill/>
        </p:spPr>
      </p:pic>
    </p:spTree>
    <p:extLst>
      <p:ext uri="{BB962C8B-B14F-4D97-AF65-F5344CB8AC3E}">
        <p14:creationId xmlns:p14="http://schemas.microsoft.com/office/powerpoint/2010/main" val="8533473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lstStyle/>
          <a:p>
            <a:endParaRPr lang="en-US" dirty="0" err="1"/>
          </a:p>
          <a:p>
            <a:pPr algn="ctr"/>
            <a:r>
              <a:rPr lang="en-US" dirty="0" err="1" smtClean="0"/>
              <a:t>Ausencia</a:t>
            </a:r>
            <a:r>
              <a:rPr lang="en-US" dirty="0" smtClean="0"/>
              <a:t> de </a:t>
            </a:r>
            <a:r>
              <a:rPr lang="en-US" dirty="0" err="1" smtClean="0"/>
              <a:t>hipotesis</a:t>
            </a:r>
            <a:r>
              <a:rPr lang="en-US" dirty="0" smtClean="0"/>
              <a:t> </a:t>
            </a:r>
            <a:r>
              <a:rPr lang="en-US" dirty="0" err="1" smtClean="0"/>
              <a:t>previa</a:t>
            </a:r>
            <a:r>
              <a:rPr lang="en-US" dirty="0" smtClean="0"/>
              <a:t>.</a:t>
            </a:r>
          </a:p>
        </p:txBody>
      </p:sp>
    </p:spTree>
    <p:extLst>
      <p:ext uri="{BB962C8B-B14F-4D97-AF65-F5344CB8AC3E}">
        <p14:creationId xmlns:p14="http://schemas.microsoft.com/office/powerpoint/2010/main" val="13117595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COMPARACION URBANO-RURALES</a:t>
            </a:r>
            <a:r>
              <a:rPr lang="en-US" dirty="0"/>
              <a:t/>
            </a:r>
            <a:br>
              <a:rPr lang="en-US" dirty="0"/>
            </a:br>
            <a:endParaRPr lang="en-US" dirty="0"/>
          </a:p>
        </p:txBody>
      </p:sp>
      <p:sp>
        <p:nvSpPr>
          <p:cNvPr id="3" name="2 Marcador de contenido"/>
          <p:cNvSpPr>
            <a:spLocks noGrp="1"/>
          </p:cNvSpPr>
          <p:nvPr>
            <p:ph idx="1"/>
          </p:nvPr>
        </p:nvSpPr>
        <p:spPr/>
        <p:txBody>
          <a:bodyPr/>
          <a:lstStyle/>
          <a:p>
            <a:endParaRPr lang="en-US" dirty="0"/>
          </a:p>
        </p:txBody>
      </p:sp>
      <p:pic>
        <p:nvPicPr>
          <p:cNvPr id="3074" name="Picture 2" descr="C:\Users\sergio\Pictures\o_mexico2006.jpg"/>
          <p:cNvPicPr>
            <a:picLocks noChangeAspect="1" noChangeArrowheads="1"/>
          </p:cNvPicPr>
          <p:nvPr/>
        </p:nvPicPr>
        <p:blipFill>
          <a:blip r:embed="rId2"/>
          <a:srcRect/>
          <a:stretch>
            <a:fillRect/>
          </a:stretch>
        </p:blipFill>
        <p:spPr bwMode="auto">
          <a:xfrm>
            <a:off x="428596" y="1571612"/>
            <a:ext cx="4286280" cy="4572032"/>
          </a:xfrm>
          <a:prstGeom prst="rect">
            <a:avLst/>
          </a:prstGeom>
          <a:noFill/>
        </p:spPr>
      </p:pic>
      <p:pic>
        <p:nvPicPr>
          <p:cNvPr id="3075" name="Picture 3" descr="C:\Users\sergio\Pictures\barbera-jose-pueblo-i-2700041.jpg"/>
          <p:cNvPicPr>
            <a:picLocks noChangeAspect="1" noChangeArrowheads="1"/>
          </p:cNvPicPr>
          <p:nvPr/>
        </p:nvPicPr>
        <p:blipFill>
          <a:blip r:embed="rId3"/>
          <a:srcRect/>
          <a:stretch>
            <a:fillRect/>
          </a:stretch>
        </p:blipFill>
        <p:spPr bwMode="auto">
          <a:xfrm>
            <a:off x="4714876" y="1571612"/>
            <a:ext cx="4000528" cy="4572032"/>
          </a:xfrm>
          <a:prstGeom prst="rect">
            <a:avLst/>
          </a:prstGeom>
          <a:noFill/>
        </p:spPr>
      </p:pic>
    </p:spTree>
    <p:extLst>
      <p:ext uri="{BB962C8B-B14F-4D97-AF65-F5344CB8AC3E}">
        <p14:creationId xmlns:p14="http://schemas.microsoft.com/office/powerpoint/2010/main" val="74813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inta perforada"/>
          <p:cNvSpPr/>
          <p:nvPr/>
        </p:nvSpPr>
        <p:spPr>
          <a:xfrm>
            <a:off x="4267200" y="2819400"/>
            <a:ext cx="4876800" cy="12192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3" name="12 Rectángulo redondeado"/>
          <p:cNvSpPr/>
          <p:nvPr/>
        </p:nvSpPr>
        <p:spPr>
          <a:xfrm>
            <a:off x="533400" y="4953000"/>
            <a:ext cx="4800600" cy="1447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2" name="11 Elipse"/>
          <p:cNvSpPr/>
          <p:nvPr/>
        </p:nvSpPr>
        <p:spPr>
          <a:xfrm>
            <a:off x="457200" y="3733800"/>
            <a:ext cx="3429000" cy="1066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8" name="7 Rectángulo redondeado"/>
          <p:cNvSpPr/>
          <p:nvPr/>
        </p:nvSpPr>
        <p:spPr>
          <a:xfrm>
            <a:off x="3733800" y="1219200"/>
            <a:ext cx="4800600" cy="1447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7" name="6 Elipse"/>
          <p:cNvSpPr/>
          <p:nvPr/>
        </p:nvSpPr>
        <p:spPr>
          <a:xfrm>
            <a:off x="609600" y="1447800"/>
            <a:ext cx="1447800"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4" name="3 Rectángulo"/>
          <p:cNvSpPr/>
          <p:nvPr/>
        </p:nvSpPr>
        <p:spPr>
          <a:xfrm>
            <a:off x="533400" y="381000"/>
            <a:ext cx="7239000" cy="584775"/>
          </a:xfrm>
          <a:prstGeom prst="rect">
            <a:avLst/>
          </a:prstGeom>
        </p:spPr>
        <p:txBody>
          <a:bodyPr wrap="square">
            <a:spAutoFit/>
          </a:bodyPr>
          <a:lstStyle/>
          <a:p>
            <a:r>
              <a:rPr lang="es-ES_tradnl" sz="3200" dirty="0" smtClean="0"/>
              <a:t>CAMBIOS CÍCLICOS</a:t>
            </a:r>
            <a:endParaRPr lang="es-ES" sz="3200" dirty="0"/>
          </a:p>
        </p:txBody>
      </p:sp>
      <p:sp>
        <p:nvSpPr>
          <p:cNvPr id="5" name="4 Rectángulo"/>
          <p:cNvSpPr/>
          <p:nvPr/>
        </p:nvSpPr>
        <p:spPr>
          <a:xfrm>
            <a:off x="3886200" y="1371600"/>
            <a:ext cx="4572000" cy="1200329"/>
          </a:xfrm>
          <a:prstGeom prst="rect">
            <a:avLst/>
          </a:prstGeom>
        </p:spPr>
        <p:txBody>
          <a:bodyPr>
            <a:spAutoFit/>
          </a:bodyPr>
          <a:lstStyle/>
          <a:p>
            <a:r>
              <a:rPr lang="es-ES_tradnl" dirty="0" smtClean="0"/>
              <a:t>Indica una repetición predecible hasta cierto punto en términos de una medida externa del tiempo, como las estaciones del año.</a:t>
            </a:r>
          </a:p>
        </p:txBody>
      </p:sp>
      <p:sp>
        <p:nvSpPr>
          <p:cNvPr id="6" name="5 Rectángulo"/>
          <p:cNvSpPr/>
          <p:nvPr/>
        </p:nvSpPr>
        <p:spPr>
          <a:xfrm>
            <a:off x="838200" y="1534180"/>
            <a:ext cx="1295400" cy="523220"/>
          </a:xfrm>
          <a:prstGeom prst="rect">
            <a:avLst/>
          </a:prstGeom>
        </p:spPr>
        <p:txBody>
          <a:bodyPr wrap="square">
            <a:spAutoFit/>
          </a:bodyPr>
          <a:lstStyle/>
          <a:p>
            <a:r>
              <a:rPr lang="es-ES_tradnl" sz="2800" dirty="0" smtClean="0"/>
              <a:t>Ciclo</a:t>
            </a:r>
            <a:r>
              <a:rPr lang="es-ES_tradnl" dirty="0" smtClean="0"/>
              <a:t> </a:t>
            </a:r>
            <a:endParaRPr lang="es-ES" dirty="0"/>
          </a:p>
        </p:txBody>
      </p:sp>
      <p:sp>
        <p:nvSpPr>
          <p:cNvPr id="9" name="8 Flecha derecha"/>
          <p:cNvSpPr/>
          <p:nvPr/>
        </p:nvSpPr>
        <p:spPr>
          <a:xfrm>
            <a:off x="2362200" y="1600200"/>
            <a:ext cx="1219200" cy="4572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10" name="9 Rectángulo"/>
          <p:cNvSpPr/>
          <p:nvPr/>
        </p:nvSpPr>
        <p:spPr>
          <a:xfrm>
            <a:off x="609600" y="5257800"/>
            <a:ext cx="4572000" cy="923330"/>
          </a:xfrm>
          <a:prstGeom prst="rect">
            <a:avLst/>
          </a:prstGeom>
        </p:spPr>
        <p:txBody>
          <a:bodyPr>
            <a:spAutoFit/>
          </a:bodyPr>
          <a:lstStyle/>
          <a:p>
            <a:r>
              <a:rPr lang="es-ES_tradnl" dirty="0" smtClean="0"/>
              <a:t>Ciclos vitales de plantas e insectos que guardan relación con enfermedades en el hombre.</a:t>
            </a:r>
            <a:endParaRPr lang="es-ES" dirty="0"/>
          </a:p>
        </p:txBody>
      </p:sp>
      <p:sp>
        <p:nvSpPr>
          <p:cNvPr id="11" name="10 Rectángulo"/>
          <p:cNvSpPr/>
          <p:nvPr/>
        </p:nvSpPr>
        <p:spPr>
          <a:xfrm>
            <a:off x="609600" y="4038600"/>
            <a:ext cx="3302507" cy="461665"/>
          </a:xfrm>
          <a:prstGeom prst="rect">
            <a:avLst/>
          </a:prstGeom>
        </p:spPr>
        <p:txBody>
          <a:bodyPr wrap="none">
            <a:spAutoFit/>
          </a:bodyPr>
          <a:lstStyle/>
          <a:p>
            <a:r>
              <a:rPr lang="es-ES_tradnl" sz="2400" dirty="0" smtClean="0"/>
              <a:t>Fenómenos Biológicos</a:t>
            </a:r>
            <a:endParaRPr lang="es-ES" sz="2400" dirty="0"/>
          </a:p>
        </p:txBody>
      </p:sp>
      <p:sp>
        <p:nvSpPr>
          <p:cNvPr id="14" name="13 Flecha curvada hacia la izquierda"/>
          <p:cNvSpPr/>
          <p:nvPr/>
        </p:nvSpPr>
        <p:spPr>
          <a:xfrm rot="20820356">
            <a:off x="4792432" y="4106632"/>
            <a:ext cx="1447800" cy="1447800"/>
          </a:xfrm>
          <a:prstGeom prst="curvedLeftArrow">
            <a:avLst>
              <a:gd name="adj1" fmla="val 2138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Rectángulo"/>
          <p:cNvSpPr/>
          <p:nvPr/>
        </p:nvSpPr>
        <p:spPr>
          <a:xfrm>
            <a:off x="4572000" y="2971800"/>
            <a:ext cx="4572000" cy="923330"/>
          </a:xfrm>
          <a:prstGeom prst="rect">
            <a:avLst/>
          </a:prstGeom>
        </p:spPr>
        <p:txBody>
          <a:bodyPr>
            <a:spAutoFit/>
          </a:bodyPr>
          <a:lstStyle/>
          <a:p>
            <a:r>
              <a:rPr lang="es-ES_tradnl" dirty="0" smtClean="0"/>
              <a:t>La acción conjunta de dos variables ofrece una buena oportunidad para el planteamiento de hipótesis.</a:t>
            </a:r>
            <a:endParaRPr lang="es-ES_tradnl"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214282" y="285728"/>
            <a:ext cx="8929718" cy="646331"/>
          </a:xfrm>
          <a:prstGeom prst="rect">
            <a:avLst/>
          </a:prstGeom>
          <a:noFill/>
        </p:spPr>
        <p:txBody>
          <a:bodyPr wrap="square" rtlCol="0">
            <a:spAutoFit/>
          </a:bodyPr>
          <a:lstStyle/>
          <a:p>
            <a:r>
              <a:rPr lang="es-MX" sz="3600" b="1" i="1" dirty="0" smtClean="0"/>
              <a:t>OBSERVACION DE UN AGRUPAMIENTO</a:t>
            </a:r>
            <a:endParaRPr lang="es-MX" sz="3600" b="1" i="1" dirty="0"/>
          </a:p>
        </p:txBody>
      </p:sp>
      <p:sp>
        <p:nvSpPr>
          <p:cNvPr id="5" name="4 CuadroTexto"/>
          <p:cNvSpPr txBox="1"/>
          <p:nvPr/>
        </p:nvSpPr>
        <p:spPr>
          <a:xfrm>
            <a:off x="0" y="1428736"/>
            <a:ext cx="9144000" cy="1569660"/>
          </a:xfrm>
          <a:prstGeom prst="rect">
            <a:avLst/>
          </a:prstGeom>
          <a:noFill/>
        </p:spPr>
        <p:txBody>
          <a:bodyPr wrap="square" rtlCol="0">
            <a:spAutoFit/>
          </a:bodyPr>
          <a:lstStyle/>
          <a:p>
            <a:r>
              <a:rPr lang="es-MX" sz="2400" b="1" dirty="0" smtClean="0"/>
              <a:t>LA MAYORIA DE LAS CONCENTRACIONES DE CASOS DE UNA ENFERMEDAD NO SE DETECTAN COMO RESULTADO DE UNA INVESTIGACION , SINO PORQUE ALGUN FAMILIAR DETECTA MAS CASOS DE LO QUE SE PODRIA ESPERAR NORMALMENTE</a:t>
            </a:r>
            <a:r>
              <a:rPr lang="es-MX" sz="2400" dirty="0" smtClean="0"/>
              <a:t>.</a:t>
            </a:r>
            <a:endParaRPr lang="es-MX" sz="2400" dirty="0"/>
          </a:p>
        </p:txBody>
      </p:sp>
      <p:pic>
        <p:nvPicPr>
          <p:cNvPr id="2050" name="Picture 2" descr="C:\Users\Beto\Pictures\nino-enfermo[1].jpg"/>
          <p:cNvPicPr>
            <a:picLocks noChangeAspect="1" noChangeArrowheads="1"/>
          </p:cNvPicPr>
          <p:nvPr/>
        </p:nvPicPr>
        <p:blipFill>
          <a:blip r:embed="rId2"/>
          <a:srcRect/>
          <a:stretch>
            <a:fillRect/>
          </a:stretch>
        </p:blipFill>
        <p:spPr bwMode="auto">
          <a:xfrm>
            <a:off x="3286116" y="3643314"/>
            <a:ext cx="5715000" cy="3214686"/>
          </a:xfrm>
          <a:prstGeom prst="rect">
            <a:avLst/>
          </a:prstGeom>
          <a:noFill/>
        </p:spPr>
      </p:pic>
    </p:spTree>
    <p:extLst>
      <p:ext uri="{BB962C8B-B14F-4D97-AF65-F5344CB8AC3E}">
        <p14:creationId xmlns:p14="http://schemas.microsoft.com/office/powerpoint/2010/main" val="34350740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0" y="857232"/>
            <a:ext cx="9144000" cy="5324535"/>
          </a:xfrm>
          <a:prstGeom prst="rect">
            <a:avLst/>
          </a:prstGeom>
          <a:noFill/>
        </p:spPr>
        <p:txBody>
          <a:bodyPr wrap="square" rtlCol="0">
            <a:spAutoFit/>
          </a:bodyPr>
          <a:lstStyle/>
          <a:p>
            <a:pPr>
              <a:buFont typeface="Arial" pitchFamily="34" charset="0"/>
              <a:buChar char="•"/>
            </a:pPr>
            <a:r>
              <a:rPr lang="es-MX" sz="2000" dirty="0" smtClean="0"/>
              <a:t>UNA DE LAS PRINCIPALES  DIFICULTADES CUANDO SE INVESTIGAN POSIBLES AGRUPACIONES ESQUE NO EXISTEN FRONTERAS PREESTABLESIDAS.</a:t>
            </a:r>
          </a:p>
          <a:p>
            <a:pPr>
              <a:buFont typeface="Arial" pitchFamily="34" charset="0"/>
              <a:buChar char="•"/>
            </a:pPr>
            <a:endParaRPr lang="es-MX" sz="2000" dirty="0"/>
          </a:p>
          <a:p>
            <a:pPr>
              <a:buFont typeface="Arial" pitchFamily="34" charset="0"/>
              <a:buChar char="•"/>
            </a:pPr>
            <a:endParaRPr lang="es-MX" sz="2000" dirty="0" smtClean="0"/>
          </a:p>
          <a:p>
            <a:pPr>
              <a:buFont typeface="Arial" pitchFamily="34" charset="0"/>
              <a:buChar char="•"/>
            </a:pPr>
            <a:endParaRPr lang="es-MX" sz="2000" dirty="0"/>
          </a:p>
          <a:p>
            <a:pPr>
              <a:buFont typeface="Arial" pitchFamily="34" charset="0"/>
              <a:buChar char="•"/>
            </a:pPr>
            <a:r>
              <a:rPr lang="es-MX" sz="2000" dirty="0" smtClean="0"/>
              <a:t>UN BUEN EJEMPLO FUEN EN LA CIUDAD DE SEASCALE  DONDE SE DETECTO LEUCEMIA INFANTIL , SE VIO OBLIGADO A CERRAR SUS FRONTERAS POR POSIBLE BROTE.</a:t>
            </a:r>
          </a:p>
          <a:p>
            <a:pPr>
              <a:buFont typeface="Arial" pitchFamily="34" charset="0"/>
              <a:buChar char="•"/>
            </a:pPr>
            <a:endParaRPr lang="es-MX" sz="2000" dirty="0"/>
          </a:p>
          <a:p>
            <a:pPr>
              <a:buFont typeface="Arial" pitchFamily="34" charset="0"/>
              <a:buChar char="•"/>
            </a:pPr>
            <a:r>
              <a:rPr lang="es-MX" sz="2000" dirty="0" smtClean="0"/>
              <a:t>DESPUES DE DESTINARENORMES RECURSOS CIENTICOS , LEGALES Y ECONOMICOS SE VIO QUE DICHA HIPOTESIS ERA FALSA.</a:t>
            </a:r>
          </a:p>
          <a:p>
            <a:pPr>
              <a:buFont typeface="Arial" pitchFamily="34" charset="0"/>
              <a:buChar char="•"/>
            </a:pPr>
            <a:endParaRPr lang="es-MX" sz="2000" dirty="0"/>
          </a:p>
          <a:p>
            <a:pPr>
              <a:buFont typeface="Arial" pitchFamily="34" charset="0"/>
              <a:buChar char="•"/>
            </a:pPr>
            <a:endParaRPr lang="es-MX" sz="2000" dirty="0" smtClean="0"/>
          </a:p>
          <a:p>
            <a:pPr>
              <a:buFont typeface="Arial" pitchFamily="34" charset="0"/>
              <a:buChar char="•"/>
            </a:pPr>
            <a:r>
              <a:rPr lang="es-MX" sz="2000" dirty="0" smtClean="0"/>
              <a:t>EN REALIDAD, EXEPTO EN LOS CASOS DE ENFERMEDADES INFECCIOSAS DE ETIOLOGIA HAY MUY POCAS INVESTIGACIONES DE AGRUPACIONES OBSERVADAS A POSTERIOR QUE HAYAN SIDO PRODUCTIVAS.</a:t>
            </a:r>
            <a:endParaRPr lang="es-MX" sz="2000" dirty="0"/>
          </a:p>
        </p:txBody>
      </p:sp>
    </p:spTree>
    <p:extLst>
      <p:ext uri="{BB962C8B-B14F-4D97-AF65-F5344CB8AC3E}">
        <p14:creationId xmlns:p14="http://schemas.microsoft.com/office/powerpoint/2010/main" val="422809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1285852" y="214290"/>
            <a:ext cx="7011471" cy="584775"/>
          </a:xfrm>
          <a:prstGeom prst="rect">
            <a:avLst/>
          </a:prstGeom>
          <a:noFill/>
        </p:spPr>
        <p:txBody>
          <a:bodyPr wrap="none" rtlCol="0">
            <a:spAutoFit/>
          </a:bodyPr>
          <a:lstStyle/>
          <a:p>
            <a:r>
              <a:rPr lang="es-MX" sz="3200" b="1" dirty="0" smtClean="0"/>
              <a:t>AGRUPAMIENTO TEMPORAL Y ESPACIAL</a:t>
            </a:r>
            <a:endParaRPr lang="es-MX" sz="3200" b="1" dirty="0"/>
          </a:p>
        </p:txBody>
      </p:sp>
      <p:sp>
        <p:nvSpPr>
          <p:cNvPr id="5" name="4 CuadroTexto"/>
          <p:cNvSpPr txBox="1"/>
          <p:nvPr/>
        </p:nvSpPr>
        <p:spPr>
          <a:xfrm>
            <a:off x="0" y="1142984"/>
            <a:ext cx="8519576" cy="3785652"/>
          </a:xfrm>
          <a:prstGeom prst="rect">
            <a:avLst/>
          </a:prstGeom>
          <a:noFill/>
        </p:spPr>
        <p:txBody>
          <a:bodyPr wrap="square" rtlCol="0">
            <a:spAutoFit/>
          </a:bodyPr>
          <a:lstStyle/>
          <a:p>
            <a:pPr>
              <a:buFont typeface="Arial" pitchFamily="34" charset="0"/>
              <a:buChar char="•"/>
            </a:pPr>
            <a:r>
              <a:rPr lang="es-MX" sz="2400" b="1" dirty="0" smtClean="0"/>
              <a:t>SE PRODUCE EN FUNCION TANTO DEL ESPACIO COMO DEL TIEMPO.</a:t>
            </a:r>
          </a:p>
          <a:p>
            <a:endParaRPr lang="es-MX" sz="2400" dirty="0" smtClean="0"/>
          </a:p>
          <a:p>
            <a:pPr>
              <a:buFont typeface="Arial" pitchFamily="34" charset="0"/>
              <a:buChar char="•"/>
            </a:pPr>
            <a:endParaRPr lang="es-MX" sz="2400" dirty="0"/>
          </a:p>
          <a:p>
            <a:pPr>
              <a:buFont typeface="Arial" pitchFamily="34" charset="0"/>
              <a:buChar char="•"/>
            </a:pPr>
            <a:endParaRPr lang="es-MX" sz="2400" dirty="0" smtClean="0"/>
          </a:p>
          <a:p>
            <a:pPr>
              <a:buFont typeface="Arial" pitchFamily="34" charset="0"/>
              <a:buChar char="•"/>
            </a:pPr>
            <a:endParaRPr lang="es-MX" sz="2400" dirty="0"/>
          </a:p>
          <a:p>
            <a:pPr>
              <a:buFont typeface="Arial" pitchFamily="34" charset="0"/>
              <a:buChar char="•"/>
            </a:pPr>
            <a:endParaRPr lang="es-MX" sz="2400" dirty="0" smtClean="0"/>
          </a:p>
          <a:p>
            <a:pPr>
              <a:buFont typeface="Arial" pitchFamily="34" charset="0"/>
              <a:buChar char="•"/>
            </a:pPr>
            <a:endParaRPr lang="es-MX" sz="2400" dirty="0"/>
          </a:p>
          <a:p>
            <a:pPr>
              <a:buFont typeface="Arial" pitchFamily="34" charset="0"/>
              <a:buChar char="•"/>
            </a:pPr>
            <a:r>
              <a:rPr lang="es-MX" sz="2400" b="1" dirty="0" smtClean="0"/>
              <a:t>ESTA DISTINCION ES ALGO FALSA PORQUE LUGAR Y TIEMPO SON CASI SIEMPRE INDEPENDIENTES.</a:t>
            </a:r>
            <a:endParaRPr lang="es-MX" sz="2400" b="1" dirty="0"/>
          </a:p>
        </p:txBody>
      </p:sp>
    </p:spTree>
    <p:extLst>
      <p:ext uri="{BB962C8B-B14F-4D97-AF65-F5344CB8AC3E}">
        <p14:creationId xmlns:p14="http://schemas.microsoft.com/office/powerpoint/2010/main" val="11334246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3000364" y="2643182"/>
            <a:ext cx="184731" cy="369332"/>
          </a:xfrm>
          <a:prstGeom prst="rect">
            <a:avLst/>
          </a:prstGeom>
          <a:noFill/>
        </p:spPr>
        <p:txBody>
          <a:bodyPr wrap="none" rtlCol="0">
            <a:spAutoFit/>
          </a:bodyPr>
          <a:lstStyle/>
          <a:p>
            <a:endParaRPr lang="es-MX" dirty="0"/>
          </a:p>
        </p:txBody>
      </p:sp>
      <p:sp>
        <p:nvSpPr>
          <p:cNvPr id="5" name="4 CuadroTexto"/>
          <p:cNvSpPr txBox="1"/>
          <p:nvPr/>
        </p:nvSpPr>
        <p:spPr>
          <a:xfrm>
            <a:off x="0" y="714356"/>
            <a:ext cx="9144000" cy="1569660"/>
          </a:xfrm>
          <a:prstGeom prst="rect">
            <a:avLst/>
          </a:prstGeom>
          <a:noFill/>
        </p:spPr>
        <p:txBody>
          <a:bodyPr wrap="square" rtlCol="0">
            <a:spAutoFit/>
          </a:bodyPr>
          <a:lstStyle/>
          <a:p>
            <a:pPr>
              <a:buFont typeface="Arial" pitchFamily="34" charset="0"/>
              <a:buChar char="•"/>
            </a:pPr>
            <a:r>
              <a:rPr lang="es-MX" sz="2400" dirty="0" smtClean="0"/>
              <a:t>UNA EPÍDEMIA QUE PROGRESA REGULARMENTE DE UN LADO A OTRO DE UN PAIS EXTENSO, AFECTANDO A PROPORCIONES IGUALES DE LA POBLACION EN CADA AREA A MEDIDA QUE AVANZA.</a:t>
            </a:r>
            <a:endParaRPr lang="es-MX" sz="2400" dirty="0"/>
          </a:p>
        </p:txBody>
      </p:sp>
      <p:pic>
        <p:nvPicPr>
          <p:cNvPr id="1026" name="Picture 2" descr="C:\Users\Beto\Pictures\800px-Mexico_Flag_Map_small[1].png"/>
          <p:cNvPicPr>
            <a:picLocks noChangeAspect="1" noChangeArrowheads="1"/>
          </p:cNvPicPr>
          <p:nvPr/>
        </p:nvPicPr>
        <p:blipFill>
          <a:blip r:embed="rId2"/>
          <a:srcRect/>
          <a:stretch>
            <a:fillRect/>
          </a:stretch>
        </p:blipFill>
        <p:spPr bwMode="auto">
          <a:xfrm>
            <a:off x="214282" y="2928934"/>
            <a:ext cx="3452810" cy="1447792"/>
          </a:xfrm>
          <a:prstGeom prst="rect">
            <a:avLst/>
          </a:prstGeom>
          <a:noFill/>
        </p:spPr>
      </p:pic>
      <p:pic>
        <p:nvPicPr>
          <p:cNvPr id="1027" name="Picture 3" descr="C:\Users\Beto\Pictures\800px-USA_Flag_Map.svg_normal[1].png"/>
          <p:cNvPicPr>
            <a:picLocks noChangeAspect="1" noChangeArrowheads="1"/>
          </p:cNvPicPr>
          <p:nvPr/>
        </p:nvPicPr>
        <p:blipFill>
          <a:blip r:embed="rId3"/>
          <a:srcRect/>
          <a:stretch>
            <a:fillRect/>
          </a:stretch>
        </p:blipFill>
        <p:spPr bwMode="auto">
          <a:xfrm>
            <a:off x="5214910" y="4491037"/>
            <a:ext cx="3929090" cy="2366963"/>
          </a:xfrm>
          <a:prstGeom prst="rect">
            <a:avLst/>
          </a:prstGeom>
          <a:noFill/>
        </p:spPr>
      </p:pic>
      <p:pic>
        <p:nvPicPr>
          <p:cNvPr id="1028" name="Picture 4" descr="C:\Users\Beto\Pictures\bp_1bacteria[1].jpg"/>
          <p:cNvPicPr>
            <a:picLocks noChangeAspect="1" noChangeArrowheads="1"/>
          </p:cNvPicPr>
          <p:nvPr/>
        </p:nvPicPr>
        <p:blipFill>
          <a:blip r:embed="rId4" cstate="print"/>
          <a:srcRect/>
          <a:stretch>
            <a:fillRect/>
          </a:stretch>
        </p:blipFill>
        <p:spPr bwMode="auto">
          <a:xfrm>
            <a:off x="5500694" y="3571876"/>
            <a:ext cx="1428760" cy="928694"/>
          </a:xfrm>
          <a:prstGeom prst="rect">
            <a:avLst/>
          </a:prstGeom>
          <a:noFill/>
        </p:spPr>
      </p:pic>
      <p:sp>
        <p:nvSpPr>
          <p:cNvPr id="9" name="8 Flecha curvada hacia abajo"/>
          <p:cNvSpPr/>
          <p:nvPr/>
        </p:nvSpPr>
        <p:spPr>
          <a:xfrm>
            <a:off x="2143108" y="2285992"/>
            <a:ext cx="4143404" cy="12144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1103400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txBody>
          <a:bodyPr/>
          <a:lstStyle/>
          <a:p>
            <a:endParaRPr lang="es-MX" dirty="0"/>
          </a:p>
        </p:txBody>
      </p:sp>
      <p:sp>
        <p:nvSpPr>
          <p:cNvPr id="4" name="3 CuadroTexto"/>
          <p:cNvSpPr txBox="1"/>
          <p:nvPr/>
        </p:nvSpPr>
        <p:spPr>
          <a:xfrm>
            <a:off x="0" y="0"/>
            <a:ext cx="9144000" cy="5262979"/>
          </a:xfrm>
          <a:prstGeom prst="rect">
            <a:avLst/>
          </a:prstGeom>
          <a:noFill/>
        </p:spPr>
        <p:txBody>
          <a:bodyPr wrap="square" rtlCol="0">
            <a:spAutoFit/>
          </a:bodyPr>
          <a:lstStyle/>
          <a:p>
            <a:pPr>
              <a:buFont typeface="Arial" pitchFamily="34" charset="0"/>
              <a:buChar char="•"/>
            </a:pPr>
            <a:r>
              <a:rPr lang="es-MX" sz="2400" dirty="0" smtClean="0"/>
              <a:t>LA INTERACCION TEMPORO ESPACIAL ES CARACTERISTICA DE LAS ENFERMEDADES CONTAGIOSAS AGUDAS Y NORMALMENTE ES TAN OBVIA QUE NO SE REQUIEREN METODOS ESPECIALES PARA DETECTARLA.</a:t>
            </a:r>
          </a:p>
          <a:p>
            <a:pPr>
              <a:buFont typeface="Arial" pitchFamily="34" charset="0"/>
              <a:buChar char="•"/>
            </a:pPr>
            <a:endParaRPr lang="es-MX" sz="2400" dirty="0" smtClean="0"/>
          </a:p>
          <a:p>
            <a:pPr>
              <a:buFont typeface="Arial" pitchFamily="34" charset="0"/>
              <a:buChar char="•"/>
            </a:pPr>
            <a:endParaRPr lang="es-MX" sz="2400" dirty="0"/>
          </a:p>
          <a:p>
            <a:pPr>
              <a:buFont typeface="Arial" pitchFamily="34" charset="0"/>
              <a:buChar char="•"/>
            </a:pPr>
            <a:r>
              <a:rPr lang="es-MX" sz="2400" dirty="0" smtClean="0"/>
              <a:t>AL GUNOS PROBLEMAS SON QUE LAS AGRUPACIONES SON PEQUEÑAS Y MUY POCO DEFINIDAS.</a:t>
            </a:r>
          </a:p>
          <a:p>
            <a:endParaRPr lang="es-MX" sz="2400" dirty="0"/>
          </a:p>
          <a:p>
            <a:endParaRPr lang="es-MX" sz="2400" dirty="0" smtClean="0"/>
          </a:p>
          <a:p>
            <a:endParaRPr lang="es-MX" sz="2400" dirty="0"/>
          </a:p>
          <a:p>
            <a:pPr>
              <a:buFont typeface="Arial" pitchFamily="34" charset="0"/>
              <a:buChar char="•"/>
            </a:pPr>
            <a:r>
              <a:rPr lang="es-MX" sz="2400" dirty="0" smtClean="0"/>
              <a:t>SE HAN SUGERIDO VARIOS  ENFOQUES , REVISADOS POR SMITH EL DE (TODOS LOS PARES POSIBLES).</a:t>
            </a:r>
          </a:p>
          <a:p>
            <a:endParaRPr lang="es-MX" sz="2400" dirty="0"/>
          </a:p>
        </p:txBody>
      </p:sp>
    </p:spTree>
    <p:extLst>
      <p:ext uri="{BB962C8B-B14F-4D97-AF65-F5344CB8AC3E}">
        <p14:creationId xmlns:p14="http://schemas.microsoft.com/office/powerpoint/2010/main" val="874110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81000" y="2133600"/>
            <a:ext cx="8382000" cy="2895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4" name="2 Título"/>
          <p:cNvSpPr txBox="1">
            <a:spLocks/>
          </p:cNvSpPr>
          <p:nvPr/>
        </p:nvSpPr>
        <p:spPr>
          <a:xfrm>
            <a:off x="304800" y="381000"/>
            <a:ext cx="7851648" cy="1828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Cambios Seculares</a:t>
            </a:r>
            <a:endParaRPr kumimoji="0" lang="es-E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3 Subtítulo"/>
          <p:cNvSpPr txBox="1">
            <a:spLocks/>
          </p:cNvSpPr>
          <p:nvPr/>
        </p:nvSpPr>
        <p:spPr>
          <a:xfrm>
            <a:off x="685800" y="2438400"/>
            <a:ext cx="7930896" cy="2514600"/>
          </a:xfrm>
          <a:prstGeom prst="rect">
            <a:avLst/>
          </a:prstGeom>
        </p:spPr>
        <p:txBody>
          <a:bodyPr vert="horz">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3200" b="0" i="0" u="none" strike="noStrike" kern="1200" cap="none" spc="0" normalizeH="0" baseline="0" noProof="0" dirty="0" smtClean="0">
                <a:ln>
                  <a:noFill/>
                </a:ln>
                <a:solidFill>
                  <a:schemeClr val="tx2"/>
                </a:solidFill>
                <a:effectLst/>
                <a:uLnTx/>
                <a:uFillTx/>
                <a:latin typeface="+mn-lt"/>
                <a:ea typeface="+mn-ea"/>
                <a:cs typeface="+mn-cs"/>
              </a:rPr>
              <a:t>Los cambios seculares son los que ocurren en periodos largos de tiempo. En epidemiologia ese termino suele implicar cambios en la frecuencia de la enfermedad a lo largo de décadas. Sin embargo el estudio de las tendencias seculares presenta aun mas problemas que los habituales en los estudios observacionales.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1287</TotalTime>
  <Words>2615</Words>
  <Application>Microsoft Office PowerPoint</Application>
  <PresentationFormat>Presentación en pantalla (4:3)</PresentationFormat>
  <Paragraphs>282</Paragraphs>
  <Slides>84</Slides>
  <Notes>5</Notes>
  <HiddenSlides>0</HiddenSlides>
  <MMClips>0</MMClips>
  <ScaleCrop>false</ScaleCrop>
  <HeadingPairs>
    <vt:vector size="4" baseType="variant">
      <vt:variant>
        <vt:lpstr>Tema</vt:lpstr>
      </vt:variant>
      <vt:variant>
        <vt:i4>1</vt:i4>
      </vt:variant>
      <vt:variant>
        <vt:lpstr>Títulos de diapositiva</vt:lpstr>
      </vt:variant>
      <vt:variant>
        <vt:i4>84</vt:i4>
      </vt:variant>
    </vt:vector>
  </HeadingPairs>
  <TitlesOfParts>
    <vt:vector size="85" baseType="lpstr">
      <vt:lpstr>Viajes</vt:lpstr>
      <vt:lpstr>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Posible Razones De Los Cambios Seculares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Estudios multigeneracionales</vt:lpstr>
      <vt:lpstr>Presentación de PowerPoint</vt:lpstr>
      <vt:lpstr>Presentación de PowerPoint</vt:lpstr>
      <vt:lpstr>Presentación de PowerPoint</vt:lpstr>
      <vt:lpstr>Presentación de PowerPoint</vt:lpstr>
      <vt:lpstr>Sesgos en los estudios de emigración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Lugar </vt:lpstr>
      <vt:lpstr>Presentación de PowerPoint</vt:lpstr>
      <vt:lpstr>Comparaciones internacionales </vt:lpstr>
      <vt:lpstr>Presentación de PowerPoint</vt:lpstr>
      <vt:lpstr>Estudios internacionales</vt:lpstr>
      <vt:lpstr>Presentación de PowerPoint</vt:lpstr>
      <vt:lpstr>Presentación de PowerPoint</vt:lpstr>
      <vt:lpstr>Presentación de PowerPoint</vt:lpstr>
      <vt:lpstr>MAPAS DE ENFERMEDADES</vt:lpstr>
      <vt:lpstr>Presentación de PowerPoint</vt:lpstr>
      <vt:lpstr>Presentación de PowerPoint</vt:lpstr>
      <vt:lpstr>Presentación de PowerPoint</vt:lpstr>
      <vt:lpstr>Presentación de PowerPoint</vt:lpstr>
      <vt:lpstr>Presentación de PowerPoint</vt:lpstr>
      <vt:lpstr>Presentación de PowerPoint</vt:lpstr>
      <vt:lpstr>Comparaciones urbano-rurales. </vt:lpstr>
      <vt:lpstr>Agrupamiento  Local de Enfermedades</vt:lpstr>
      <vt:lpstr>Presentación de PowerPoint</vt:lpstr>
      <vt:lpstr>Presentación de PowerPoint</vt:lpstr>
      <vt:lpstr>Presentación de PowerPoint</vt:lpstr>
      <vt:lpstr>COMPARACION URBANO-RURALES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TIEMPO</dc:title>
  <dc:creator>Owner</dc:creator>
  <cp:lastModifiedBy>.</cp:lastModifiedBy>
  <cp:revision>29</cp:revision>
  <dcterms:created xsi:type="dcterms:W3CDTF">2009-11-17T23:57:03Z</dcterms:created>
  <dcterms:modified xsi:type="dcterms:W3CDTF">2011-04-01T12:08:16Z</dcterms:modified>
</cp:coreProperties>
</file>