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83" r:id="rId5"/>
    <p:sldId id="266" r:id="rId6"/>
    <p:sldId id="278" r:id="rId7"/>
    <p:sldId id="260" r:id="rId8"/>
    <p:sldId id="284" r:id="rId9"/>
    <p:sldId id="285" r:id="rId10"/>
    <p:sldId id="286" r:id="rId11"/>
    <p:sldId id="287" r:id="rId12"/>
    <p:sldId id="258" r:id="rId13"/>
    <p:sldId id="296" r:id="rId14"/>
    <p:sldId id="297" r:id="rId15"/>
    <p:sldId id="298" r:id="rId16"/>
    <p:sldId id="299" r:id="rId17"/>
    <p:sldId id="300" r:id="rId18"/>
    <p:sldId id="301" r:id="rId19"/>
    <p:sldId id="302" r:id="rId20"/>
    <p:sldId id="271" r:id="rId21"/>
    <p:sldId id="288" r:id="rId22"/>
    <p:sldId id="289" r:id="rId23"/>
    <p:sldId id="290" r:id="rId24"/>
    <p:sldId id="291" r:id="rId25"/>
    <p:sldId id="292" r:id="rId26"/>
    <p:sldId id="293" r:id="rId27"/>
    <p:sldId id="294" r:id="rId28"/>
    <p:sldId id="295" r:id="rId29"/>
    <p:sldId id="261" r:id="rId30"/>
    <p:sldId id="270" r:id="rId31"/>
    <p:sldId id="279" r:id="rId32"/>
    <p:sldId id="280" r:id="rId33"/>
    <p:sldId id="281" r:id="rId34"/>
    <p:sldId id="263" r:id="rId35"/>
    <p:sldId id="303" r:id="rId36"/>
    <p:sldId id="304" r:id="rId37"/>
    <p:sldId id="305" r:id="rId38"/>
    <p:sldId id="306" r:id="rId39"/>
    <p:sldId id="307" r:id="rId40"/>
    <p:sldId id="264" r:id="rId41"/>
    <p:sldId id="308"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p:scale>
          <a:sx n="80" d="100"/>
          <a:sy n="80" d="100"/>
        </p:scale>
        <p:origin x="-106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3CFC29C-068F-4D05-A543-AEFB57937EE6}" type="datetimeFigureOut">
              <a:rPr lang="es-MX" smtClean="0"/>
              <a:pPr/>
              <a:t>07/12/2010</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0C53ED2-602D-43DA-BD0C-91E14ABA599E}" type="slidenum">
              <a:rPr lang="es-MX" smtClean="0"/>
              <a:pPr/>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3CFC29C-068F-4D05-A543-AEFB57937EE6}" type="datetimeFigureOut">
              <a:rPr lang="es-MX" smtClean="0"/>
              <a:pPr/>
              <a:t>07/12/2010</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0C53ED2-602D-43DA-BD0C-91E14ABA599E}" type="slidenum">
              <a:rPr lang="es-MX" smtClean="0"/>
              <a:pPr/>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mx/imgres?imgurl=http://www.mdconsult.com/das/patient/body/0/0/10041/9680_es.jpg&amp;imgrefurl=http://www.mdconsult.com/das/patient/view/0/10041/36605.html/top&amp;usg=__O0P19OMixQ9Ll72CQj2Lirr_iAc=&amp;h=320&amp;w=400&amp;sz=15&amp;hl=es&amp;start=7&amp;zoom=1&amp;um=1&amp;itbs=1&amp;tbnid=9CCHURBJmxn5IM:&amp;tbnh=99&amp;tbnw=124&amp;prev=/images?q=debilidad+muscular&amp;um=1&amp;hl=es&amp;rlz=1T4GGLS_esMX401MX402&amp;tbs=isch:1" TargetMode="External"/><Relationship Id="rId13"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hyperlink" Target="http://www.google.com.mx/imgres?imgurl=http://zeltialogopedia.com/images/base_clip_image010.gif&amp;imgrefurl=http://zeltialogopedia.com/patologias.html&amp;usg=__HwtFqWteSRXF7PgfDSkEAD6yshY=&amp;h=320&amp;w=390&amp;sz=69&amp;hl=es&amp;start=2&amp;zoom=1&amp;um=1&amp;itbs=1&amp;tbnid=lcKRvCz3aRJAmM:&amp;tbnh=101&amp;tbnw=123&amp;prev=/images?q=dificultad+para+deglutir&amp;um=1&amp;hl=es&amp;rlz=1T4GGLS_esMX401MX402&amp;tbs=isch:1" TargetMode="External"/><Relationship Id="rId17" Type="http://schemas.openxmlformats.org/officeDocument/2006/relationships/image" Target="../media/image20.jpeg"/><Relationship Id="rId2" Type="http://schemas.openxmlformats.org/officeDocument/2006/relationships/hyperlink" Target="http://www.google.com.mx/imgres?imgurl=http://www.deporteyciencia.com/libro_circo/Rola_bola_equilibrio.jpg&amp;imgrefurl=http://efideporte.blogspot.com/2009/02/creacion-de-ambientes-de-aprendizaje-en.html&amp;usg=__kXs4APZQx74zpY8qzRn3Hfj-8Rw=&amp;h=369&amp;w=311&amp;sz=10&amp;hl=es&amp;start=5&amp;zoom=1&amp;um=1&amp;itbs=1&amp;tbnid=C1mCuHD4Qfu54M:&amp;tbnh=122&amp;tbnw=103&amp;prev=/images?q=coordinacion+fisica&amp;um=1&amp;hl=es&amp;sa=X&amp;rlz=1T4GGLS_esMX401MX402&amp;tbs=isch:1" TargetMode="External"/><Relationship Id="rId16" Type="http://schemas.openxmlformats.org/officeDocument/2006/relationships/hyperlink" Target="http://www.google.com.mx/imgres?imgurl=http://viviendosanos.com/wp-content/uploads/2008/08/iu.jpg&amp;imgrefurl=http://viviendosanos.com/2008/07/incontinencia-urinaria-mejor-detectarla-a-tiempo.html&amp;usg=__j-3IddBTf-8Gab5AFTyIT3_CHKA=&amp;h=301&amp;w=250&amp;sz=29&amp;hl=es&amp;start=7&amp;zoom=1&amp;um=1&amp;itbs=1&amp;tbnid=Jxvty0I7LDOl2M:&amp;tbnh=116&amp;tbnw=96&amp;prev=/images?q=retencion+urinaria&amp;um=1&amp;hl=es&amp;rlz=1T4GGLS_esMX401MX402&amp;tbs=isch:1" TargetMode="External"/><Relationship Id="rId1" Type="http://schemas.openxmlformats.org/officeDocument/2006/relationships/slideLayout" Target="../slideLayouts/slideLayout2.xml"/><Relationship Id="rId6" Type="http://schemas.openxmlformats.org/officeDocument/2006/relationships/hyperlink" Target="http://www.google.com.mx/imgres?imgurl=http://www.scielo.cl/fbpe/img/rchcir/v58n2/fig15-05.jpg&amp;imgrefurl=http://www.scielo.cl/scielo.php?pid=S0718-40262006000200015&amp;script=sci_arttext&amp;usg=__vW1l5jKYVHG2lAHeJaz3Y3TxMLw=&amp;h=362&amp;w=300&amp;sz=22&amp;hl=es&amp;start=11&amp;zoom=1&amp;um=1&amp;itbs=1&amp;tbnid=XjYHgArrfHAuLM:&amp;tbnh=121&amp;tbnw=100&amp;prev=/images?q=PARALISIS&amp;um=1&amp;hl=es&amp;rlz=1T4GGLS_esMX401MX402&amp;tbs=isch:1" TargetMode="External"/><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image" Target="../media/image19.jpeg"/><Relationship Id="rId10" Type="http://schemas.openxmlformats.org/officeDocument/2006/relationships/hyperlink" Target="http://www.google.com.mx/imgres?imgurl=http://2.bp.blogspot.com/_m7Dp0bvSsBY/TNlNqzKLRII/AAAAAAAAAV0/F3fAeVMsH34/s1600/AFONICO.jpg&amp;imgrefurl=http://zefirodelcielo.blogspot.com/2010/11/remedios-caseros-para-combatir-la.html&amp;usg=__zjju170pqP4amnHvulSfWUKK6As=&amp;h=360&amp;w=600&amp;sz=73&amp;hl=es&amp;start=18&amp;zoom=1&amp;um=1&amp;itbs=1&amp;tbnid=QIt6e6o6m60KZM:&amp;tbnh=81&amp;tbnw=135&amp;prev=/images?q=afonia&amp;um=1&amp;hl=es&amp;rlz=1T4GGLS_esMX401MX402&amp;tbs=isch:1" TargetMode="External"/><Relationship Id="rId4" Type="http://schemas.openxmlformats.org/officeDocument/2006/relationships/hyperlink" Target="http://www.google.com.mx/imgres?imgurl=http://www.efdeportes.com/efd130/la-coordinacion-y-el-equilibrio-01.jpg&amp;imgrefurl=http://www.efdeportes.com/efd130/la-coordinacion-y-el-equilibrio-en-el-area-de-educacion-fisica.htm&amp;usg=__4y0RXU9NeA0mVd5zLdWN8jeyKMY=&amp;h=247&amp;w=209&amp;sz=6&amp;hl=es&amp;start=5&amp;zoom=1&amp;um=1&amp;itbs=1&amp;tbnid=TRk25DDn9Hq-YM:&amp;tbnh=110&amp;tbnw=93&amp;prev=/images?q=coordinacion+del+equilibrio&amp;um=1&amp;hl=es&amp;rlz=1T4GGLS_esMX401MX402&amp;tbs=isch:1" TargetMode="External"/><Relationship Id="rId9" Type="http://schemas.openxmlformats.org/officeDocument/2006/relationships/image" Target="../media/image16.jpeg"/><Relationship Id="rId14" Type="http://schemas.openxmlformats.org/officeDocument/2006/relationships/hyperlink" Target="http://www.google.com.mx/imgres?imgurl=http://www.mascurioso.com/wp-content/uploads/2009/10/garganta.jpg&amp;imgrefurl=http://www.mascurioso.com/2009/10/07/nudo-en-la-garganta/&amp;usg=__RJCn9JJIjP5nakZsEgGZNapwk0s=&amp;h=320&amp;w=254&amp;sz=15&amp;hl=es&amp;start=9&amp;zoom=1&amp;um=1&amp;itbs=1&amp;tbnid=hJYuvwOqZ_PPcM:&amp;tbnh=118&amp;tbnw=94&amp;prev=/images?q=nudo+en+la+garganta&amp;um=1&amp;hl=es&amp;sa=X&amp;rlz=1T4GGLS_esMX401MX402&amp;tbs=isch: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m.mx/imgres?imgurl=http://www.luzverde.com.uy/wp-content/uploads/sordera.jpg&amp;imgrefurl=http://www.luzverde.com.uy/%C2%BFque-es-la-sordera/&amp;usg=__D54kKPxZ7VWOv3CcrXQ3bJHkwLA=&amp;h=224&amp;w=186&amp;sz=8&amp;hl=es&amp;start=2&amp;zoom=1&amp;um=1&amp;itbs=1&amp;tbnid=Bpy8mXqLkUpQxM:&amp;tbnh=108&amp;tbnw=90&amp;prev=/images?q=sordera&amp;um=1&amp;hl=es&amp;rlz=1T4GGLS_esMX401MX402&amp;tbs=isch:1" TargetMode="External"/><Relationship Id="rId13"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3.jpeg"/><Relationship Id="rId12" Type="http://schemas.openxmlformats.org/officeDocument/2006/relationships/hyperlink" Target="http://www.google.com.mx/imgres?imgurl=http://www.gentiuno.com/articulos/articulo1297/imagenes/convul60.jpg&amp;imgrefurl=http://www.gentiuno.com/articulo.asp?articulo=1297&amp;usg=__Ako5LtAzJq9HBCU7UX9JG2FwEGw=&amp;h=248&amp;w=290&amp;sz=18&amp;hl=es&amp;start=15&amp;zoom=1&amp;um=1&amp;itbs=1&amp;tbnid=xNCyWRDAJutBoM:&amp;tbnh=98&amp;tbnw=115&amp;prev=/images?q=convulsiones&amp;um=1&amp;hl=es&amp;rlz=1T4GGLS_esMX401MX402&amp;tbs=isch:1" TargetMode="External"/><Relationship Id="rId2" Type="http://schemas.openxmlformats.org/officeDocument/2006/relationships/hyperlink" Target="http://www.google.com.mx/imgres?imgurl=http://www.encolombia.com/images/cartilla/diabe-3imapag5a.jpg&amp;imgrefurl=http://www.encolombia.com/diabetes3.htm&amp;usg=__1ovNBYbFp_eUKKdZEyEW02YqzAA=&amp;h=117&amp;w=90&amp;sz=12&amp;hl=es&amp;start=4&amp;zoom=1&amp;um=1&amp;itbs=1&amp;tbnid=Zj_wKMLNxxmSwM:&amp;tbnh=88&amp;tbnw=68&amp;prev=/images?q=perdida+de+sensibilidad&amp;um=1&amp;hl=es&amp;rlz=1T4GGLS_esMX401MX402&amp;tbs=isch:1" TargetMode="External"/><Relationship Id="rId1" Type="http://schemas.openxmlformats.org/officeDocument/2006/relationships/slideLayout" Target="../slideLayouts/slideLayout2.xml"/><Relationship Id="rId6" Type="http://schemas.openxmlformats.org/officeDocument/2006/relationships/hyperlink" Target="http://www.google.com.mx/imgres?imgurl=http://2.bp.blogspot.com/_pOahyAjIlkA/SFp8SNq1MvI/AAAAAAAADw4/Bkc6ABZ1GFQ/s400/ceguera.jpg&amp;imgrefurl=http://cenicientademendigosyladrones.blogspot.com/2008/06/siete-noches-la-ceguera-conferencia.html&amp;usg=__Uz9NmLSfaTVbD0rZ2PhoIDEAlzg=&amp;h=280&amp;w=250&amp;sz=10&amp;hl=es&amp;start=1&amp;zoom=1&amp;um=1&amp;itbs=1&amp;tbnid=zBE6rAs2zB4wlM:&amp;tbnh=114&amp;tbnw=102&amp;prev=/images?q=ceguera&amp;um=1&amp;hl=es&amp;sa=X&amp;rlz=1T4GGLS_esMX401MX402&amp;tbs=isch:1" TargetMode="External"/><Relationship Id="rId11" Type="http://schemas.openxmlformats.org/officeDocument/2006/relationships/image" Target="../media/image25.jpeg"/><Relationship Id="rId5" Type="http://schemas.openxmlformats.org/officeDocument/2006/relationships/image" Target="../media/image22.jpeg"/><Relationship Id="rId10" Type="http://schemas.openxmlformats.org/officeDocument/2006/relationships/hyperlink" Target="http://www.google.com.mx/imgres?imgurl=http://3.bp.blogspot.com/_ub4KV7Q3X7Y/SlubJFoRlAI/AAAAAAAALoQ/7lQJV6IAEAk/s400/esquizofrenia_alucinaciones.jpg&amp;imgrefurl=http://grupodeopiniontamaran.blogspot.com/2009_07_01_archive.html&amp;usg=__8BfkF3-yErzKKIEuKVLpMyjpDvw=&amp;h=302&amp;w=300&amp;sz=8&amp;hl=es&amp;start=5&amp;zoom=1&amp;um=1&amp;itbs=1&amp;tbnid=ANORT5V--Xz8nM:&amp;tbnh=116&amp;tbnw=115&amp;prev=/images?q=alucinaciones&amp;um=1&amp;hl=es&amp;rlz=1T4GGLS_esMX401MX402&amp;tbs=isch:1" TargetMode="External"/><Relationship Id="rId4" Type="http://schemas.openxmlformats.org/officeDocument/2006/relationships/hyperlink" Target="http://www.google.com.mx/imgres?imgurl=http://2.bp.blogspot.com/_X-c3qyI2Qo8/S6oIkgdn-2I/AAAAAAAAAuQ/MBTGwJuwjZY/s1600/aguja+e+hilo.png&amp;imgrefurl=http://vate01.blogspot.com/&amp;usg=__BR9yrG4HwR7eMUUBfKF6WbMr3AQ=&amp;h=480&amp;w=480&amp;sz=39&amp;hl=es&amp;start=5&amp;zoom=1&amp;um=1&amp;itbs=1&amp;tbnid=thLHsi-TFeFK0M:&amp;tbnh=129&amp;tbnw=129&amp;prev=/images?q=aguja&amp;um=1&amp;hl=es&amp;rlz=1T4GGLS_esMX401MX402&amp;tbs=isch:1" TargetMode="External"/><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mx/imgres?imgurl=http://pe.kalipedia.com/kalipediamedia/geografia/media/200808/01/geovenezuela/20080801klpgeogve_21_Ies_SCO.jpg&amp;imgrefurl=http://pe.kalipedia.com/popup/popupWindow.html?anchor=klphishve&amp;tipo=imprimir&amp;titulo=Imprimir%20Art%EDculo&amp;xref=20080801klpgeogve_16.Kes&amp;usg=__KxUFP-s7CjTUHz9g90lwJ1MY8RY=&amp;h=426&amp;w=555&amp;sz=131&amp;hl=es&amp;start=1&amp;zoom=1&amp;um=1&amp;itbs=1&amp;tbnid=4uYkK6bMEmJzYM:&amp;tbnh=102&amp;tbnw=133&amp;prev=/images?q=POBLACIONES+RURALES&amp;um=1&amp;hl=es&amp;rlz=1T4GGLS_esMX401MX402&amp;tbs=isch:1"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google.com.mx/imgres?imgurl=http://2.bp.blogspot.com/_W9qKLF3Gwso/TJq3ZLc9IKI/AAAAAAAAAyQ/Ksq88PrlkJM/s400/sin_dinero_2.jpg&amp;imgrefurl=http://elportaldelchoko.blogspot.com/2010_09_01_archive.html&amp;usg=__0jF4_Yw9ClfEYZPUtQQwQUyTCG0=&amp;h=282&amp;w=350&amp;sz=17&amp;hl=es&amp;start=4&amp;zoom=1&amp;um=1&amp;itbs=1&amp;tbnid=dsLMTAPf-09DHM:&amp;tbnh=97&amp;tbnw=120&amp;prev=/images?q=sin+dinero&amp;um=1&amp;hl=es&amp;rlz=1T4GGLS_esMX401MX402&amp;tbs=isch: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hyperlink" Target="http://www.google.com.mx/imgres?imgurl=http://2photo.ru/uploads/posts/600px/4268/20090331/niko-guido/31_03_2009_0812366001238452536_niko-guido.jpg&amp;imgrefurl=https://planocreativo.wordpress.com/2009/09/page/3/&amp;usg=__NPZQTSn9QnGculINQYWJQjap4BI=&amp;h=688&amp;w=498&amp;sz=33&amp;hl=es&amp;start=2&amp;zoom=1&amp;um=1&amp;itbs=1&amp;tbnid=NdauS79nULJ1SM:&amp;tbnh=139&amp;tbnw=101&amp;prev=/images?q=CRITICAR+EL+CUERPO&amp;um=1&amp;hl=es&amp;sa=N&amp;rlz=1T4GGLS_esMX401MX402&amp;tbs=isch:1" TargetMode="External"/><Relationship Id="rId1" Type="http://schemas.openxmlformats.org/officeDocument/2006/relationships/slideLayout" Target="../slideLayouts/slideLayout2.xml"/><Relationship Id="rId6" Type="http://schemas.openxmlformats.org/officeDocument/2006/relationships/hyperlink" Target="http://www.google.com.mx/imgres?imgurl=http://2.bp.blogspot.com/_k9EGojbnq84/TBelX8_BEMI/AAAAAAAAAAo/2xSDFj53t3M/s1600/1206928385_f.jpg&amp;imgrefurl=http://primeronestor.blogspot.com/&amp;usg=__VcEDyULUWR6ZXXxfy0grQ_6b0po=&amp;h=500&amp;w=433&amp;sz=35&amp;hl=es&amp;start=11&amp;zoom=1&amp;um=1&amp;itbs=1&amp;tbnid=MUxwp3jOPS0FCM:&amp;tbnh=130&amp;tbnw=113&amp;prev=/images?q=evitar+mirarse+en+el+espejo&amp;um=1&amp;hl=es&amp;rlz=1T4GGLS_esMX401MX402&amp;tbs=isch:1" TargetMode="External"/><Relationship Id="rId5" Type="http://schemas.openxmlformats.org/officeDocument/2006/relationships/image" Target="../media/image52.jpeg"/><Relationship Id="rId4" Type="http://schemas.openxmlformats.org/officeDocument/2006/relationships/hyperlink" Target="http://www.google.com.mx/imgres?imgurl=http://depsicologia.com/wp-content/uploads/defectos_thumb.jpg&amp;imgrefurl=http://depsicologia.com/miedo-a-la-burla-gelotofobia-un-miedo-universal/&amp;usg=__BQT3K7xiOd5HsKzGqzijbRvACYw=&amp;h=251&amp;w=476&amp;sz=23&amp;hl=es&amp;start=7&amp;zoom=1&amp;um=1&amp;itbs=1&amp;tbnid=ftu_m29m3ONzxM:&amp;tbnh=68&amp;tbnw=129&amp;prev=/images?q=evitar+contacto+social&amp;um=1&amp;hl=es&amp;rlz=1T4GGLS_esMX401MX402&amp;tbs=isch:1"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google.com.mx/imgres?imgurl=http://www.verema.com/images/valoraciones/0006/3812/hombres_guapos.jpg&amp;imgrefurl=http://www.verema.com/foros/quedadas/temas/802888-reuniones-sociales-torno-vino?page=11&amp;usg=__sY7pMHuCSFo_auTn0PszYy-FRyU=&amp;h=305&amp;w=250&amp;sz=13&amp;hl=es&amp;start=8&amp;zoom=1&amp;um=1&amp;itbs=1&amp;tbnid=lyDNY1-qsf21FM:&amp;tbnh=116&amp;tbnw=95&amp;prev=/images?q=hombres+guapos&amp;um=1&amp;hl=es&amp;rlz=1T4GGLS_esMX401MX402&amp;tbs=isch:1" TargetMode="External"/><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hyperlink" Target="http://www.google.com.mx/imgres?imgurl=http://www.chicadelatele.com/myfiles/chicadelatele/gossip-girl&amp;imgrefurl=http://www.foro-adelgazar.com/sala-de-charla/8284-frikis-de-las-series.html&amp;usg=__xi0Xlw05EkNh-2jbdbG7ATTI8i8=&amp;h=484&amp;w=434&amp;sz=365&amp;hl=es&amp;start=19&amp;zoom=1&amp;um=1&amp;itbs=1&amp;tbnid=PJjL0NuF3KHxbM:&amp;tbnh=129&amp;tbnw=116&amp;prev=/images?q=jovenes+de+alta+sociedad&amp;um=1&amp;hl=es&amp;rlz=1T4GGLS_esMX401MX402&amp;tbs=isch:1" TargetMode="External"/><Relationship Id="rId1" Type="http://schemas.openxmlformats.org/officeDocument/2006/relationships/slideLayout" Target="../slideLayouts/slideLayout2.xml"/><Relationship Id="rId6" Type="http://schemas.openxmlformats.org/officeDocument/2006/relationships/hyperlink" Target="http://www.google.com.mx/imgres?imgurl=http://www.vistelacalle.com/wp-content/uploads/2009/08/1.jpg&amp;imgrefurl=http://www.vistelacalle.com/9602/raza-y-moda-un-proceso-inconcluso/&amp;usg=__fgjB6hr6l4cL3nSxbUr8quuOikQ=&amp;h=448&amp;w=560&amp;sz=249&amp;hl=es&amp;start=2&amp;zoom=1&amp;um=1&amp;itbs=1&amp;tbnid=QePCBBzu-gZkDM:&amp;tbnh=106&amp;tbnw=133&amp;prev=/images?q=estandares+de+belleza+actual&amp;um=1&amp;hl=es&amp;sa=X&amp;rlz=1T4GGLS_esMX401MX402&amp;tbs=isch:1" TargetMode="External"/><Relationship Id="rId5" Type="http://schemas.openxmlformats.org/officeDocument/2006/relationships/image" Target="../media/image55.jpeg"/><Relationship Id="rId10" Type="http://schemas.openxmlformats.org/officeDocument/2006/relationships/image" Target="../media/image58.jpeg"/><Relationship Id="rId4" Type="http://schemas.openxmlformats.org/officeDocument/2006/relationships/hyperlink" Target="http://www.google.com.mx/imgres?imgurl=http://2.bp.blogspot.com/_2-DQKiXC7Lc/Ryk39ZLV0MI/AAAAAAAAAAY/c6cQkfdhJ4s/S660/comunicacion.jpg&amp;imgrefurl=http://patito2007-edutec.blogspot.com/2007/11/objetivos.html&amp;usg=__rqccHOZaMYCYM6W3-etloS9U3RA=&amp;h=324&amp;w=380&amp;sz=31&amp;hl=es&amp;start=3&amp;zoom=1&amp;um=1&amp;itbs=1&amp;tbnid=sw8yrxIberjoAM:&amp;tbnh=105&amp;tbnw=123&amp;prev=/images?q=medios+de+comunicacion&amp;um=1&amp;hl=es&amp;rlz=1T4GGLS_esMX401MX402&amp;tbs=isch:1" TargetMode="External"/><Relationship Id="rId9" Type="http://schemas.openxmlformats.org/officeDocument/2006/relationships/image" Target="../media/image5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7" name="6 CuadroTexto"/>
          <p:cNvSpPr txBox="1"/>
          <p:nvPr/>
        </p:nvSpPr>
        <p:spPr>
          <a:xfrm>
            <a:off x="1142976" y="2357430"/>
            <a:ext cx="8001024" cy="1754326"/>
          </a:xfrm>
          <a:prstGeom prst="rect">
            <a:avLst/>
          </a:prstGeom>
          <a:noFill/>
        </p:spPr>
        <p:txBody>
          <a:bodyPr wrap="square" rtlCol="0">
            <a:spAutoFit/>
          </a:bodyPr>
          <a:lstStyle/>
          <a:p>
            <a:r>
              <a:rPr lang="es-MX"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r>
              <a:rPr lang="es-MX"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357166"/>
            <a:ext cx="7498080" cy="1143000"/>
          </a:xfrm>
        </p:spPr>
        <p:txBody>
          <a:bodyPr>
            <a:noAutofit/>
          </a:bodyPr>
          <a:lstStyle/>
          <a:p>
            <a:pPr algn="ctr">
              <a:buFont typeface="Wingdings" pitchFamily="2" charset="2"/>
              <a:buChar char="v"/>
            </a:pPr>
            <a:r>
              <a:rPr lang="es-MX" sz="2400" dirty="0" smtClean="0">
                <a:solidFill>
                  <a:schemeClr val="bg2"/>
                </a:solidFill>
                <a:effectLst/>
              </a:rPr>
              <a:t>Si hay una enfermedad médica,  l</a:t>
            </a:r>
            <a:r>
              <a:rPr lang="es-MX" sz="2400" dirty="0" smtClean="0">
                <a:solidFill>
                  <a:schemeClr val="bg2"/>
                </a:solidFill>
              </a:rPr>
              <a:t>os síntomas  medicamente no explicados y la preocupación por la enfermedad física provocan un deterioro </a:t>
            </a:r>
            <a:br>
              <a:rPr lang="es-MX" sz="2400" dirty="0" smtClean="0">
                <a:solidFill>
                  <a:schemeClr val="bg2"/>
                </a:solidFill>
              </a:rPr>
            </a:br>
            <a:r>
              <a:rPr lang="es-MX" sz="2400" dirty="0" smtClean="0">
                <a:solidFill>
                  <a:schemeClr val="bg2"/>
                </a:solidFill>
              </a:rPr>
              <a:t>social-laboral-personal excesivo.</a:t>
            </a:r>
            <a:r>
              <a:rPr lang="es-MX" sz="2400" u="sng" dirty="0" smtClean="0"/>
              <a:t> </a:t>
            </a:r>
            <a:endParaRPr lang="es-MX" sz="2400" dirty="0">
              <a:solidFill>
                <a:schemeClr val="bg2"/>
              </a:solidFill>
              <a:effectLst/>
            </a:endParaRPr>
          </a:p>
        </p:txBody>
      </p:sp>
      <p:pic>
        <p:nvPicPr>
          <p:cNvPr id="4" name="3 Marcador de contenido" descr="disminuye_pobreza_mujeres_n.png"/>
          <p:cNvPicPr>
            <a:picLocks noGrp="1" noChangeAspect="1"/>
          </p:cNvPicPr>
          <p:nvPr>
            <p:ph idx="1"/>
          </p:nvPr>
        </p:nvPicPr>
        <p:blipFill>
          <a:blip r:embed="rId2" cstate="print"/>
          <a:stretch>
            <a:fillRect/>
          </a:stretch>
        </p:blipFill>
        <p:spPr>
          <a:xfrm>
            <a:off x="3071802" y="1857364"/>
            <a:ext cx="3589760" cy="478634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85852" y="285728"/>
            <a:ext cx="7572428" cy="2286016"/>
          </a:xfrm>
        </p:spPr>
        <p:txBody>
          <a:bodyPr/>
          <a:lstStyle/>
          <a:p>
            <a:pPr>
              <a:buFont typeface="Wingdings" pitchFamily="2" charset="2"/>
              <a:buChar char="v"/>
            </a:pPr>
            <a:r>
              <a:rPr lang="es-MX" sz="2400" dirty="0" smtClean="0">
                <a:solidFill>
                  <a:schemeClr val="bg2"/>
                </a:solidFill>
              </a:rPr>
              <a:t>La duración del trastorno es al menos de 6 meses.</a:t>
            </a:r>
          </a:p>
          <a:p>
            <a:pPr>
              <a:buFont typeface="Wingdings" pitchFamily="2" charset="2"/>
              <a:buChar char="v"/>
            </a:pPr>
            <a:r>
              <a:rPr lang="es-MX" sz="2400" dirty="0" smtClean="0">
                <a:solidFill>
                  <a:schemeClr val="bg2"/>
                </a:solidFill>
              </a:rPr>
              <a:t>La alteración no se explica mejor por la presencia de otro trastorno mental.</a:t>
            </a:r>
          </a:p>
          <a:p>
            <a:pPr>
              <a:buFont typeface="Wingdings" pitchFamily="2" charset="2"/>
              <a:buChar char="v"/>
            </a:pPr>
            <a:r>
              <a:rPr lang="es-MX" sz="2400" dirty="0" smtClean="0">
                <a:solidFill>
                  <a:schemeClr val="bg2"/>
                </a:solidFill>
              </a:rPr>
              <a:t>Los síntomas no se producen intencionadamente ni son simulados </a:t>
            </a:r>
          </a:p>
          <a:p>
            <a:pPr>
              <a:buFont typeface="Wingdings" pitchFamily="2" charset="2"/>
              <a:buChar char="v"/>
            </a:pPr>
            <a:endParaRPr lang="es-MX" sz="2400" dirty="0" smtClean="0">
              <a:solidFill>
                <a:schemeClr val="bg2"/>
              </a:solidFill>
            </a:endParaRPr>
          </a:p>
          <a:p>
            <a:pPr>
              <a:buNone/>
            </a:pPr>
            <a:endParaRPr lang="es-MX" dirty="0"/>
          </a:p>
        </p:txBody>
      </p:sp>
      <p:pic>
        <p:nvPicPr>
          <p:cNvPr id="2052" name="Picture 4" descr="http://1.bp.blogspot.com/_YG-8_xLSlew/SD208ZLAKVI/AAAAAAAAAAw/0HZgJPOcQeU/s320/untitled.bmp"/>
          <p:cNvPicPr>
            <a:picLocks noChangeAspect="1" noChangeArrowheads="1"/>
          </p:cNvPicPr>
          <p:nvPr/>
        </p:nvPicPr>
        <p:blipFill>
          <a:blip r:embed="rId2" cstate="print"/>
          <a:srcRect/>
          <a:stretch>
            <a:fillRect/>
          </a:stretch>
        </p:blipFill>
        <p:spPr bwMode="auto">
          <a:xfrm>
            <a:off x="2643174" y="2428868"/>
            <a:ext cx="4929222" cy="44291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500042"/>
            <a:ext cx="8001024" cy="830997"/>
          </a:xfrm>
          <a:prstGeom prst="rect">
            <a:avLst/>
          </a:prstGeom>
          <a:noFill/>
        </p:spPr>
        <p:txBody>
          <a:bodyPr wrap="square" rtlCol="0">
            <a:spAutoFit/>
          </a:bodyPr>
          <a:lstStyle/>
          <a:p>
            <a:r>
              <a:rPr lang="es-MX"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r>
              <a:rPr lang="es-MX"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5" name="4 CuadroTexto"/>
          <p:cNvSpPr txBox="1"/>
          <p:nvPr/>
        </p:nvSpPr>
        <p:spPr>
          <a:xfrm>
            <a:off x="1142976" y="2143116"/>
            <a:ext cx="8001024" cy="3108543"/>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indiferenciado</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 de conversión</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por dolor</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Hipocondría</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dismórfico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corporal</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 especificado</a:t>
            </a:r>
            <a:endParaRPr lang="es-MX"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85728"/>
            <a:ext cx="8001024" cy="523220"/>
          </a:xfrm>
          <a:prstGeom prst="rect">
            <a:avLst/>
          </a:prstGeom>
          <a:noFill/>
        </p:spPr>
        <p:txBody>
          <a:bodyPr wrap="square" rtlCol="0">
            <a:spAutoFit/>
          </a:bodyPr>
          <a:lstStyle/>
          <a:p>
            <a:pPr marL="514350" indent="-514350"/>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3.   Trastorno de conversión</a:t>
            </a: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4" name="3 CuadroTexto"/>
          <p:cNvSpPr txBox="1"/>
          <p:nvPr/>
        </p:nvSpPr>
        <p:spPr>
          <a:xfrm>
            <a:off x="1547664" y="1196752"/>
            <a:ext cx="6552728" cy="646331"/>
          </a:xfrm>
          <a:prstGeom prst="rect">
            <a:avLst/>
          </a:prstGeom>
          <a:noFill/>
        </p:spPr>
        <p:txBody>
          <a:bodyPr wrap="square" rtlCol="0">
            <a:spAutoFit/>
          </a:bodyPr>
          <a:lstStyle/>
          <a:p>
            <a:r>
              <a:rPr lang="es-MX" dirty="0" smtClean="0">
                <a:solidFill>
                  <a:schemeClr val="bg2"/>
                </a:solidFill>
              </a:rPr>
              <a:t>La </a:t>
            </a:r>
            <a:r>
              <a:rPr lang="es-MX" dirty="0" err="1" smtClean="0">
                <a:solidFill>
                  <a:schemeClr val="bg2"/>
                </a:solidFill>
              </a:rPr>
              <a:t>caracteristica</a:t>
            </a:r>
            <a:r>
              <a:rPr lang="es-MX" dirty="0" smtClean="0">
                <a:solidFill>
                  <a:schemeClr val="bg2"/>
                </a:solidFill>
              </a:rPr>
              <a:t> </a:t>
            </a:r>
            <a:r>
              <a:rPr lang="es-MX" dirty="0" err="1" smtClean="0">
                <a:solidFill>
                  <a:schemeClr val="bg2"/>
                </a:solidFill>
              </a:rPr>
              <a:t>escencial</a:t>
            </a:r>
            <a:r>
              <a:rPr lang="es-MX" dirty="0" smtClean="0">
                <a:solidFill>
                  <a:schemeClr val="bg2"/>
                </a:solidFill>
              </a:rPr>
              <a:t> es la presencia de </a:t>
            </a:r>
            <a:r>
              <a:rPr lang="es-MX" dirty="0" err="1" smtClean="0">
                <a:solidFill>
                  <a:schemeClr val="bg2"/>
                </a:solidFill>
              </a:rPr>
              <a:t>sintomas</a:t>
            </a:r>
            <a:r>
              <a:rPr lang="es-MX" dirty="0" smtClean="0">
                <a:solidFill>
                  <a:schemeClr val="bg2"/>
                </a:solidFill>
              </a:rPr>
              <a:t> o déficit que </a:t>
            </a:r>
            <a:r>
              <a:rPr lang="es-MX" dirty="0" err="1" smtClean="0">
                <a:solidFill>
                  <a:schemeClr val="bg2"/>
                </a:solidFill>
              </a:rPr>
              <a:t>estan</a:t>
            </a:r>
            <a:r>
              <a:rPr lang="es-MX" dirty="0" smtClean="0">
                <a:solidFill>
                  <a:schemeClr val="bg2"/>
                </a:solidFill>
              </a:rPr>
              <a:t> relacionados con la actividad motora o sensorial</a:t>
            </a:r>
            <a:endParaRPr lang="es-MX" dirty="0">
              <a:solidFill>
                <a:schemeClr val="bg2"/>
              </a:solidFill>
            </a:endParaRPr>
          </a:p>
        </p:txBody>
      </p:sp>
      <p:pic>
        <p:nvPicPr>
          <p:cNvPr id="9218" name="Picture 2" descr="http://t2.gstatic.com/images?q=tbn:C1mCuHD4Qfu54M:http://www.deporteyciencia.com/libro_circo/Rola_bola_equilibrio.jpg">
            <a:hlinkClick r:id="rId2"/>
          </p:cNvPr>
          <p:cNvPicPr>
            <a:picLocks noChangeAspect="1" noChangeArrowheads="1"/>
          </p:cNvPicPr>
          <p:nvPr/>
        </p:nvPicPr>
        <p:blipFill>
          <a:blip r:embed="rId3" cstate="print"/>
          <a:srcRect/>
          <a:stretch>
            <a:fillRect/>
          </a:stretch>
        </p:blipFill>
        <p:spPr bwMode="auto">
          <a:xfrm>
            <a:off x="1547664" y="3068960"/>
            <a:ext cx="1296144" cy="1535239"/>
          </a:xfrm>
          <a:prstGeom prst="rect">
            <a:avLst/>
          </a:prstGeom>
          <a:noFill/>
        </p:spPr>
      </p:pic>
      <p:pic>
        <p:nvPicPr>
          <p:cNvPr id="9220" name="Picture 4" descr="http://t2.gstatic.com/images?q=tbn:TRk25DDn9Hq-YM:http://www.efdeportes.com/efd130/la-coordinacion-y-el-equilibrio-01.jpg">
            <a:hlinkClick r:id="rId4"/>
          </p:cNvPr>
          <p:cNvPicPr>
            <a:picLocks noChangeAspect="1" noChangeArrowheads="1"/>
          </p:cNvPicPr>
          <p:nvPr/>
        </p:nvPicPr>
        <p:blipFill>
          <a:blip r:embed="rId5" cstate="print"/>
          <a:srcRect/>
          <a:stretch>
            <a:fillRect/>
          </a:stretch>
        </p:blipFill>
        <p:spPr bwMode="auto">
          <a:xfrm>
            <a:off x="2843808" y="2852936"/>
            <a:ext cx="1433740" cy="1695823"/>
          </a:xfrm>
          <a:prstGeom prst="rect">
            <a:avLst/>
          </a:prstGeom>
          <a:noFill/>
        </p:spPr>
      </p:pic>
      <p:sp>
        <p:nvSpPr>
          <p:cNvPr id="7" name="6 CuadroTexto"/>
          <p:cNvSpPr txBox="1"/>
          <p:nvPr/>
        </p:nvSpPr>
        <p:spPr>
          <a:xfrm>
            <a:off x="1619672" y="2492896"/>
            <a:ext cx="2592288" cy="369332"/>
          </a:xfrm>
          <a:prstGeom prst="rect">
            <a:avLst/>
          </a:prstGeom>
          <a:noFill/>
        </p:spPr>
        <p:txBody>
          <a:bodyPr wrap="square" rtlCol="0">
            <a:spAutoFit/>
          </a:bodyPr>
          <a:lstStyle/>
          <a:p>
            <a:r>
              <a:rPr lang="es-MX" dirty="0" smtClean="0">
                <a:solidFill>
                  <a:schemeClr val="bg2"/>
                </a:solidFill>
              </a:rPr>
              <a:t>ALTERACIONES</a:t>
            </a:r>
            <a:r>
              <a:rPr lang="es-MX" dirty="0" smtClean="0"/>
              <a:t> </a:t>
            </a:r>
            <a:endParaRPr lang="es-MX" dirty="0"/>
          </a:p>
        </p:txBody>
      </p:sp>
      <p:pic>
        <p:nvPicPr>
          <p:cNvPr id="9222" name="Picture 6" descr="http://t3.gstatic.com/images?q=tbn:XjYHgArrfHAuLM:http://www.scielo.cl/fbpe/img/rchcir/v58n2/fig15-05.jpg">
            <a:hlinkClick r:id="rId6"/>
          </p:cNvPr>
          <p:cNvPicPr>
            <a:picLocks noChangeAspect="1" noChangeArrowheads="1"/>
          </p:cNvPicPr>
          <p:nvPr/>
        </p:nvPicPr>
        <p:blipFill>
          <a:blip r:embed="rId7" cstate="print"/>
          <a:srcRect/>
          <a:stretch>
            <a:fillRect/>
          </a:stretch>
        </p:blipFill>
        <p:spPr bwMode="auto">
          <a:xfrm>
            <a:off x="4355976" y="2564904"/>
            <a:ext cx="1309564" cy="1584574"/>
          </a:xfrm>
          <a:prstGeom prst="rect">
            <a:avLst/>
          </a:prstGeom>
          <a:noFill/>
        </p:spPr>
      </p:pic>
      <p:pic>
        <p:nvPicPr>
          <p:cNvPr id="9224" name="Picture 8" descr="http://t3.gstatic.com/images?q=tbn:9CCHURBJmxn5IM:http://www.mdconsult.com/das/patient/body/0/0/10041/9680_es.jpg">
            <a:hlinkClick r:id="rId8"/>
          </p:cNvPr>
          <p:cNvPicPr>
            <a:picLocks noChangeAspect="1" noChangeArrowheads="1"/>
          </p:cNvPicPr>
          <p:nvPr/>
        </p:nvPicPr>
        <p:blipFill>
          <a:blip r:embed="rId9" cstate="print"/>
          <a:srcRect/>
          <a:stretch>
            <a:fillRect/>
          </a:stretch>
        </p:blipFill>
        <p:spPr bwMode="auto">
          <a:xfrm>
            <a:off x="5652120" y="2852936"/>
            <a:ext cx="2249705" cy="1796137"/>
          </a:xfrm>
          <a:prstGeom prst="rect">
            <a:avLst/>
          </a:prstGeom>
          <a:noFill/>
        </p:spPr>
      </p:pic>
      <p:pic>
        <p:nvPicPr>
          <p:cNvPr id="9226" name="Picture 10" descr="http://t2.gstatic.com/images?q=tbn:QIt6e6o6m60KZM:http://2.bp.blogspot.com/_m7Dp0bvSsBY/TNlNqzKLRII/AAAAAAAAAV0/F3fAeVMsH34/s1600/AFONICO.jpg">
            <a:hlinkClick r:id="rId10"/>
          </p:cNvPr>
          <p:cNvPicPr>
            <a:picLocks noChangeAspect="1" noChangeArrowheads="1"/>
          </p:cNvPicPr>
          <p:nvPr/>
        </p:nvPicPr>
        <p:blipFill>
          <a:blip r:embed="rId11" cstate="print"/>
          <a:srcRect/>
          <a:stretch>
            <a:fillRect/>
          </a:stretch>
        </p:blipFill>
        <p:spPr bwMode="auto">
          <a:xfrm>
            <a:off x="971600" y="4797152"/>
            <a:ext cx="2245982" cy="1347589"/>
          </a:xfrm>
          <a:prstGeom prst="rect">
            <a:avLst/>
          </a:prstGeom>
          <a:noFill/>
        </p:spPr>
      </p:pic>
      <p:pic>
        <p:nvPicPr>
          <p:cNvPr id="9228" name="Picture 12" descr="http://t1.gstatic.com/images?q=tbn:lcKRvCz3aRJAmM:http://zeltialogopedia.com/images/base_clip_image010.gif">
            <a:hlinkClick r:id="rId12"/>
          </p:cNvPr>
          <p:cNvPicPr>
            <a:picLocks noChangeAspect="1" noChangeArrowheads="1"/>
          </p:cNvPicPr>
          <p:nvPr/>
        </p:nvPicPr>
        <p:blipFill>
          <a:blip r:embed="rId13" cstate="print"/>
          <a:srcRect/>
          <a:stretch>
            <a:fillRect/>
          </a:stretch>
        </p:blipFill>
        <p:spPr bwMode="auto">
          <a:xfrm>
            <a:off x="3275856" y="4797152"/>
            <a:ext cx="1785425" cy="1466081"/>
          </a:xfrm>
          <a:prstGeom prst="rect">
            <a:avLst/>
          </a:prstGeom>
          <a:noFill/>
        </p:spPr>
      </p:pic>
      <p:sp>
        <p:nvSpPr>
          <p:cNvPr id="12" name="11 CuadroTexto"/>
          <p:cNvSpPr txBox="1"/>
          <p:nvPr/>
        </p:nvSpPr>
        <p:spPr>
          <a:xfrm>
            <a:off x="6228184" y="2564904"/>
            <a:ext cx="1368152" cy="369332"/>
          </a:xfrm>
          <a:prstGeom prst="rect">
            <a:avLst/>
          </a:prstGeom>
          <a:noFill/>
        </p:spPr>
        <p:txBody>
          <a:bodyPr wrap="square" rtlCol="0">
            <a:spAutoFit/>
          </a:bodyPr>
          <a:lstStyle/>
          <a:p>
            <a:r>
              <a:rPr lang="es-MX" dirty="0" smtClean="0">
                <a:solidFill>
                  <a:schemeClr val="bg2"/>
                </a:solidFill>
              </a:rPr>
              <a:t>DEBILIDAD</a:t>
            </a:r>
            <a:endParaRPr lang="es-MX" dirty="0">
              <a:solidFill>
                <a:schemeClr val="bg2"/>
              </a:solidFill>
            </a:endParaRPr>
          </a:p>
        </p:txBody>
      </p:sp>
      <p:pic>
        <p:nvPicPr>
          <p:cNvPr id="9230" name="Picture 14" descr="http://t2.gstatic.com/images?q=tbn:hJYuvwOqZ_PPcM:http://www.mascurioso.com/wp-content/uploads/2009/10/garganta.jpg">
            <a:hlinkClick r:id="rId14"/>
          </p:cNvPr>
          <p:cNvPicPr>
            <a:picLocks noChangeAspect="1" noChangeArrowheads="1"/>
          </p:cNvPicPr>
          <p:nvPr/>
        </p:nvPicPr>
        <p:blipFill>
          <a:blip r:embed="rId15" cstate="print"/>
          <a:srcRect/>
          <a:stretch>
            <a:fillRect/>
          </a:stretch>
        </p:blipFill>
        <p:spPr bwMode="auto">
          <a:xfrm>
            <a:off x="4860032" y="4365104"/>
            <a:ext cx="1224136" cy="1536681"/>
          </a:xfrm>
          <a:prstGeom prst="rect">
            <a:avLst/>
          </a:prstGeom>
          <a:noFill/>
        </p:spPr>
      </p:pic>
      <p:pic>
        <p:nvPicPr>
          <p:cNvPr id="9232" name="Picture 16" descr="http://t1.gstatic.com/images?q=tbn:Jxvty0I7LDOl2M:http://viviendosanos.com/wp-content/uploads/2008/08/iu.jpg">
            <a:hlinkClick r:id="rId16"/>
          </p:cNvPr>
          <p:cNvPicPr>
            <a:picLocks noChangeAspect="1" noChangeArrowheads="1"/>
          </p:cNvPicPr>
          <p:nvPr/>
        </p:nvPicPr>
        <p:blipFill>
          <a:blip r:embed="rId17" cstate="print"/>
          <a:srcRect/>
          <a:stretch>
            <a:fillRect/>
          </a:stretch>
        </p:blipFill>
        <p:spPr bwMode="auto">
          <a:xfrm>
            <a:off x="6372200" y="4869160"/>
            <a:ext cx="1296144" cy="1566175"/>
          </a:xfrm>
          <a:prstGeom prst="rect">
            <a:avLst/>
          </a:prstGeom>
          <a:noFill/>
        </p:spPr>
      </p:pic>
      <p:sp>
        <p:nvSpPr>
          <p:cNvPr id="15" name="14 CuadroTexto"/>
          <p:cNvSpPr txBox="1"/>
          <p:nvPr/>
        </p:nvSpPr>
        <p:spPr>
          <a:xfrm>
            <a:off x="2483768" y="1844824"/>
            <a:ext cx="4536504" cy="369332"/>
          </a:xfrm>
          <a:prstGeom prst="rect">
            <a:avLst/>
          </a:prstGeom>
          <a:noFill/>
        </p:spPr>
        <p:txBody>
          <a:bodyPr wrap="square" rtlCol="0">
            <a:spAutoFit/>
          </a:bodyPr>
          <a:lstStyle/>
          <a:p>
            <a:r>
              <a:rPr lang="es-MX" dirty="0" smtClean="0">
                <a:solidFill>
                  <a:schemeClr val="bg2">
                    <a:lumMod val="75000"/>
                    <a:lumOff val="25000"/>
                  </a:schemeClr>
                </a:solidFill>
              </a:rPr>
              <a:t>SINTOMAS O DEFICIT MOTORES TIPICOS</a:t>
            </a:r>
            <a:endParaRPr lang="es-MX" dirty="0">
              <a:solidFill>
                <a:schemeClr val="bg2">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SINTOMAS Y DEFICIT DE TIPO SENSORIAL</a:t>
            </a:r>
            <a:endParaRPr lang="es-MX" dirty="0"/>
          </a:p>
        </p:txBody>
      </p:sp>
      <p:sp>
        <p:nvSpPr>
          <p:cNvPr id="3" name="2 Marcador de contenido"/>
          <p:cNvSpPr>
            <a:spLocks noGrp="1"/>
          </p:cNvSpPr>
          <p:nvPr>
            <p:ph idx="1"/>
          </p:nvPr>
        </p:nvSpPr>
        <p:spPr/>
        <p:txBody>
          <a:bodyPr/>
          <a:lstStyle/>
          <a:p>
            <a:endParaRPr lang="es-MX" dirty="0"/>
          </a:p>
        </p:txBody>
      </p:sp>
      <p:pic>
        <p:nvPicPr>
          <p:cNvPr id="29698" name="Picture 2" descr="http://t0.gstatic.com/images?q=tbn:Zj_wKMLNxxmSwM:http://www.encolombia.com/images/cartilla/diabe-3imapag5a.jpg">
            <a:hlinkClick r:id="rId2"/>
          </p:cNvPr>
          <p:cNvPicPr>
            <a:picLocks noChangeAspect="1" noChangeArrowheads="1"/>
          </p:cNvPicPr>
          <p:nvPr/>
        </p:nvPicPr>
        <p:blipFill>
          <a:blip r:embed="rId3" cstate="print"/>
          <a:srcRect/>
          <a:stretch>
            <a:fillRect/>
          </a:stretch>
        </p:blipFill>
        <p:spPr bwMode="auto">
          <a:xfrm>
            <a:off x="1619672" y="1628800"/>
            <a:ext cx="1512168" cy="1956926"/>
          </a:xfrm>
          <a:prstGeom prst="rect">
            <a:avLst/>
          </a:prstGeom>
          <a:noFill/>
        </p:spPr>
      </p:pic>
      <p:pic>
        <p:nvPicPr>
          <p:cNvPr id="29700" name="Picture 4" descr="http://t3.gstatic.com/images?q=tbn:thLHsi-TFeFK0M:http://2.bp.blogspot.com/_X-c3qyI2Qo8/S6oIkgdn-2I/AAAAAAAAAuQ/MBTGwJuwjZY/s1600/aguja%2Be%2Bhilo.pn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99592" y="1268760"/>
            <a:ext cx="1228725" cy="1228726"/>
          </a:xfrm>
          <a:prstGeom prst="rect">
            <a:avLst/>
          </a:prstGeom>
          <a:noFill/>
        </p:spPr>
      </p:pic>
      <p:pic>
        <p:nvPicPr>
          <p:cNvPr id="29702" name="Picture 6" descr="http://t2.gstatic.com/images?q=tbn:zBE6rAs2zB4wlM:http://2.bp.blogspot.com/_pOahyAjIlkA/SFp8SNq1MvI/AAAAAAAADw4/Bkc6ABZ1GFQ/s400/ceguera.jpg">
            <a:hlinkClick r:id="rId6"/>
          </p:cNvPr>
          <p:cNvPicPr>
            <a:picLocks noChangeAspect="1" noChangeArrowheads="1"/>
          </p:cNvPicPr>
          <p:nvPr/>
        </p:nvPicPr>
        <p:blipFill>
          <a:blip r:embed="rId7" cstate="print"/>
          <a:srcRect/>
          <a:stretch>
            <a:fillRect/>
          </a:stretch>
        </p:blipFill>
        <p:spPr bwMode="auto">
          <a:xfrm>
            <a:off x="2411760" y="3861048"/>
            <a:ext cx="1584176" cy="1770550"/>
          </a:xfrm>
          <a:prstGeom prst="rect">
            <a:avLst/>
          </a:prstGeom>
          <a:noFill/>
        </p:spPr>
      </p:pic>
      <p:pic>
        <p:nvPicPr>
          <p:cNvPr id="29704" name="Picture 8" descr="http://t0.gstatic.com/images?q=tbn:Bpy8mXqLkUpQxM:http://www.luzverde.com.uy/wp-content/uploads/sordera.jpg">
            <a:hlinkClick r:id="rId8"/>
          </p:cNvPr>
          <p:cNvPicPr>
            <a:picLocks noChangeAspect="1" noChangeArrowheads="1"/>
          </p:cNvPicPr>
          <p:nvPr/>
        </p:nvPicPr>
        <p:blipFill>
          <a:blip r:embed="rId9" cstate="print"/>
          <a:srcRect/>
          <a:stretch>
            <a:fillRect/>
          </a:stretch>
        </p:blipFill>
        <p:spPr bwMode="auto">
          <a:xfrm>
            <a:off x="6012160" y="1844824"/>
            <a:ext cx="1512168" cy="1814603"/>
          </a:xfrm>
          <a:prstGeom prst="rect">
            <a:avLst/>
          </a:prstGeom>
          <a:noFill/>
        </p:spPr>
      </p:pic>
      <p:pic>
        <p:nvPicPr>
          <p:cNvPr id="29706" name="Picture 10" descr="http://t1.gstatic.com/images?q=tbn:ANORT5V--Xz8nM:http://3.bp.blogspot.com/_ub4KV7Q3X7Y/SlubJFoRlAI/AAAAAAAALoQ/7lQJV6IAEAk/s400/esquizofrenia_alucinaciones.jpg">
            <a:hlinkClick r:id="rId10"/>
          </p:cNvPr>
          <p:cNvPicPr>
            <a:picLocks noChangeAspect="1" noChangeArrowheads="1"/>
          </p:cNvPicPr>
          <p:nvPr/>
        </p:nvPicPr>
        <p:blipFill>
          <a:blip r:embed="rId11" cstate="print"/>
          <a:srcRect/>
          <a:stretch>
            <a:fillRect/>
          </a:stretch>
        </p:blipFill>
        <p:spPr bwMode="auto">
          <a:xfrm>
            <a:off x="3851920" y="1988840"/>
            <a:ext cx="1809247" cy="1824981"/>
          </a:xfrm>
          <a:prstGeom prst="rect">
            <a:avLst/>
          </a:prstGeom>
          <a:noFill/>
        </p:spPr>
      </p:pic>
      <p:pic>
        <p:nvPicPr>
          <p:cNvPr id="29708" name="Picture 12" descr="http://t2.gstatic.com/images?q=tbn:xNCyWRDAJutBoM:http://www.gentiuno.com/articulos/articulo1297/imagenes/convul60.jpg">
            <a:hlinkClick r:id="rId12"/>
          </p:cNvPr>
          <p:cNvPicPr>
            <a:picLocks noChangeAspect="1" noChangeArrowheads="1"/>
          </p:cNvPicPr>
          <p:nvPr/>
        </p:nvPicPr>
        <p:blipFill>
          <a:blip r:embed="rId13" cstate="print"/>
          <a:srcRect/>
          <a:stretch>
            <a:fillRect/>
          </a:stretch>
        </p:blipFill>
        <p:spPr bwMode="auto">
          <a:xfrm>
            <a:off x="4211960" y="3861048"/>
            <a:ext cx="2016224" cy="171817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a:buNone/>
            </a:pPr>
            <a:r>
              <a:rPr lang="es-MX" sz="2800" dirty="0" smtClean="0">
                <a:solidFill>
                  <a:schemeClr val="bg2"/>
                </a:solidFill>
                <a:latin typeface="Arial" pitchFamily="34" charset="0"/>
                <a:cs typeface="Arial" pitchFamily="34" charset="0"/>
              </a:rPr>
              <a:t>Los sÍntomas de conversión son a menudo inconscientes. Puede ocurrir que una extremidad “paralizada” se mueva repentinamente .</a:t>
            </a:r>
            <a:endParaRPr lang="es-MX" sz="2800" dirty="0">
              <a:solidFill>
                <a:schemeClr val="bg2"/>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idx="1"/>
          </p:nvPr>
        </p:nvSpPr>
        <p:spPr/>
        <p:txBody>
          <a:bodyPr/>
          <a:lstStyle/>
          <a:p>
            <a:pPr>
              <a:buNone/>
            </a:pPr>
            <a:r>
              <a:rPr lang="es-MX" dirty="0" smtClean="0">
                <a:solidFill>
                  <a:schemeClr val="bg2"/>
                </a:solidFill>
              </a:rPr>
              <a:t>Debe establecerse el diagnostico solo cuando se ha efectuado un examen médico exhaustivo destinado a descartar una etiología neurológica o de otro tipo.</a:t>
            </a:r>
          </a:p>
          <a:p>
            <a:pPr>
              <a:buNone/>
            </a:pPr>
            <a:endParaRPr lang="es-MX" dirty="0" smtClean="0"/>
          </a:p>
          <a:p>
            <a:pPr>
              <a:buNone/>
            </a:pPr>
            <a:endParaRPr lang="es-MX" dirty="0" smtClean="0"/>
          </a:p>
          <a:p>
            <a:pPr>
              <a:buNone/>
            </a:pPr>
            <a:endParaRPr lang="es-MX" dirty="0" smtClean="0"/>
          </a:p>
          <a:p>
            <a:pPr>
              <a:buNone/>
            </a:pPr>
            <a:endParaRPr lang="es-MX" dirty="0" smtClean="0"/>
          </a:p>
          <a:p>
            <a:pPr>
              <a:buNone/>
            </a:pPr>
            <a:endParaRPr lang="es-MX" dirty="0" smtClean="0"/>
          </a:p>
          <a:p>
            <a:pPr>
              <a:buNone/>
            </a:pPr>
            <a:endParaRPr lang="es-MX" dirty="0" smtClean="0"/>
          </a:p>
          <a:p>
            <a:pPr>
              <a:buNone/>
            </a:pPr>
            <a:endParaRPr lang="es-MX"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TRASTORNOS ASOCIADOS</a:t>
            </a:r>
            <a:endParaRPr lang="es-MX" dirty="0"/>
          </a:p>
        </p:txBody>
      </p:sp>
      <p:sp>
        <p:nvSpPr>
          <p:cNvPr id="3" name="2 Marcador de contenido"/>
          <p:cNvSpPr>
            <a:spLocks noGrp="1"/>
          </p:cNvSpPr>
          <p:nvPr>
            <p:ph idx="1"/>
          </p:nvPr>
        </p:nvSpPr>
        <p:spPr/>
        <p:txBody>
          <a:bodyPr/>
          <a:lstStyle/>
          <a:p>
            <a:pPr>
              <a:buFont typeface="Arial" pitchFamily="34" charset="0"/>
              <a:buChar char="•"/>
            </a:pPr>
            <a:r>
              <a:rPr lang="es-MX" dirty="0" smtClean="0">
                <a:solidFill>
                  <a:schemeClr val="bg2"/>
                </a:solidFill>
              </a:rPr>
              <a:t>Trastornos disociativos.</a:t>
            </a:r>
          </a:p>
          <a:p>
            <a:pPr>
              <a:buFont typeface="Arial" pitchFamily="34" charset="0"/>
              <a:buChar char="•"/>
            </a:pPr>
            <a:r>
              <a:rPr lang="es-MX" dirty="0" smtClean="0">
                <a:solidFill>
                  <a:schemeClr val="bg2"/>
                </a:solidFill>
              </a:rPr>
              <a:t>Depresivo mayor</a:t>
            </a:r>
          </a:p>
          <a:p>
            <a:pPr>
              <a:buFont typeface="Arial" pitchFamily="34" charset="0"/>
              <a:buChar char="•"/>
            </a:pPr>
            <a:r>
              <a:rPr lang="es-MX" dirty="0" smtClean="0">
                <a:solidFill>
                  <a:schemeClr val="bg2"/>
                </a:solidFill>
              </a:rPr>
              <a:t>Histriónico</a:t>
            </a:r>
          </a:p>
          <a:p>
            <a:pPr>
              <a:buFont typeface="Arial" pitchFamily="34" charset="0"/>
              <a:buChar char="•"/>
            </a:pPr>
            <a:r>
              <a:rPr lang="es-MX" dirty="0" smtClean="0">
                <a:solidFill>
                  <a:schemeClr val="bg2"/>
                </a:solidFill>
              </a:rPr>
              <a:t>Antisocial</a:t>
            </a:r>
          </a:p>
          <a:p>
            <a:pPr>
              <a:buFont typeface="Arial" pitchFamily="34" charset="0"/>
              <a:buChar char="•"/>
            </a:pPr>
            <a:r>
              <a:rPr lang="es-MX" dirty="0" smtClean="0">
                <a:solidFill>
                  <a:schemeClr val="bg2"/>
                </a:solidFill>
              </a:rPr>
              <a:t>Dependencia de la personalidad.</a:t>
            </a:r>
            <a:endParaRPr lang="es-MX" dirty="0">
              <a:solidFill>
                <a:schemeClr val="bg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SINTOMAS DEPENDIENTES DE LA CULTURA, LA EDAD Y EL SEXO.</a:t>
            </a:r>
            <a:endParaRPr lang="es-MX" dirty="0"/>
          </a:p>
        </p:txBody>
      </p:sp>
      <p:sp>
        <p:nvSpPr>
          <p:cNvPr id="3" name="2 Marcador de contenido"/>
          <p:cNvSpPr>
            <a:spLocks noGrp="1"/>
          </p:cNvSpPr>
          <p:nvPr>
            <p:ph idx="1"/>
          </p:nvPr>
        </p:nvSpPr>
        <p:spPr>
          <a:xfrm>
            <a:off x="1435608" y="1844824"/>
            <a:ext cx="7498080" cy="4403576"/>
          </a:xfrm>
        </p:spPr>
        <p:txBody>
          <a:bodyPr/>
          <a:lstStyle/>
          <a:p>
            <a:endParaRPr lang="es-MX" dirty="0"/>
          </a:p>
        </p:txBody>
      </p:sp>
      <p:pic>
        <p:nvPicPr>
          <p:cNvPr id="30722" name="Picture 2" descr="http://t0.gstatic.com/images?q=tbn:4uYkK6bMEmJzYM:http://pe.kalipedia.com/kalipediamedia/geografia/media/200808/01/geovenezuela/20080801klpgeogve_21_Ies_SCO.jpg">
            <a:hlinkClick r:id="rId2"/>
          </p:cNvPr>
          <p:cNvPicPr>
            <a:picLocks noChangeAspect="1" noChangeArrowheads="1"/>
          </p:cNvPicPr>
          <p:nvPr/>
        </p:nvPicPr>
        <p:blipFill>
          <a:blip r:embed="rId3" cstate="print"/>
          <a:srcRect/>
          <a:stretch>
            <a:fillRect/>
          </a:stretch>
        </p:blipFill>
        <p:spPr bwMode="auto">
          <a:xfrm>
            <a:off x="1403648" y="1916832"/>
            <a:ext cx="2205752" cy="1691631"/>
          </a:xfrm>
          <a:prstGeom prst="rect">
            <a:avLst/>
          </a:prstGeom>
          <a:noFill/>
        </p:spPr>
      </p:pic>
      <p:pic>
        <p:nvPicPr>
          <p:cNvPr id="30724" name="Picture 4" descr="http://t0.gstatic.com/images?q=tbn:dsLMTAPf-09DHM:http://2.bp.blogspot.com/_W9qKLF3Gwso/TJq3ZLc9IKI/AAAAAAAAAyQ/Ksq88PrlkJM/s400/sin_dinero_2.jpg">
            <a:hlinkClick r:id="rId4"/>
          </p:cNvPr>
          <p:cNvPicPr>
            <a:picLocks noChangeAspect="1" noChangeArrowheads="1"/>
          </p:cNvPicPr>
          <p:nvPr/>
        </p:nvPicPr>
        <p:blipFill>
          <a:blip r:embed="rId5" cstate="print"/>
          <a:srcRect/>
          <a:stretch>
            <a:fillRect/>
          </a:stretch>
        </p:blipFill>
        <p:spPr bwMode="auto">
          <a:xfrm>
            <a:off x="3563888" y="1916832"/>
            <a:ext cx="2568313" cy="2076053"/>
          </a:xfrm>
          <a:prstGeom prst="rect">
            <a:avLst/>
          </a:prstGeom>
          <a:noFill/>
        </p:spPr>
      </p:pic>
      <p:sp>
        <p:nvSpPr>
          <p:cNvPr id="6" name="5 CuadroTexto"/>
          <p:cNvSpPr txBox="1"/>
          <p:nvPr/>
        </p:nvSpPr>
        <p:spPr>
          <a:xfrm>
            <a:off x="1907704" y="4365104"/>
            <a:ext cx="3816424" cy="646331"/>
          </a:xfrm>
          <a:prstGeom prst="rect">
            <a:avLst/>
          </a:prstGeom>
          <a:noFill/>
        </p:spPr>
        <p:txBody>
          <a:bodyPr wrap="square" rtlCol="0">
            <a:spAutoFit/>
          </a:bodyPr>
          <a:lstStyle/>
          <a:p>
            <a:r>
              <a:rPr lang="es-MX" dirty="0" smtClean="0">
                <a:solidFill>
                  <a:schemeClr val="bg2"/>
                </a:solidFill>
              </a:rPr>
              <a:t>A las personas menos conocedoras de los conceptos médicos y psicológicos</a:t>
            </a:r>
            <a:r>
              <a:rPr lang="es-MX" dirty="0" smtClean="0"/>
              <a:t>.</a:t>
            </a:r>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smtClean="0">
                <a:solidFill>
                  <a:schemeClr val="bg2"/>
                </a:solidFill>
              </a:rPr>
              <a:t>En niños menores de 10 años: convulsiones o alteraciones de la marcha.</a:t>
            </a:r>
          </a:p>
          <a:p>
            <a:r>
              <a:rPr lang="es-MX" dirty="0" smtClean="0">
                <a:solidFill>
                  <a:schemeClr val="bg2"/>
                </a:solidFill>
              </a:rPr>
              <a:t>Mas frecuente en mujeres.</a:t>
            </a:r>
          </a:p>
          <a:p>
            <a:endParaRPr lang="es-MX" dirty="0" smtClean="0">
              <a:solidFill>
                <a:schemeClr val="bg2"/>
              </a:solidFill>
            </a:endParaRPr>
          </a:p>
          <a:p>
            <a:r>
              <a:rPr lang="es-MX" dirty="0" smtClean="0">
                <a:solidFill>
                  <a:schemeClr val="bg2"/>
                </a:solidFill>
              </a:rPr>
              <a:t>PREVALENCIA</a:t>
            </a:r>
          </a:p>
          <a:p>
            <a:r>
              <a:rPr lang="es-MX" dirty="0" smtClean="0">
                <a:solidFill>
                  <a:schemeClr val="bg2"/>
                </a:solidFill>
              </a:rPr>
              <a:t>PATRON FAMILIAR.</a:t>
            </a:r>
            <a:endParaRPr lang="es-MX" dirty="0">
              <a:solidFill>
                <a:schemeClr val="bg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500042"/>
            <a:ext cx="8001024" cy="830997"/>
          </a:xfrm>
          <a:prstGeom prst="rect">
            <a:avLst/>
          </a:prstGeom>
          <a:noFill/>
        </p:spPr>
        <p:txBody>
          <a:bodyPr wrap="square" rtlCol="0">
            <a:spAutoFit/>
          </a:bodyPr>
          <a:lstStyle/>
          <a:p>
            <a:r>
              <a:rPr lang="es-MX"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r>
              <a:rPr lang="es-MX"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5" name="4 CuadroTexto"/>
          <p:cNvSpPr txBox="1"/>
          <p:nvPr/>
        </p:nvSpPr>
        <p:spPr>
          <a:xfrm>
            <a:off x="1142976" y="2143116"/>
            <a:ext cx="8001024" cy="3108543"/>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indiferenciado</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conversión</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por dolor</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Hipocondría</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dismórfico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corporal</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 especificado</a:t>
            </a:r>
            <a:endParaRPr lang="es-MX"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500042"/>
            <a:ext cx="8001024" cy="830997"/>
          </a:xfrm>
          <a:prstGeom prst="rect">
            <a:avLst/>
          </a:prstGeom>
          <a:noFill/>
        </p:spPr>
        <p:txBody>
          <a:bodyPr wrap="square" rtlCol="0">
            <a:spAutoFit/>
          </a:bodyPr>
          <a:lstStyle/>
          <a:p>
            <a:r>
              <a:rPr lang="es-MX"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r>
              <a:rPr lang="es-MX"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5" name="4 CuadroTexto"/>
          <p:cNvSpPr txBox="1"/>
          <p:nvPr/>
        </p:nvSpPr>
        <p:spPr>
          <a:xfrm>
            <a:off x="1142976" y="2143116"/>
            <a:ext cx="8001024" cy="3108543"/>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indiferenciado</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conversión</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 por dolor</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Hipocondría</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dismórfico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corporal</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 especificado</a:t>
            </a:r>
            <a:endParaRPr lang="es-MX"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14290"/>
            <a:ext cx="8001024" cy="523220"/>
          </a:xfrm>
          <a:prstGeom prst="rect">
            <a:avLst/>
          </a:prstGeom>
          <a:noFill/>
        </p:spPr>
        <p:txBody>
          <a:bodyPr wrap="square" rtlCol="0">
            <a:spAutoFit/>
          </a:bodyPr>
          <a:lstStyle/>
          <a:p>
            <a:pPr marL="514350" indent="-514350"/>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4.   Trastorno por dolor</a:t>
            </a: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4" name="3 Título"/>
          <p:cNvSpPr>
            <a:spLocks noGrp="1"/>
          </p:cNvSpPr>
          <p:nvPr>
            <p:ph type="title"/>
          </p:nvPr>
        </p:nvSpPr>
        <p:spPr>
          <a:xfrm>
            <a:off x="1285852" y="1000108"/>
            <a:ext cx="7500990" cy="1857388"/>
          </a:xfrm>
        </p:spPr>
        <p:txBody>
          <a:bodyPr>
            <a:noAutofit/>
          </a:bodyPr>
          <a:lstStyle/>
          <a:p>
            <a:pPr algn="ctr">
              <a:buFont typeface="Wingdings" pitchFamily="2" charset="2"/>
              <a:buChar char="v"/>
            </a:pPr>
            <a:r>
              <a:rPr lang="es-MX" sz="2400" dirty="0" smtClean="0">
                <a:solidFill>
                  <a:schemeClr val="bg2"/>
                </a:solidFill>
                <a:effectLst/>
              </a:rPr>
              <a:t>El síntoma principal es el dolor localizado en una o más zonas del cuerpo, de suficiente gravedad como para merecer atención médica.</a:t>
            </a:r>
            <a:r>
              <a:rPr lang="es-MX" sz="2000" dirty="0" smtClean="0">
                <a:solidFill>
                  <a:schemeClr val="bg2"/>
                </a:solidFill>
              </a:rPr>
              <a:t/>
            </a:r>
            <a:br>
              <a:rPr lang="es-MX" sz="2000" dirty="0" smtClean="0">
                <a:solidFill>
                  <a:schemeClr val="bg2"/>
                </a:solidFill>
              </a:rPr>
            </a:br>
            <a:r>
              <a:rPr lang="es-MX" sz="2000" dirty="0" smtClean="0">
                <a:solidFill>
                  <a:schemeClr val="bg2"/>
                </a:solidFill>
              </a:rPr>
              <a:t/>
            </a:r>
            <a:br>
              <a:rPr lang="es-MX" sz="2000" dirty="0" smtClean="0">
                <a:solidFill>
                  <a:schemeClr val="bg2"/>
                </a:solidFill>
              </a:rPr>
            </a:br>
            <a:endParaRPr lang="es-MX" sz="2000" dirty="0">
              <a:solidFill>
                <a:schemeClr val="bg2"/>
              </a:solidFill>
            </a:endParaRPr>
          </a:p>
        </p:txBody>
      </p:sp>
      <p:pic>
        <p:nvPicPr>
          <p:cNvPr id="11266" name="Picture 2" descr="http://www.somosnosotras.com/wp-content/uploads/2009/08/dolor.bmp"/>
          <p:cNvPicPr>
            <a:picLocks noChangeAspect="1" noChangeArrowheads="1"/>
          </p:cNvPicPr>
          <p:nvPr/>
        </p:nvPicPr>
        <p:blipFill>
          <a:blip r:embed="rId2" cstate="print"/>
          <a:srcRect/>
          <a:stretch>
            <a:fillRect/>
          </a:stretch>
        </p:blipFill>
        <p:spPr bwMode="auto">
          <a:xfrm>
            <a:off x="2285984" y="2500306"/>
            <a:ext cx="5534258" cy="406768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buFont typeface="Wingdings" pitchFamily="2" charset="2"/>
              <a:buChar char="v"/>
            </a:pPr>
            <a:r>
              <a:rPr lang="es-MX" sz="2700" dirty="0" smtClean="0">
                <a:solidFill>
                  <a:schemeClr val="bg2"/>
                </a:solidFill>
                <a:effectLst/>
              </a:rPr>
              <a:t>No debe diagnosticarse trastorno por dolor si el dolor puede explicarse por la presencia de trastornos…</a:t>
            </a:r>
            <a:r>
              <a:rPr lang="es-MX" sz="2400" dirty="0" smtClean="0">
                <a:solidFill>
                  <a:schemeClr val="bg2"/>
                </a:solidFill>
                <a:effectLst/>
              </a:rPr>
              <a:t/>
            </a:r>
            <a:br>
              <a:rPr lang="es-MX" sz="2400" dirty="0" smtClean="0">
                <a:solidFill>
                  <a:schemeClr val="bg2"/>
                </a:solidFill>
                <a:effectLst/>
              </a:rPr>
            </a:br>
            <a:endParaRPr lang="es-MX" sz="2400" dirty="0">
              <a:solidFill>
                <a:schemeClr val="bg2"/>
              </a:solidFill>
              <a:effectLst/>
            </a:endParaRPr>
          </a:p>
        </p:txBody>
      </p:sp>
      <p:pic>
        <p:nvPicPr>
          <p:cNvPr id="4" name="3 Marcador de contenido" descr="psicosis-2.jpg"/>
          <p:cNvPicPr>
            <a:picLocks noGrp="1" noChangeAspect="1"/>
          </p:cNvPicPr>
          <p:nvPr>
            <p:ph idx="1"/>
          </p:nvPr>
        </p:nvPicPr>
        <p:blipFill>
          <a:blip r:embed="rId2" cstate="print"/>
          <a:stretch>
            <a:fillRect/>
          </a:stretch>
        </p:blipFill>
        <p:spPr>
          <a:xfrm>
            <a:off x="1142976" y="1285860"/>
            <a:ext cx="3214710" cy="2975902"/>
          </a:xfrm>
        </p:spPr>
      </p:pic>
      <p:pic>
        <p:nvPicPr>
          <p:cNvPr id="32770" name="Picture 2" descr="http://www.definicionabc.com/wp-content/uploads/trastorno-bipolar.jpg"/>
          <p:cNvPicPr>
            <a:picLocks noChangeAspect="1" noChangeArrowheads="1"/>
          </p:cNvPicPr>
          <p:nvPr/>
        </p:nvPicPr>
        <p:blipFill>
          <a:blip r:embed="rId3" cstate="print"/>
          <a:srcRect/>
          <a:stretch>
            <a:fillRect/>
          </a:stretch>
        </p:blipFill>
        <p:spPr bwMode="auto">
          <a:xfrm>
            <a:off x="4667224" y="1357298"/>
            <a:ext cx="4000528" cy="3000396"/>
          </a:xfrm>
          <a:prstGeom prst="rect">
            <a:avLst/>
          </a:prstGeom>
          <a:noFill/>
        </p:spPr>
      </p:pic>
      <p:pic>
        <p:nvPicPr>
          <p:cNvPr id="32772" name="Picture 4" descr="http://www.lukor.com/hogarysalud/05062804.jpg"/>
          <p:cNvPicPr>
            <a:picLocks noChangeAspect="1" noChangeArrowheads="1"/>
          </p:cNvPicPr>
          <p:nvPr/>
        </p:nvPicPr>
        <p:blipFill>
          <a:blip r:embed="rId4" cstate="print"/>
          <a:srcRect/>
          <a:stretch>
            <a:fillRect/>
          </a:stretch>
        </p:blipFill>
        <p:spPr bwMode="auto">
          <a:xfrm>
            <a:off x="3143240" y="4003338"/>
            <a:ext cx="3214710" cy="28546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571480"/>
            <a:ext cx="7498080" cy="1143000"/>
          </a:xfrm>
        </p:spPr>
        <p:txBody>
          <a:bodyPr>
            <a:noAutofit/>
          </a:bodyPr>
          <a:lstStyle/>
          <a:p>
            <a:pPr algn="ctr"/>
            <a:r>
              <a:rPr lang="es-MX" sz="2600" dirty="0" smtClean="0">
                <a:solidFill>
                  <a:schemeClr val="bg2"/>
                </a:solidFill>
                <a:effectLst/>
              </a:rPr>
              <a:t>El dolor provoca malestar clínicamente significativo o deterioro social, laboral o de otras áreas importantes de la actividad del individuo.</a:t>
            </a:r>
            <a:r>
              <a:rPr lang="es-MX" sz="2400" dirty="0" smtClean="0">
                <a:solidFill>
                  <a:schemeClr val="bg2"/>
                </a:solidFill>
                <a:effectLst/>
              </a:rPr>
              <a:t/>
            </a:r>
            <a:br>
              <a:rPr lang="es-MX" sz="2400" dirty="0" smtClean="0">
                <a:solidFill>
                  <a:schemeClr val="bg2"/>
                </a:solidFill>
                <a:effectLst/>
              </a:rPr>
            </a:br>
            <a:endParaRPr lang="es-MX" sz="2400" dirty="0">
              <a:solidFill>
                <a:schemeClr val="bg2"/>
              </a:solidFill>
              <a:effectLst/>
            </a:endParaRPr>
          </a:p>
        </p:txBody>
      </p:sp>
      <p:pic>
        <p:nvPicPr>
          <p:cNvPr id="4" name="3 Marcador de contenido" descr="dolor.jpg"/>
          <p:cNvPicPr>
            <a:picLocks noGrp="1" noChangeAspect="1"/>
          </p:cNvPicPr>
          <p:nvPr>
            <p:ph idx="1"/>
          </p:nvPr>
        </p:nvPicPr>
        <p:blipFill>
          <a:blip r:embed="rId2" cstate="print"/>
          <a:stretch>
            <a:fillRect/>
          </a:stretch>
        </p:blipFill>
        <p:spPr>
          <a:xfrm>
            <a:off x="1584325" y="2000250"/>
            <a:ext cx="7200900" cy="36957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1011222"/>
          </a:xfrm>
        </p:spPr>
        <p:txBody>
          <a:bodyPr>
            <a:normAutofit/>
          </a:bodyPr>
          <a:lstStyle/>
          <a:p>
            <a:r>
              <a:rPr lang="es-MX" sz="2400" dirty="0" smtClean="0">
                <a:solidFill>
                  <a:schemeClr val="bg2"/>
                </a:solidFill>
                <a:effectLst/>
              </a:rPr>
              <a:t>Ejemplos de las alteraciones producidas por el dolor son… </a:t>
            </a:r>
            <a:endParaRPr lang="es-MX" sz="2400" dirty="0">
              <a:solidFill>
                <a:schemeClr val="bg2"/>
              </a:solidFill>
              <a:effectLst/>
            </a:endParaRPr>
          </a:p>
        </p:txBody>
      </p:sp>
      <p:pic>
        <p:nvPicPr>
          <p:cNvPr id="33794" name="Picture 2" descr="http://t3.gstatic.com/images?q=tbn:uffryRwdSrYFlM:http://www.hoymujer.com/fotos/tristeza_REUTERS9B15-4880-BD1D-1DD3009A7B25xx270xx0.JPG&amp;t=1"/>
          <p:cNvPicPr>
            <a:picLocks noChangeAspect="1" noChangeArrowheads="1"/>
          </p:cNvPicPr>
          <p:nvPr/>
        </p:nvPicPr>
        <p:blipFill>
          <a:blip r:embed="rId2" cstate="print"/>
          <a:srcRect/>
          <a:stretch>
            <a:fillRect/>
          </a:stretch>
        </p:blipFill>
        <p:spPr bwMode="auto">
          <a:xfrm>
            <a:off x="3714744" y="1142984"/>
            <a:ext cx="2357454" cy="3024210"/>
          </a:xfrm>
          <a:prstGeom prst="rect">
            <a:avLst/>
          </a:prstGeom>
          <a:noFill/>
        </p:spPr>
      </p:pic>
      <p:pic>
        <p:nvPicPr>
          <p:cNvPr id="33796" name="Picture 4" descr="http://www.madridsalud.es/blog/wp-content/uploads/2008/08/inmigrante-en-consulta.jpg"/>
          <p:cNvPicPr>
            <a:picLocks noChangeAspect="1" noChangeArrowheads="1"/>
          </p:cNvPicPr>
          <p:nvPr/>
        </p:nvPicPr>
        <p:blipFill>
          <a:blip r:embed="rId3" cstate="print"/>
          <a:srcRect/>
          <a:stretch>
            <a:fillRect/>
          </a:stretch>
        </p:blipFill>
        <p:spPr bwMode="auto">
          <a:xfrm>
            <a:off x="6072166" y="1142984"/>
            <a:ext cx="3071834" cy="2406270"/>
          </a:xfrm>
          <a:prstGeom prst="rect">
            <a:avLst/>
          </a:prstGeom>
          <a:noFill/>
        </p:spPr>
      </p:pic>
      <p:pic>
        <p:nvPicPr>
          <p:cNvPr id="33798" name="Picture 6" descr="http://cemefar.files.wordpress.com/2009/03/700903_38860313.jpg?w=300&amp;h=263"/>
          <p:cNvPicPr>
            <a:picLocks noChangeAspect="1" noChangeArrowheads="1"/>
          </p:cNvPicPr>
          <p:nvPr/>
        </p:nvPicPr>
        <p:blipFill>
          <a:blip r:embed="rId4" cstate="print"/>
          <a:srcRect/>
          <a:stretch>
            <a:fillRect/>
          </a:stretch>
        </p:blipFill>
        <p:spPr bwMode="auto">
          <a:xfrm>
            <a:off x="2857488" y="4214818"/>
            <a:ext cx="3015037" cy="2643182"/>
          </a:xfrm>
          <a:prstGeom prst="rect">
            <a:avLst/>
          </a:prstGeom>
          <a:noFill/>
        </p:spPr>
      </p:pic>
      <p:pic>
        <p:nvPicPr>
          <p:cNvPr id="33800" name="Picture 8" descr="http://www.utilizamediacion.com/Problemas-matrimonio2.jpg"/>
          <p:cNvPicPr>
            <a:picLocks noChangeAspect="1" noChangeArrowheads="1"/>
          </p:cNvPicPr>
          <p:nvPr/>
        </p:nvPicPr>
        <p:blipFill>
          <a:blip r:embed="rId5" cstate="print"/>
          <a:srcRect/>
          <a:stretch>
            <a:fillRect/>
          </a:stretch>
        </p:blipFill>
        <p:spPr bwMode="auto">
          <a:xfrm>
            <a:off x="5857876" y="3571876"/>
            <a:ext cx="3286124" cy="3286124"/>
          </a:xfrm>
          <a:prstGeom prst="rect">
            <a:avLst/>
          </a:prstGeom>
          <a:noFill/>
        </p:spPr>
      </p:pic>
      <p:pic>
        <p:nvPicPr>
          <p:cNvPr id="10" name="9 Marcador de contenido" descr="page_110.jpg"/>
          <p:cNvPicPr>
            <a:picLocks noGrp="1" noChangeAspect="1"/>
          </p:cNvPicPr>
          <p:nvPr>
            <p:ph idx="1"/>
          </p:nvPr>
        </p:nvPicPr>
        <p:blipFill>
          <a:blip r:embed="rId6" cstate="print"/>
          <a:stretch>
            <a:fillRect/>
          </a:stretch>
        </p:blipFill>
        <p:spPr>
          <a:xfrm>
            <a:off x="1000100" y="1000107"/>
            <a:ext cx="2857520" cy="4038629"/>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5920" y="0"/>
            <a:ext cx="7498080" cy="1143000"/>
          </a:xfrm>
        </p:spPr>
        <p:txBody>
          <a:bodyPr>
            <a:noAutofit/>
          </a:bodyPr>
          <a:lstStyle/>
          <a:p>
            <a:pPr algn="ctr"/>
            <a:r>
              <a:rPr lang="es-MX" sz="2800" b="1" dirty="0" smtClean="0">
                <a:solidFill>
                  <a:schemeClr val="bg2"/>
                </a:solidFill>
                <a:effectLst/>
              </a:rPr>
              <a:t>Trastorno por dolor asociado a factores psicológicos</a:t>
            </a:r>
            <a:endParaRPr lang="es-MX" sz="2800" dirty="0">
              <a:solidFill>
                <a:schemeClr val="bg2"/>
              </a:solidFill>
              <a:effectLst/>
            </a:endParaRPr>
          </a:p>
        </p:txBody>
      </p:sp>
      <p:sp>
        <p:nvSpPr>
          <p:cNvPr id="3" name="2 Marcador de contenido"/>
          <p:cNvSpPr>
            <a:spLocks noGrp="1"/>
          </p:cNvSpPr>
          <p:nvPr>
            <p:ph idx="1"/>
          </p:nvPr>
        </p:nvSpPr>
        <p:spPr>
          <a:xfrm>
            <a:off x="1214414" y="1214422"/>
            <a:ext cx="7712394" cy="5643578"/>
          </a:xfrm>
        </p:spPr>
        <p:txBody>
          <a:bodyPr>
            <a:normAutofit/>
          </a:bodyPr>
          <a:lstStyle/>
          <a:p>
            <a:pPr algn="ctr"/>
            <a:r>
              <a:rPr lang="es-MX" sz="2400" dirty="0" smtClean="0">
                <a:solidFill>
                  <a:schemeClr val="bg2"/>
                </a:solidFill>
              </a:rPr>
              <a:t>Los factores psicológicos desempeñan un papel importante en el inicio, la gravedad, la exacerbación o la persistencia del dolor.</a:t>
            </a:r>
          </a:p>
          <a:p>
            <a:pPr algn="ctr">
              <a:buNone/>
            </a:pPr>
            <a:endParaRPr lang="es-MX" sz="2400" dirty="0" smtClean="0">
              <a:solidFill>
                <a:schemeClr val="bg2"/>
              </a:solidFill>
            </a:endParaRPr>
          </a:p>
          <a:p>
            <a:pPr algn="ctr"/>
            <a:endParaRPr lang="es-MX" sz="2400" dirty="0" smtClean="0">
              <a:solidFill>
                <a:schemeClr val="bg2"/>
              </a:solidFill>
            </a:endParaRPr>
          </a:p>
          <a:p>
            <a:pPr algn="ctr"/>
            <a:endParaRPr lang="es-MX" sz="2400" dirty="0" smtClean="0">
              <a:solidFill>
                <a:schemeClr val="bg2"/>
              </a:solidFill>
            </a:endParaRPr>
          </a:p>
          <a:p>
            <a:pPr algn="ctr"/>
            <a:endParaRPr lang="es-MX" sz="2400" dirty="0" smtClean="0">
              <a:solidFill>
                <a:schemeClr val="bg2"/>
              </a:solidFill>
            </a:endParaRPr>
          </a:p>
          <a:p>
            <a:pPr algn="ctr"/>
            <a:endParaRPr lang="es-MX" sz="2400" dirty="0" smtClean="0">
              <a:solidFill>
                <a:schemeClr val="bg2"/>
              </a:solidFill>
            </a:endParaRPr>
          </a:p>
          <a:p>
            <a:pPr algn="ctr"/>
            <a:endParaRPr lang="es-MX" sz="2400" dirty="0" smtClean="0">
              <a:solidFill>
                <a:schemeClr val="bg2"/>
              </a:solidFill>
            </a:endParaRPr>
          </a:p>
          <a:p>
            <a:pPr algn="ctr"/>
            <a:endParaRPr lang="es-MX" sz="2400" dirty="0" smtClean="0">
              <a:solidFill>
                <a:schemeClr val="bg2"/>
              </a:solidFill>
            </a:endParaRPr>
          </a:p>
          <a:p>
            <a:pPr algn="ctr"/>
            <a:endParaRPr lang="es-MX" sz="2400" dirty="0" smtClean="0">
              <a:solidFill>
                <a:schemeClr val="bg2"/>
              </a:solidFill>
            </a:endParaRPr>
          </a:p>
          <a:p>
            <a:pPr algn="ctr"/>
            <a:r>
              <a:rPr lang="es-MX" sz="2400" dirty="0" smtClean="0">
                <a:solidFill>
                  <a:schemeClr val="bg2"/>
                </a:solidFill>
              </a:rPr>
              <a:t>Los trastornos físicos tienen un papel escaso o nulo en el inicio o en la persistencia del dolor.</a:t>
            </a:r>
          </a:p>
          <a:p>
            <a:pPr algn="ctr">
              <a:buNone/>
            </a:pPr>
            <a:endParaRPr lang="es-MX" sz="2400" dirty="0" smtClean="0">
              <a:solidFill>
                <a:schemeClr val="bg2"/>
              </a:solidFill>
            </a:endParaRPr>
          </a:p>
          <a:p>
            <a:pPr algn="ctr">
              <a:buNone/>
            </a:pPr>
            <a:endParaRPr lang="es-MX" sz="2400" dirty="0">
              <a:solidFill>
                <a:schemeClr val="bg2"/>
              </a:solidFill>
            </a:endParaRPr>
          </a:p>
        </p:txBody>
      </p:sp>
      <p:pic>
        <p:nvPicPr>
          <p:cNvPr id="36866" name="Picture 2" descr="http://www.hoypadres.com/wp-content/uploads/2008/12/depresion-post-parto.jpg"/>
          <p:cNvPicPr>
            <a:picLocks noChangeAspect="1" noChangeArrowheads="1"/>
          </p:cNvPicPr>
          <p:nvPr/>
        </p:nvPicPr>
        <p:blipFill>
          <a:blip r:embed="rId2" cstate="print"/>
          <a:srcRect/>
          <a:stretch>
            <a:fillRect/>
          </a:stretch>
        </p:blipFill>
        <p:spPr bwMode="auto">
          <a:xfrm>
            <a:off x="2500298" y="2500306"/>
            <a:ext cx="5288233" cy="335758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2800" b="1" dirty="0" smtClean="0">
                <a:solidFill>
                  <a:schemeClr val="bg2"/>
                </a:solidFill>
                <a:effectLst/>
              </a:rPr>
              <a:t>Trastorno por dolor asociado a factores psicológicos y a enfermedad médica </a:t>
            </a:r>
            <a:endParaRPr lang="es-MX" sz="2800" dirty="0">
              <a:solidFill>
                <a:schemeClr val="bg2"/>
              </a:solidFill>
              <a:effectLst/>
            </a:endParaRPr>
          </a:p>
        </p:txBody>
      </p:sp>
      <p:sp>
        <p:nvSpPr>
          <p:cNvPr id="3" name="2 Marcador de contenido"/>
          <p:cNvSpPr>
            <a:spLocks noGrp="1"/>
          </p:cNvSpPr>
          <p:nvPr>
            <p:ph idx="1"/>
          </p:nvPr>
        </p:nvSpPr>
        <p:spPr>
          <a:xfrm>
            <a:off x="1357290" y="1500174"/>
            <a:ext cx="7498080" cy="5014914"/>
          </a:xfrm>
        </p:spPr>
        <p:txBody>
          <a:bodyPr>
            <a:normAutofit/>
          </a:bodyPr>
          <a:lstStyle/>
          <a:p>
            <a:pPr algn="ctr">
              <a:buNone/>
            </a:pPr>
            <a:r>
              <a:rPr lang="es-MX" sz="2400" dirty="0" smtClean="0">
                <a:solidFill>
                  <a:schemeClr val="bg2"/>
                </a:solidFill>
              </a:rPr>
              <a:t>Puede asociarse a muchas enfermedades médicas, como las musculo-esqueléticas, neuropatías y neoplasias. </a:t>
            </a:r>
          </a:p>
          <a:p>
            <a:pPr algn="ctr">
              <a:buNone/>
            </a:pPr>
            <a:endParaRPr lang="es-MX" sz="2400" dirty="0" smtClean="0">
              <a:solidFill>
                <a:schemeClr val="bg2"/>
              </a:solidFill>
            </a:endParaRPr>
          </a:p>
        </p:txBody>
      </p:sp>
      <p:pic>
        <p:nvPicPr>
          <p:cNvPr id="35842" name="Picture 2" descr="http://www.quiromadrid.com/images/hernia%20discal.jpg"/>
          <p:cNvPicPr>
            <a:picLocks noChangeAspect="1" noChangeArrowheads="1"/>
          </p:cNvPicPr>
          <p:nvPr/>
        </p:nvPicPr>
        <p:blipFill>
          <a:blip r:embed="rId2" cstate="print"/>
          <a:srcRect/>
          <a:stretch>
            <a:fillRect/>
          </a:stretch>
        </p:blipFill>
        <p:spPr bwMode="auto">
          <a:xfrm>
            <a:off x="1071538" y="2285992"/>
            <a:ext cx="3500462" cy="2603408"/>
          </a:xfrm>
          <a:prstGeom prst="rect">
            <a:avLst/>
          </a:prstGeom>
          <a:noFill/>
        </p:spPr>
      </p:pic>
      <p:pic>
        <p:nvPicPr>
          <p:cNvPr id="35846" name="Picture 6" descr="http://www.webenfermedades.com/wp-content/uploads/2008/09/neuropatia.jpg"/>
          <p:cNvPicPr>
            <a:picLocks noChangeAspect="1" noChangeArrowheads="1"/>
          </p:cNvPicPr>
          <p:nvPr/>
        </p:nvPicPr>
        <p:blipFill>
          <a:blip r:embed="rId3" cstate="print"/>
          <a:srcRect/>
          <a:stretch>
            <a:fillRect/>
          </a:stretch>
        </p:blipFill>
        <p:spPr bwMode="auto">
          <a:xfrm>
            <a:off x="5214942" y="2285992"/>
            <a:ext cx="3714776" cy="2181229"/>
          </a:xfrm>
          <a:prstGeom prst="rect">
            <a:avLst/>
          </a:prstGeom>
          <a:noFill/>
        </p:spPr>
      </p:pic>
      <p:pic>
        <p:nvPicPr>
          <p:cNvPr id="35848" name="Picture 8" descr="http://www.zometa.com/images/metastasis-spanish.GIF"/>
          <p:cNvPicPr>
            <a:picLocks noChangeAspect="1" noChangeArrowheads="1"/>
          </p:cNvPicPr>
          <p:nvPr/>
        </p:nvPicPr>
        <p:blipFill>
          <a:blip r:embed="rId4" cstate="print"/>
          <a:srcRect/>
          <a:stretch>
            <a:fillRect/>
          </a:stretch>
        </p:blipFill>
        <p:spPr bwMode="auto">
          <a:xfrm>
            <a:off x="3643306" y="4472208"/>
            <a:ext cx="3071834" cy="238579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0"/>
            <a:ext cx="8072462" cy="1143000"/>
          </a:xfrm>
        </p:spPr>
        <p:txBody>
          <a:bodyPr>
            <a:normAutofit/>
          </a:bodyPr>
          <a:lstStyle/>
          <a:p>
            <a:pPr algn="ctr"/>
            <a:r>
              <a:rPr lang="es-MX" sz="2800" b="1" dirty="0" smtClean="0">
                <a:solidFill>
                  <a:schemeClr val="bg2"/>
                </a:solidFill>
                <a:effectLst/>
              </a:rPr>
              <a:t>Trastorno por dolor asociado a enfermedad médica</a:t>
            </a:r>
            <a:endParaRPr lang="es-MX" sz="2800" dirty="0">
              <a:solidFill>
                <a:schemeClr val="bg2"/>
              </a:solidFill>
              <a:effectLst/>
            </a:endParaRPr>
          </a:p>
        </p:txBody>
      </p:sp>
      <p:sp>
        <p:nvSpPr>
          <p:cNvPr id="3" name="2 Marcador de contenido"/>
          <p:cNvSpPr>
            <a:spLocks noGrp="1"/>
          </p:cNvSpPr>
          <p:nvPr>
            <p:ph idx="1"/>
          </p:nvPr>
        </p:nvSpPr>
        <p:spPr>
          <a:xfrm>
            <a:off x="1000100" y="1000108"/>
            <a:ext cx="7855270" cy="5857892"/>
          </a:xfrm>
        </p:spPr>
        <p:txBody>
          <a:bodyPr>
            <a:normAutofit fontScale="92500" lnSpcReduction="10000"/>
          </a:bodyPr>
          <a:lstStyle/>
          <a:p>
            <a:pPr algn="ctr">
              <a:buFont typeface="Wingdings" pitchFamily="2" charset="2"/>
              <a:buChar char="v"/>
            </a:pPr>
            <a:r>
              <a:rPr lang="es-MX" sz="2400" dirty="0" smtClean="0">
                <a:solidFill>
                  <a:schemeClr val="bg2"/>
                </a:solidFill>
              </a:rPr>
              <a:t>El código diagnóstico para el dolor se selecciona en base a la enfermedad médica asociada si se conoce ésta o a la localización anatómica del dolor.</a:t>
            </a:r>
          </a:p>
          <a:p>
            <a:pPr algn="ctr">
              <a:buFont typeface="Wingdings" pitchFamily="2" charset="2"/>
              <a:buChar char="v"/>
            </a:pPr>
            <a:r>
              <a:rPr lang="es-MX" sz="2400" b="1" dirty="0" smtClean="0">
                <a:solidFill>
                  <a:schemeClr val="bg2"/>
                </a:solidFill>
              </a:rPr>
              <a:t>Agudo:</a:t>
            </a:r>
            <a:r>
              <a:rPr lang="es-MX" sz="2400" dirty="0" smtClean="0">
                <a:solidFill>
                  <a:schemeClr val="bg2"/>
                </a:solidFill>
              </a:rPr>
              <a:t> (-6 meses )</a:t>
            </a:r>
          </a:p>
          <a:p>
            <a:pPr algn="ctr">
              <a:buFont typeface="Wingdings" pitchFamily="2" charset="2"/>
              <a:buChar char="v"/>
            </a:pPr>
            <a:r>
              <a:rPr lang="es-MX" sz="2400" b="1" dirty="0" smtClean="0">
                <a:solidFill>
                  <a:schemeClr val="bg2"/>
                </a:solidFill>
              </a:rPr>
              <a:t>Crónico:</a:t>
            </a:r>
            <a:r>
              <a:rPr lang="es-MX" sz="2400" dirty="0" smtClean="0">
                <a:solidFill>
                  <a:schemeClr val="bg2"/>
                </a:solidFill>
              </a:rPr>
              <a:t> (= ó +6 meses)</a:t>
            </a:r>
          </a:p>
          <a:p>
            <a:pPr algn="ctr">
              <a:buFont typeface="Wingdings" pitchFamily="2" charset="2"/>
              <a:buChar char="v"/>
            </a:pPr>
            <a:endParaRPr lang="es-MX" sz="2400" dirty="0" smtClean="0">
              <a:solidFill>
                <a:schemeClr val="bg2"/>
              </a:solidFill>
            </a:endParaRPr>
          </a:p>
          <a:p>
            <a:pPr algn="ctr">
              <a:buFont typeface="Wingdings" pitchFamily="2" charset="2"/>
              <a:buChar char="v"/>
            </a:pPr>
            <a:endParaRPr lang="es-MX" sz="2400" dirty="0" smtClean="0">
              <a:solidFill>
                <a:schemeClr val="bg2"/>
              </a:solidFill>
            </a:endParaRPr>
          </a:p>
          <a:p>
            <a:pPr algn="ctr">
              <a:buFont typeface="Wingdings" pitchFamily="2" charset="2"/>
              <a:buChar char="v"/>
            </a:pPr>
            <a:endParaRPr lang="es-MX" sz="2400" dirty="0" smtClean="0">
              <a:solidFill>
                <a:schemeClr val="bg2"/>
              </a:solidFill>
            </a:endParaRPr>
          </a:p>
          <a:p>
            <a:pPr algn="ctr">
              <a:buFont typeface="Wingdings" pitchFamily="2" charset="2"/>
              <a:buChar char="v"/>
            </a:pPr>
            <a:endParaRPr lang="es-MX" sz="2400" dirty="0" smtClean="0">
              <a:solidFill>
                <a:schemeClr val="bg2"/>
              </a:solidFill>
            </a:endParaRPr>
          </a:p>
          <a:p>
            <a:pPr algn="ctr">
              <a:buFont typeface="Wingdings" pitchFamily="2" charset="2"/>
              <a:buChar char="v"/>
            </a:pPr>
            <a:endParaRPr lang="es-MX" sz="2400" dirty="0" smtClean="0">
              <a:solidFill>
                <a:schemeClr val="bg2"/>
              </a:solidFill>
            </a:endParaRPr>
          </a:p>
          <a:p>
            <a:pPr algn="ctr">
              <a:buFont typeface="Wingdings" pitchFamily="2" charset="2"/>
              <a:buChar char="v"/>
            </a:pPr>
            <a:endParaRPr lang="es-MX" sz="2400" dirty="0" smtClean="0">
              <a:solidFill>
                <a:schemeClr val="bg2"/>
              </a:solidFill>
            </a:endParaRPr>
          </a:p>
          <a:p>
            <a:pPr algn="ctr">
              <a:buFont typeface="Wingdings" pitchFamily="2" charset="2"/>
              <a:buChar char="v"/>
            </a:pPr>
            <a:endParaRPr lang="es-MX" sz="2400" dirty="0" smtClean="0">
              <a:solidFill>
                <a:schemeClr val="bg2"/>
              </a:solidFill>
            </a:endParaRPr>
          </a:p>
          <a:p>
            <a:pPr algn="ctr">
              <a:buFont typeface="Wingdings" pitchFamily="2" charset="2"/>
              <a:buChar char="v"/>
            </a:pPr>
            <a:endParaRPr lang="es-MX" sz="2400" dirty="0" smtClean="0">
              <a:solidFill>
                <a:schemeClr val="bg2"/>
              </a:solidFill>
            </a:endParaRPr>
          </a:p>
          <a:p>
            <a:pPr algn="ctr">
              <a:buFont typeface="Wingdings" pitchFamily="2" charset="2"/>
              <a:buChar char="v"/>
            </a:pPr>
            <a:r>
              <a:rPr lang="es-MX" sz="2400" dirty="0" smtClean="0">
                <a:solidFill>
                  <a:schemeClr val="bg2"/>
                </a:solidFill>
              </a:rPr>
              <a:t>Los factores psicológicos tienen un papel escaso o nulo en el inicio o la persistencia del dolor.</a:t>
            </a:r>
            <a:endParaRPr lang="es-MX" sz="2400" dirty="0">
              <a:solidFill>
                <a:schemeClr val="bg2"/>
              </a:solidFill>
            </a:endParaRPr>
          </a:p>
        </p:txBody>
      </p:sp>
      <p:pic>
        <p:nvPicPr>
          <p:cNvPr id="34818" name="Picture 2" descr="http://4.bp.blogspot.com/_5qIf4e2UQcI/SfocpllNzCI/AAAAAAAAAHk/UFLjaHDbgXs/s400/el-dolor-lumbar.jpg"/>
          <p:cNvPicPr>
            <a:picLocks noChangeAspect="1" noChangeArrowheads="1"/>
          </p:cNvPicPr>
          <p:nvPr/>
        </p:nvPicPr>
        <p:blipFill>
          <a:blip r:embed="rId2" cstate="print"/>
          <a:srcRect/>
          <a:stretch>
            <a:fillRect/>
          </a:stretch>
        </p:blipFill>
        <p:spPr bwMode="auto">
          <a:xfrm>
            <a:off x="3428992" y="2786058"/>
            <a:ext cx="3553171" cy="285752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14414" y="214290"/>
            <a:ext cx="7572428" cy="6357982"/>
          </a:xfrm>
        </p:spPr>
        <p:txBody>
          <a:bodyPr>
            <a:normAutofit/>
          </a:bodyPr>
          <a:lstStyle/>
          <a:p>
            <a:pPr algn="ctr"/>
            <a:r>
              <a:rPr lang="es-MX" sz="2400" dirty="0" smtClean="0">
                <a:solidFill>
                  <a:schemeClr val="bg2"/>
                </a:solidFill>
              </a:rPr>
              <a:t>La mayoría de los episodios de dolor agudo desaparecen en un corto período de tiempo.</a:t>
            </a:r>
          </a:p>
          <a:p>
            <a:pPr algn="ctr"/>
            <a:r>
              <a:rPr lang="es-MX" sz="2400" dirty="0" smtClean="0">
                <a:solidFill>
                  <a:schemeClr val="bg2"/>
                </a:solidFill>
              </a:rPr>
              <a:t>Los factores influyentes en la recuperación del trastorno por dolor son las participaciones activas de trabajo (a pesar del dolor).</a:t>
            </a:r>
          </a:p>
          <a:p>
            <a:pPr algn="ctr">
              <a:buNone/>
            </a:pPr>
            <a:endParaRPr lang="es-MX" sz="2400" dirty="0">
              <a:solidFill>
                <a:schemeClr val="bg2"/>
              </a:solidFill>
            </a:endParaRPr>
          </a:p>
        </p:txBody>
      </p:sp>
      <p:pic>
        <p:nvPicPr>
          <p:cNvPr id="38914" name="Picture 2" descr="http://www.midieta.com/uploadedImages/z_zTemp/Spanish_Content/Article/El%20ejercicio%20y%20la%20diabetes%204529%20.jpg"/>
          <p:cNvPicPr>
            <a:picLocks noChangeAspect="1" noChangeArrowheads="1"/>
          </p:cNvPicPr>
          <p:nvPr/>
        </p:nvPicPr>
        <p:blipFill>
          <a:blip r:embed="rId2" cstate="print"/>
          <a:srcRect/>
          <a:stretch>
            <a:fillRect/>
          </a:stretch>
        </p:blipFill>
        <p:spPr bwMode="auto">
          <a:xfrm>
            <a:off x="1643042" y="2357430"/>
            <a:ext cx="6955290" cy="431960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500042"/>
            <a:ext cx="8001024" cy="830997"/>
          </a:xfrm>
          <a:prstGeom prst="rect">
            <a:avLst/>
          </a:prstGeom>
          <a:noFill/>
        </p:spPr>
        <p:txBody>
          <a:bodyPr wrap="square" rtlCol="0">
            <a:spAutoFit/>
          </a:bodyPr>
          <a:lstStyle/>
          <a:p>
            <a:r>
              <a:rPr lang="es-MX"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r>
              <a:rPr lang="es-MX"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5" name="4 CuadroTexto"/>
          <p:cNvSpPr txBox="1"/>
          <p:nvPr/>
        </p:nvSpPr>
        <p:spPr>
          <a:xfrm>
            <a:off x="1142976" y="2143116"/>
            <a:ext cx="8001024" cy="3108543"/>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indiferenciado</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conversión</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por dolor</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Hipocondría</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dismórfico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corporal</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 especificado</a:t>
            </a:r>
            <a:endParaRPr lang="es-MX"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500042"/>
            <a:ext cx="8001024" cy="830997"/>
          </a:xfrm>
          <a:prstGeom prst="rect">
            <a:avLst/>
          </a:prstGeom>
          <a:noFill/>
        </p:spPr>
        <p:txBody>
          <a:bodyPr wrap="square" rtlCol="0">
            <a:spAutoFit/>
          </a:bodyPr>
          <a:lstStyle/>
          <a:p>
            <a:r>
              <a:rPr lang="es-MX"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r>
              <a:rPr lang="es-MX"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5" name="4 CuadroTexto"/>
          <p:cNvSpPr txBox="1"/>
          <p:nvPr/>
        </p:nvSpPr>
        <p:spPr>
          <a:xfrm>
            <a:off x="1142976" y="2143116"/>
            <a:ext cx="8001024" cy="3108543"/>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indiferenciado</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conversión</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por dolor</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Hipocondría</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dismórfico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corporal</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 especificado</a:t>
            </a:r>
            <a:endParaRPr lang="es-MX"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14290"/>
            <a:ext cx="8001024" cy="523220"/>
          </a:xfrm>
          <a:prstGeom prst="rect">
            <a:avLst/>
          </a:prstGeom>
          <a:noFill/>
        </p:spPr>
        <p:txBody>
          <a:bodyPr wrap="square" rtlCol="0">
            <a:spAutoFit/>
          </a:bodyPr>
          <a:lstStyle/>
          <a:p>
            <a:pPr marL="514350" indent="-514350"/>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5.   Hipocondría</a:t>
            </a: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pic>
        <p:nvPicPr>
          <p:cNvPr id="13314" name="Picture 2" descr="http://2.bp.blogspot.com/_9cFJF1NSSpE/SfSi8lVte7I/AAAAAAAAA3c/h5FarA7frys/s200/mente_01.jpg"/>
          <p:cNvPicPr>
            <a:picLocks noChangeAspect="1" noChangeArrowheads="1"/>
          </p:cNvPicPr>
          <p:nvPr/>
        </p:nvPicPr>
        <p:blipFill>
          <a:blip r:embed="rId2" cstate="print"/>
          <a:srcRect/>
          <a:stretch>
            <a:fillRect/>
          </a:stretch>
        </p:blipFill>
        <p:spPr bwMode="auto">
          <a:xfrm>
            <a:off x="5000628" y="3000372"/>
            <a:ext cx="3681465" cy="3000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316" name="Picture 4" descr="http://2.bp.blogspot.com/_SdUlRhu_Yq4/S2pzyIbpvZI/AAAAAAAACjQ/kghlaO92Jbk/s400/Hipocondr%C3%ADa.jpg"/>
          <p:cNvPicPr>
            <a:picLocks noChangeAspect="1" noChangeArrowheads="1"/>
          </p:cNvPicPr>
          <p:nvPr/>
        </p:nvPicPr>
        <p:blipFill>
          <a:blip r:embed="rId3" cstate="print"/>
          <a:srcRect/>
          <a:stretch>
            <a:fillRect/>
          </a:stretch>
        </p:blipFill>
        <p:spPr bwMode="auto">
          <a:xfrm rot="561835">
            <a:off x="1521991" y="2788840"/>
            <a:ext cx="3810000" cy="32147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3 Rectángulo"/>
          <p:cNvSpPr/>
          <p:nvPr/>
        </p:nvSpPr>
        <p:spPr>
          <a:xfrm>
            <a:off x="1071538" y="1142984"/>
            <a:ext cx="7500990" cy="923330"/>
          </a:xfrm>
          <a:prstGeom prst="rect">
            <a:avLst/>
          </a:prstGeom>
        </p:spPr>
        <p:txBody>
          <a:bodyPr wrap="square">
            <a:spAutoFit/>
          </a:body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Preocupación y el miedo a padecer, o la convicción</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tener, una enfermedad grave, a partir de la interpretación personal de uno o más signos o síntomas somáticos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14290"/>
            <a:ext cx="8001024" cy="523220"/>
          </a:xfrm>
          <a:prstGeom prst="rect">
            <a:avLst/>
          </a:prstGeom>
          <a:noFill/>
        </p:spPr>
        <p:txBody>
          <a:bodyPr wrap="square" rtlCol="0">
            <a:spAutoFit/>
          </a:bodyPr>
          <a:lstStyle/>
          <a:p>
            <a:pPr marL="514350" indent="-514350"/>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5.   Hipocondría</a:t>
            </a: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7" name="6 Rectángulo"/>
          <p:cNvSpPr/>
          <p:nvPr/>
        </p:nvSpPr>
        <p:spPr>
          <a:xfrm>
            <a:off x="1357290" y="928671"/>
            <a:ext cx="7429552" cy="1477328"/>
          </a:xfrm>
          <a:prstGeom prst="rect">
            <a:avLst/>
          </a:prstGeom>
        </p:spPr>
        <p:txBody>
          <a:bodyPr wrap="square">
            <a:spAutoFit/>
          </a:body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creencia no se circunscribe sólo a una preocupación por la apariencia física </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preocupación por los síntomas somáticos provoca malestar clínicamente significativo o deterioro persiste durante al menos 6 meses.</a:t>
            </a:r>
          </a:p>
        </p:txBody>
      </p:sp>
      <p:pic>
        <p:nvPicPr>
          <p:cNvPr id="12292" name="Picture 4" descr="http://elblogdenosotras.files.wordpress.com/2009/06/tendencias8.jpg?w=450&amp;h=316"/>
          <p:cNvPicPr>
            <a:picLocks noChangeAspect="1" noChangeArrowheads="1"/>
          </p:cNvPicPr>
          <p:nvPr/>
        </p:nvPicPr>
        <p:blipFill>
          <a:blip r:embed="rId2" cstate="print"/>
          <a:srcRect/>
          <a:stretch>
            <a:fillRect/>
          </a:stretch>
        </p:blipFill>
        <p:spPr bwMode="auto">
          <a:xfrm rot="934357">
            <a:off x="4182966" y="3020403"/>
            <a:ext cx="4286250" cy="30099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290" name="Picture 2" descr="http://www.sileessenota.com/newsi/hipocondria.jpg"/>
          <p:cNvPicPr>
            <a:picLocks noChangeAspect="1" noChangeArrowheads="1"/>
          </p:cNvPicPr>
          <p:nvPr/>
        </p:nvPicPr>
        <p:blipFill>
          <a:blip r:embed="rId3" cstate="print"/>
          <a:srcRect/>
          <a:stretch>
            <a:fillRect/>
          </a:stretch>
        </p:blipFill>
        <p:spPr bwMode="auto">
          <a:xfrm>
            <a:off x="1714480" y="3000372"/>
            <a:ext cx="2786082" cy="27860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14290"/>
            <a:ext cx="8001024" cy="523220"/>
          </a:xfrm>
          <a:prstGeom prst="rect">
            <a:avLst/>
          </a:prstGeom>
          <a:noFill/>
        </p:spPr>
        <p:txBody>
          <a:bodyPr wrap="square" rtlCol="0">
            <a:spAutoFit/>
          </a:bodyPr>
          <a:lstStyle/>
          <a:p>
            <a:pPr marL="514350" indent="-514350"/>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5.   Hipocondría</a:t>
            </a: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4" name="3 Rectángulo"/>
          <p:cNvSpPr/>
          <p:nvPr/>
        </p:nvSpPr>
        <p:spPr>
          <a:xfrm>
            <a:off x="1071538" y="1142984"/>
            <a:ext cx="7858180" cy="646331"/>
          </a:xfrm>
          <a:prstGeom prst="rect">
            <a:avLst/>
          </a:prstGeom>
        </p:spPr>
        <p:txBody>
          <a:bodyPr wrap="square">
            <a:spAutoFit/>
          </a:body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menudo los pacientes suelen presentar su historia clínica de manera muy detallada y extensa. </a:t>
            </a:r>
            <a:endPar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266" name="Picture 2" descr="http://www.euskalnet.net/gesilan/archivo.GIF"/>
          <p:cNvPicPr>
            <a:picLocks noChangeAspect="1" noChangeArrowheads="1"/>
          </p:cNvPicPr>
          <p:nvPr/>
        </p:nvPicPr>
        <p:blipFill>
          <a:blip r:embed="rId2" cstate="print"/>
          <a:srcRect/>
          <a:stretch>
            <a:fillRect/>
          </a:stretch>
        </p:blipFill>
        <p:spPr bwMode="auto">
          <a:xfrm>
            <a:off x="5357818" y="2571744"/>
            <a:ext cx="3624782" cy="377186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14290"/>
            <a:ext cx="8001024" cy="523220"/>
          </a:xfrm>
          <a:prstGeom prst="rect">
            <a:avLst/>
          </a:prstGeom>
          <a:noFill/>
        </p:spPr>
        <p:txBody>
          <a:bodyPr wrap="square" rtlCol="0">
            <a:spAutoFit/>
          </a:bodyPr>
          <a:lstStyle/>
          <a:p>
            <a:pPr marL="514350" indent="-514350"/>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5.   Hipocondría</a:t>
            </a: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7" name="6 Rectángulo"/>
          <p:cNvSpPr/>
          <p:nvPr/>
        </p:nvSpPr>
        <p:spPr>
          <a:xfrm>
            <a:off x="1285852" y="928670"/>
            <a:ext cx="5643586" cy="2308324"/>
          </a:xfrm>
          <a:prstGeom prst="rect">
            <a:avLst/>
          </a:prstGeom>
        </p:spPr>
        <p:txBody>
          <a:bodyPr wrap="square">
            <a:spAutoFit/>
          </a:body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hipocondría puede iniciarse a cualquier edad; sin embargo, lo más frecuente es que empiece</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 los primeros años de la vida adulta.</a:t>
            </a:r>
          </a:p>
          <a:p>
            <a:endPar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 inicio agudo, la </a:t>
            </a:r>
            <a:r>
              <a:rPr lang="es-MX"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comorbilidad</a:t>
            </a:r>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la ausencia de trastornos de la personalidad y la ausencia</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una ganancia secundaria son indicadores de buen pronóstico. </a:t>
            </a:r>
            <a:endPar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descr="http://blogs.elcomerciodigital.com/blogfiles/psicologo-de-cabecera/hipocondriacos.jpg"/>
          <p:cNvPicPr>
            <a:picLocks noChangeAspect="1" noChangeArrowheads="1"/>
          </p:cNvPicPr>
          <p:nvPr/>
        </p:nvPicPr>
        <p:blipFill>
          <a:blip r:embed="rId2" cstate="print"/>
          <a:srcRect/>
          <a:stretch>
            <a:fillRect/>
          </a:stretch>
        </p:blipFill>
        <p:spPr bwMode="auto">
          <a:xfrm>
            <a:off x="5786446" y="3429000"/>
            <a:ext cx="2638425" cy="28098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500042"/>
            <a:ext cx="8001024" cy="830997"/>
          </a:xfrm>
          <a:prstGeom prst="rect">
            <a:avLst/>
          </a:prstGeom>
          <a:noFill/>
        </p:spPr>
        <p:txBody>
          <a:bodyPr wrap="square" rtlCol="0">
            <a:spAutoFit/>
          </a:bodyPr>
          <a:lstStyle/>
          <a:p>
            <a:r>
              <a:rPr lang="es-MX"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r>
              <a:rPr lang="es-MX"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5" name="4 CuadroTexto"/>
          <p:cNvSpPr txBox="1"/>
          <p:nvPr/>
        </p:nvSpPr>
        <p:spPr>
          <a:xfrm>
            <a:off x="1142976" y="2143116"/>
            <a:ext cx="8001024" cy="3108543"/>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indiferenciado</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conversión</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por dolor</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Hipocondría</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dismórfico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 corporal</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 especificado</a:t>
            </a:r>
            <a:endParaRPr lang="es-MX"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14290"/>
            <a:ext cx="8001024" cy="523220"/>
          </a:xfrm>
          <a:prstGeom prst="rect">
            <a:avLst/>
          </a:prstGeom>
          <a:noFill/>
        </p:spPr>
        <p:txBody>
          <a:bodyPr wrap="square" rtlCol="0">
            <a:spAutoFit/>
          </a:bodyPr>
          <a:lstStyle/>
          <a:p>
            <a:pPr marL="514350" indent="-514350"/>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6.   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dismórfico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 corporal</a:t>
            </a: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4" name="3 CuadroTexto"/>
          <p:cNvSpPr txBox="1"/>
          <p:nvPr/>
        </p:nvSpPr>
        <p:spPr>
          <a:xfrm>
            <a:off x="1475656" y="1196752"/>
            <a:ext cx="7272808" cy="707886"/>
          </a:xfrm>
          <a:prstGeom prst="rect">
            <a:avLst/>
          </a:prstGeom>
          <a:noFill/>
        </p:spPr>
        <p:txBody>
          <a:bodyPr wrap="square" rtlCol="0">
            <a:spAutoFit/>
          </a:bodyPr>
          <a:lstStyle/>
          <a:p>
            <a:r>
              <a:rPr lang="es-MX" sz="2000" dirty="0" smtClean="0">
                <a:solidFill>
                  <a:schemeClr val="bg2"/>
                </a:solidFill>
              </a:rPr>
              <a:t>consiste en una preocupación fuera de lo normal por algún defecto físico, ya sea real o imaginado.</a:t>
            </a:r>
            <a:endParaRPr lang="es-MX" sz="2000" dirty="0">
              <a:solidFill>
                <a:schemeClr val="bg2"/>
              </a:solidFill>
            </a:endParaRPr>
          </a:p>
        </p:txBody>
      </p:sp>
      <p:pic>
        <p:nvPicPr>
          <p:cNvPr id="3074" name="Picture 2" descr="http://t2.gstatic.com/images?q=tbn:NdauS79nULJ1SM:http://2photo.ru/uploads/posts/600px/4268/20090331/niko-guido/31_03_2009_0812366001238452536_niko-guido.jpg">
            <a:hlinkClick r:id="rId2"/>
          </p:cNvPr>
          <p:cNvPicPr>
            <a:picLocks noChangeAspect="1" noChangeArrowheads="1"/>
          </p:cNvPicPr>
          <p:nvPr/>
        </p:nvPicPr>
        <p:blipFill>
          <a:blip r:embed="rId3" cstate="print"/>
          <a:srcRect/>
          <a:stretch>
            <a:fillRect/>
          </a:stretch>
        </p:blipFill>
        <p:spPr bwMode="auto">
          <a:xfrm>
            <a:off x="1259632" y="1916832"/>
            <a:ext cx="2088232" cy="2873903"/>
          </a:xfrm>
          <a:prstGeom prst="rect">
            <a:avLst/>
          </a:prstGeom>
          <a:noFill/>
        </p:spPr>
      </p:pic>
      <p:sp>
        <p:nvSpPr>
          <p:cNvPr id="7" name="6 CuadroTexto"/>
          <p:cNvSpPr txBox="1"/>
          <p:nvPr/>
        </p:nvSpPr>
        <p:spPr>
          <a:xfrm>
            <a:off x="3347864" y="1916832"/>
            <a:ext cx="2160240" cy="1200329"/>
          </a:xfrm>
          <a:prstGeom prst="rect">
            <a:avLst/>
          </a:prstGeom>
          <a:noFill/>
        </p:spPr>
        <p:txBody>
          <a:bodyPr wrap="square" rtlCol="0">
            <a:spAutoFit/>
          </a:bodyPr>
          <a:lstStyle/>
          <a:p>
            <a:r>
              <a:rPr lang="es-MX" dirty="0" smtClean="0">
                <a:solidFill>
                  <a:schemeClr val="bg2"/>
                </a:solidFill>
              </a:rPr>
              <a:t>Criticar su físico a pesar de no tener un defecto o deformación.</a:t>
            </a:r>
            <a:endParaRPr lang="es-MX" dirty="0">
              <a:solidFill>
                <a:schemeClr val="bg2"/>
              </a:solidFill>
            </a:endParaRPr>
          </a:p>
        </p:txBody>
      </p:sp>
      <p:pic>
        <p:nvPicPr>
          <p:cNvPr id="3076" name="Picture 4" descr="http://t3.gstatic.com/images?q=tbn:ftu_m29m3ONzxM:http://depsicologia.com/wp-content/uploads/defectos_thumb.jpg">
            <a:hlinkClick r:id="rId4"/>
          </p:cNvPr>
          <p:cNvPicPr>
            <a:picLocks noChangeAspect="1" noChangeArrowheads="1"/>
          </p:cNvPicPr>
          <p:nvPr/>
        </p:nvPicPr>
        <p:blipFill>
          <a:blip r:embed="rId5" cstate="print"/>
          <a:srcRect/>
          <a:stretch>
            <a:fillRect/>
          </a:stretch>
        </p:blipFill>
        <p:spPr bwMode="auto">
          <a:xfrm>
            <a:off x="2267744" y="4221088"/>
            <a:ext cx="2321552" cy="1223764"/>
          </a:xfrm>
          <a:prstGeom prst="rect">
            <a:avLst/>
          </a:prstGeom>
          <a:noFill/>
        </p:spPr>
      </p:pic>
      <p:pic>
        <p:nvPicPr>
          <p:cNvPr id="3078" name="Picture 6" descr="http://t0.gstatic.com/images?q=tbn:MUxwp3jOPS0FCM:http://2.bp.blogspot.com/_k9EGojbnq84/TBelX8_BEMI/AAAAAAAAAAo/2xSDFj53t3M/s1600/1206928385_f.jpg">
            <a:hlinkClick r:id="rId6"/>
          </p:cNvPr>
          <p:cNvPicPr>
            <a:picLocks noChangeAspect="1" noChangeArrowheads="1"/>
          </p:cNvPicPr>
          <p:nvPr/>
        </p:nvPicPr>
        <p:blipFill>
          <a:blip r:embed="rId7" cstate="print"/>
          <a:srcRect/>
          <a:stretch>
            <a:fillRect/>
          </a:stretch>
        </p:blipFill>
        <p:spPr bwMode="auto">
          <a:xfrm>
            <a:off x="5076056" y="3024448"/>
            <a:ext cx="2304256" cy="265091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CAUSAS</a:t>
            </a:r>
            <a:endParaRPr lang="es-MX" dirty="0"/>
          </a:p>
        </p:txBody>
      </p:sp>
      <p:sp>
        <p:nvSpPr>
          <p:cNvPr id="3" name="2 Marcador de contenido"/>
          <p:cNvSpPr>
            <a:spLocks noGrp="1"/>
          </p:cNvSpPr>
          <p:nvPr>
            <p:ph idx="1"/>
          </p:nvPr>
        </p:nvSpPr>
        <p:spPr/>
        <p:txBody>
          <a:bodyPr>
            <a:normAutofit/>
          </a:bodyPr>
          <a:lstStyle/>
          <a:p>
            <a:r>
              <a:rPr lang="es-MX" dirty="0" smtClean="0">
                <a:solidFill>
                  <a:schemeClr val="bg2"/>
                </a:solidFill>
              </a:rPr>
              <a:t>A. Preocupación por algún defecto imaginado del aspecto físico. </a:t>
            </a:r>
          </a:p>
          <a:p>
            <a:r>
              <a:rPr lang="es-MX" dirty="0" smtClean="0">
                <a:solidFill>
                  <a:schemeClr val="bg2"/>
                </a:solidFill>
              </a:rPr>
              <a:t>B. insatisfacción con el tamaño y la silueta corporales en la anorexia nerviosa. </a:t>
            </a:r>
          </a:p>
          <a:p>
            <a:endParaRPr lang="es-MX"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RASGOS DE PERSONALIDAD</a:t>
            </a:r>
            <a:r>
              <a:rPr lang="es-MX" dirty="0" smtClean="0"/>
              <a:t>	</a:t>
            </a:r>
            <a:endParaRPr lang="es-MX" dirty="0"/>
          </a:p>
        </p:txBody>
      </p:sp>
      <p:sp>
        <p:nvSpPr>
          <p:cNvPr id="3" name="2 Marcador de contenido"/>
          <p:cNvSpPr>
            <a:spLocks noGrp="1"/>
          </p:cNvSpPr>
          <p:nvPr>
            <p:ph idx="1"/>
          </p:nvPr>
        </p:nvSpPr>
        <p:spPr/>
        <p:txBody>
          <a:body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Inseguridad.</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Sensibilidad</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Rasgos obsesivos</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Ansiosos </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Narcistas, etc.</a:t>
            </a:r>
            <a:endPar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37890" name="Picture 2" descr="http://t3.gstatic.com/images?q=tbn:PJjL0NuF3KHxbM:http://www.chicadelatele.com/myfiles/chicadelatele/gossip-girl">
            <a:hlinkClick r:id="rId2"/>
          </p:cNvPr>
          <p:cNvPicPr>
            <a:picLocks noChangeAspect="1" noChangeArrowheads="1"/>
          </p:cNvPicPr>
          <p:nvPr/>
        </p:nvPicPr>
        <p:blipFill>
          <a:blip r:embed="rId3" cstate="print"/>
          <a:srcRect/>
          <a:stretch>
            <a:fillRect/>
          </a:stretch>
        </p:blipFill>
        <p:spPr bwMode="auto">
          <a:xfrm>
            <a:off x="971600" y="0"/>
            <a:ext cx="2664296" cy="2962883"/>
          </a:xfrm>
          <a:prstGeom prst="rect">
            <a:avLst/>
          </a:prstGeom>
          <a:noFill/>
        </p:spPr>
      </p:pic>
      <p:pic>
        <p:nvPicPr>
          <p:cNvPr id="37892" name="Picture 4" descr="http://t2.gstatic.com/images?q=tbn:sw8yrxIberjoAM:http://2.bp.blogspot.com/_2-DQKiXC7Lc/Ryk39ZLV0MI/AAAAAAAAAAY/c6cQkfdhJ4s/S660/comunicacion.jpg">
            <a:hlinkClick r:id="rId4"/>
          </p:cNvPr>
          <p:cNvPicPr>
            <a:picLocks noChangeAspect="1" noChangeArrowheads="1"/>
          </p:cNvPicPr>
          <p:nvPr/>
        </p:nvPicPr>
        <p:blipFill>
          <a:blip r:embed="rId5" cstate="print"/>
          <a:srcRect/>
          <a:stretch>
            <a:fillRect/>
          </a:stretch>
        </p:blipFill>
        <p:spPr bwMode="auto">
          <a:xfrm>
            <a:off x="4211960" y="0"/>
            <a:ext cx="3312368" cy="2827631"/>
          </a:xfrm>
          <a:prstGeom prst="rect">
            <a:avLst/>
          </a:prstGeom>
          <a:noFill/>
        </p:spPr>
      </p:pic>
      <p:pic>
        <p:nvPicPr>
          <p:cNvPr id="37894" name="Picture 6" descr="http://t2.gstatic.com/images?q=tbn:QePCBBzu-gZkDM:http://www.vistelacalle.com/wp-content/uploads/2009/08/1.jpg">
            <a:hlinkClick r:id="rId6"/>
          </p:cNvPr>
          <p:cNvPicPr>
            <a:picLocks noChangeAspect="1" noChangeArrowheads="1"/>
          </p:cNvPicPr>
          <p:nvPr/>
        </p:nvPicPr>
        <p:blipFill>
          <a:blip r:embed="rId7" cstate="print"/>
          <a:srcRect/>
          <a:stretch>
            <a:fillRect/>
          </a:stretch>
        </p:blipFill>
        <p:spPr bwMode="auto">
          <a:xfrm>
            <a:off x="6250881" y="2420888"/>
            <a:ext cx="2893119" cy="2305794"/>
          </a:xfrm>
          <a:prstGeom prst="rect">
            <a:avLst/>
          </a:prstGeom>
          <a:noFill/>
        </p:spPr>
      </p:pic>
      <p:sp>
        <p:nvSpPr>
          <p:cNvPr id="7" name="6 CuadroTexto"/>
          <p:cNvSpPr txBox="1"/>
          <p:nvPr/>
        </p:nvSpPr>
        <p:spPr>
          <a:xfrm>
            <a:off x="3563888" y="2708920"/>
            <a:ext cx="2664296" cy="1200329"/>
          </a:xfrm>
          <a:prstGeom prst="rect">
            <a:avLst/>
          </a:prstGeom>
          <a:noFill/>
        </p:spPr>
        <p:txBody>
          <a:bodyPr wrap="square" rtlCol="0">
            <a:spAutoFit/>
          </a:bodyPr>
          <a:lstStyle/>
          <a:p>
            <a:r>
              <a:rPr lang="es-MX" dirty="0" smtClean="0">
                <a:solidFill>
                  <a:schemeClr val="bg2"/>
                </a:solidFill>
              </a:rPr>
              <a:t>Empiezan a tener una percepción errónea o exagerada de defectos físicos.</a:t>
            </a:r>
            <a:endParaRPr lang="es-MX" dirty="0">
              <a:solidFill>
                <a:schemeClr val="bg2"/>
              </a:solidFill>
            </a:endParaRPr>
          </a:p>
        </p:txBody>
      </p:sp>
      <p:pic>
        <p:nvPicPr>
          <p:cNvPr id="37896" name="Picture 8" descr="http://t1.gstatic.com/images?q=tbn:lyDNY1-qsf21FM:http://www.verema.com/images/valoraciones/0006/3812/hombres_guapos.jpg">
            <a:hlinkClick r:id="rId8"/>
          </p:cNvPr>
          <p:cNvPicPr>
            <a:picLocks noChangeAspect="1" noChangeArrowheads="1"/>
          </p:cNvPicPr>
          <p:nvPr/>
        </p:nvPicPr>
        <p:blipFill>
          <a:blip r:embed="rId9" cstate="print"/>
          <a:srcRect/>
          <a:stretch>
            <a:fillRect/>
          </a:stretch>
        </p:blipFill>
        <p:spPr bwMode="auto">
          <a:xfrm>
            <a:off x="1259632" y="3212976"/>
            <a:ext cx="2088232" cy="2549843"/>
          </a:xfrm>
          <a:prstGeom prst="rect">
            <a:avLst/>
          </a:prstGeom>
          <a:noFill/>
        </p:spPr>
      </p:pic>
      <p:pic>
        <p:nvPicPr>
          <p:cNvPr id="37898" name="Picture 10" descr="http://www.egrupos.net/albumPhoto/3860168/photo_1.jpg"/>
          <p:cNvPicPr>
            <a:picLocks noChangeAspect="1" noChangeArrowheads="1"/>
          </p:cNvPicPr>
          <p:nvPr/>
        </p:nvPicPr>
        <p:blipFill>
          <a:blip r:embed="rId10" cstate="print"/>
          <a:srcRect/>
          <a:stretch>
            <a:fillRect/>
          </a:stretch>
        </p:blipFill>
        <p:spPr bwMode="auto">
          <a:xfrm>
            <a:off x="3131840" y="4149080"/>
            <a:ext cx="1823745" cy="236014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TRATAMIENTO</a:t>
            </a:r>
            <a:endPar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Marcador de contenido"/>
          <p:cNvSpPr>
            <a:spLocks noGrp="1"/>
          </p:cNvSpPr>
          <p:nvPr>
            <p:ph idx="1"/>
          </p:nvPr>
        </p:nvSpPr>
        <p:spPr/>
        <p:txBody>
          <a:body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 psiquiátrico es difícil, pero con terapia y/o medicación, incluso los que aceptan que el problema está en su mente y no en su cuerpo. Se pueden recuperar.</a:t>
            </a:r>
            <a:endPar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7" name="6 CuadroTexto"/>
          <p:cNvSpPr txBox="1"/>
          <p:nvPr/>
        </p:nvSpPr>
        <p:spPr>
          <a:xfrm>
            <a:off x="1142976" y="214290"/>
            <a:ext cx="8001024" cy="830997"/>
          </a:xfrm>
          <a:prstGeom prst="rect">
            <a:avLst/>
          </a:prstGeom>
          <a:noFill/>
        </p:spPr>
        <p:txBody>
          <a:bodyPr wrap="square" rtlCol="0">
            <a:spAutoFit/>
          </a:bodyPr>
          <a:lstStyle/>
          <a:p>
            <a:r>
              <a:rPr lang="es-MX"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p>
          <a:p>
            <a:r>
              <a:rPr lang="es-MX"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1025" name="Rectangle 1"/>
          <p:cNvSpPr>
            <a:spLocks noChangeArrowheads="1"/>
          </p:cNvSpPr>
          <p:nvPr/>
        </p:nvSpPr>
        <p:spPr bwMode="auto">
          <a:xfrm>
            <a:off x="1428728" y="1357298"/>
            <a:ext cx="678661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 typeface="Wingdings" pitchFamily="2" charset="2"/>
              <a:buChar char="Ø"/>
              <a:tabLst/>
            </a:pPr>
            <a:r>
              <a:rPr kumimoji="0" lang="es-MX"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Presencia de s</a:t>
            </a:r>
            <a:r>
              <a:rPr kumimoji="0" lang="es-MX"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pitchFamily="34" charset="0"/>
                <a:cs typeface="Times New Roman" pitchFamily="18" charset="0"/>
              </a:rPr>
              <a:t>í</a:t>
            </a:r>
            <a:r>
              <a:rPr kumimoji="0" lang="es-MX"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ntomas f</a:t>
            </a:r>
            <a:r>
              <a:rPr kumimoji="0" lang="es-MX"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pitchFamily="34" charset="0"/>
                <a:cs typeface="Times New Roman" pitchFamily="18" charset="0"/>
              </a:rPr>
              <a:t>í</a:t>
            </a:r>
            <a:r>
              <a:rPr kumimoji="0" lang="es-MX"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sicos que</a:t>
            </a:r>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kumimoji="0" lang="es-MX"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sugieren una enfermedad m</a:t>
            </a:r>
            <a:r>
              <a:rPr kumimoji="0" lang="es-MX"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pitchFamily="34" charset="0"/>
                <a:cs typeface="Times New Roman" pitchFamily="18" charset="0"/>
              </a:rPr>
              <a:t>é</a:t>
            </a:r>
            <a:r>
              <a:rPr kumimoji="0" lang="es-MX"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dica y que no pueden explicarse completamente por la presencia de una enfermedad, por los efectos directos de una sustancia o por otro trastorno mental.</a:t>
            </a:r>
          </a:p>
          <a:p>
            <a:pPr marL="0" marR="0" lvl="0" indent="0" algn="l" defTabSz="914400" rtl="0" eaLnBrk="1" fontAlgn="base" latinLnBrk="0" hangingPunct="1">
              <a:spcBef>
                <a:spcPct val="0"/>
              </a:spcBef>
              <a:spcAft>
                <a:spcPct val="0"/>
              </a:spcAft>
              <a:buClrTx/>
              <a:buSzTx/>
              <a:buFont typeface="Wingdings" pitchFamily="2" charset="2"/>
              <a:buChar char="Ø"/>
              <a:tabLst/>
            </a:pPr>
            <a:endParaRPr kumimoji="0" lang="es-MX"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endParaRPr>
          </a:p>
        </p:txBody>
      </p:sp>
      <p:pic>
        <p:nvPicPr>
          <p:cNvPr id="41988" name="Picture 4" descr="http://glasgowlamorak.blogspot.es/img/dolor.jpg"/>
          <p:cNvPicPr>
            <a:picLocks noChangeAspect="1" noChangeArrowheads="1"/>
          </p:cNvPicPr>
          <p:nvPr/>
        </p:nvPicPr>
        <p:blipFill>
          <a:blip r:embed="rId2" cstate="print"/>
          <a:srcRect/>
          <a:stretch>
            <a:fillRect/>
          </a:stretch>
        </p:blipFill>
        <p:spPr bwMode="auto">
          <a:xfrm>
            <a:off x="1785918" y="3357562"/>
            <a:ext cx="3786214" cy="27582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986" name="Picture 2" descr="http://hospitalpoliclinicalucano.com/imagenes/especialidades/cirugia.jpg"/>
          <p:cNvPicPr>
            <a:picLocks noChangeAspect="1" noChangeArrowheads="1"/>
          </p:cNvPicPr>
          <p:nvPr/>
        </p:nvPicPr>
        <p:blipFill>
          <a:blip r:embed="rId3" cstate="print"/>
          <a:srcRect/>
          <a:stretch>
            <a:fillRect/>
          </a:stretch>
        </p:blipFill>
        <p:spPr bwMode="auto">
          <a:xfrm>
            <a:off x="5500694" y="2786058"/>
            <a:ext cx="2857500" cy="350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500042"/>
            <a:ext cx="8001024" cy="830997"/>
          </a:xfrm>
          <a:prstGeom prst="rect">
            <a:avLst/>
          </a:prstGeom>
          <a:noFill/>
        </p:spPr>
        <p:txBody>
          <a:bodyPr wrap="square" rtlCol="0">
            <a:spAutoFit/>
          </a:bodyPr>
          <a:lstStyle/>
          <a:p>
            <a:r>
              <a:rPr lang="es-MX"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r>
              <a:rPr lang="es-MX"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5" name="4 CuadroTexto"/>
          <p:cNvSpPr txBox="1"/>
          <p:nvPr/>
        </p:nvSpPr>
        <p:spPr>
          <a:xfrm>
            <a:off x="1142976" y="2143116"/>
            <a:ext cx="8001024" cy="3108543"/>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indiferenciado</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conversión</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por dolor</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Hipocondría</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dismórfico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corporal</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 no especificado</a:t>
            </a:r>
            <a:endParaRPr lang="es-MX"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14290"/>
            <a:ext cx="8001024" cy="523220"/>
          </a:xfrm>
          <a:prstGeom prst="rect">
            <a:avLst/>
          </a:prstGeom>
          <a:noFill/>
        </p:spPr>
        <p:txBody>
          <a:bodyPr wrap="square" rtlCol="0">
            <a:spAutoFit/>
          </a:bodyPr>
          <a:lstStyle/>
          <a:p>
            <a:pPr marL="514350" indent="-514350"/>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7.   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 no especificado</a:t>
            </a:r>
            <a:endParaRPr lang="es-MX"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4" name="3 CuadroTexto"/>
          <p:cNvSpPr txBox="1"/>
          <p:nvPr/>
        </p:nvSpPr>
        <p:spPr>
          <a:xfrm>
            <a:off x="1907704" y="1340768"/>
            <a:ext cx="5760640" cy="646331"/>
          </a:xfrm>
          <a:prstGeom prst="rect">
            <a:avLst/>
          </a:prstGeom>
          <a:noFill/>
        </p:spPr>
        <p:txBody>
          <a:bodyPr wrap="square" rtlCol="0">
            <a:spAutoFit/>
          </a:bodyPr>
          <a:lstStyle/>
          <a:p>
            <a:r>
              <a:rPr lang="es-MX" dirty="0" smtClean="0">
                <a:solidFill>
                  <a:schemeClr val="bg2"/>
                </a:solidFill>
              </a:rPr>
              <a:t>En esta categoría se incluyen los trastornos con síntomas somatomorfo especifico.</a:t>
            </a:r>
            <a:endParaRPr lang="es-MX" dirty="0">
              <a:solidFill>
                <a:schemeClr val="bg2"/>
              </a:solidFill>
            </a:endParaRPr>
          </a:p>
        </p:txBody>
      </p:sp>
      <p:sp>
        <p:nvSpPr>
          <p:cNvPr id="7" name="6 CuadroTexto"/>
          <p:cNvSpPr txBox="1"/>
          <p:nvPr/>
        </p:nvSpPr>
        <p:spPr>
          <a:xfrm>
            <a:off x="1907704" y="2276872"/>
            <a:ext cx="6408712" cy="923330"/>
          </a:xfrm>
          <a:prstGeom prst="rect">
            <a:avLst/>
          </a:prstGeom>
          <a:noFill/>
        </p:spPr>
        <p:txBody>
          <a:bodyPr wrap="square" rtlCol="0">
            <a:spAutoFit/>
          </a:bodyPr>
          <a:lstStyle/>
          <a:p>
            <a:r>
              <a:rPr lang="es-MX" dirty="0" smtClean="0">
                <a:solidFill>
                  <a:schemeClr val="bg2"/>
                </a:solidFill>
              </a:rPr>
              <a:t>1.-  Seudociesis creencia errónea de estar embarazada.</a:t>
            </a:r>
          </a:p>
          <a:p>
            <a:r>
              <a:rPr lang="es-MX" dirty="0" smtClean="0">
                <a:solidFill>
                  <a:schemeClr val="bg2"/>
                </a:solidFill>
              </a:rPr>
              <a:t>2.- un trastorno con síntomas físicos no explicados de – de 6 meses de duración .</a:t>
            </a:r>
            <a:endParaRPr lang="es-MX"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85728"/>
            <a:ext cx="8001024" cy="523220"/>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4" name="3 Rectángulo"/>
          <p:cNvSpPr/>
          <p:nvPr/>
        </p:nvSpPr>
        <p:spPr>
          <a:xfrm>
            <a:off x="1142976" y="1285860"/>
            <a:ext cx="8001024" cy="584775"/>
          </a:xfrm>
          <a:prstGeom prst="rect">
            <a:avLst/>
          </a:prstGeom>
        </p:spPr>
        <p:txBody>
          <a:bodyPr wrap="square">
            <a:spAutoFit/>
          </a:bodyPr>
          <a:lstStyle/>
          <a:p>
            <a:r>
              <a:rPr lang="es-MX"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Los múltiples síntomas no pueden explicarse completamente por la presencia de</a:t>
            </a:r>
          </a:p>
          <a:p>
            <a:r>
              <a:rPr lang="es-MX"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alguna enfermedad conocida o por los efectos directos de una sustancia.</a:t>
            </a:r>
            <a:endParaRPr lang="es-MX"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8916" name="Picture 4" descr="http://med002.blogia.com/upload/20100424182745-estetoscopio.jpg"/>
          <p:cNvPicPr>
            <a:picLocks noChangeAspect="1" noChangeArrowheads="1"/>
          </p:cNvPicPr>
          <p:nvPr/>
        </p:nvPicPr>
        <p:blipFill>
          <a:blip r:embed="rId2" cstate="print"/>
          <a:srcRect/>
          <a:stretch>
            <a:fillRect/>
          </a:stretch>
        </p:blipFill>
        <p:spPr bwMode="auto">
          <a:xfrm>
            <a:off x="1571604" y="2500306"/>
            <a:ext cx="3143272" cy="3143272"/>
          </a:xfrm>
          <a:prstGeom prst="rect">
            <a:avLst/>
          </a:prstGeom>
          <a:noFill/>
        </p:spPr>
      </p:pic>
      <p:pic>
        <p:nvPicPr>
          <p:cNvPr id="38920" name="Picture 8" descr="http://www.prensajudia.com/imagenes/analisis.jpg"/>
          <p:cNvPicPr>
            <a:picLocks noChangeAspect="1" noChangeArrowheads="1"/>
          </p:cNvPicPr>
          <p:nvPr/>
        </p:nvPicPr>
        <p:blipFill>
          <a:blip r:embed="rId3" cstate="print"/>
          <a:srcRect/>
          <a:stretch>
            <a:fillRect/>
          </a:stretch>
        </p:blipFill>
        <p:spPr bwMode="auto">
          <a:xfrm>
            <a:off x="5429256" y="2643182"/>
            <a:ext cx="2857500" cy="2857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85728"/>
            <a:ext cx="8001024" cy="523220"/>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4" name="3 Rectángulo"/>
          <p:cNvSpPr/>
          <p:nvPr/>
        </p:nvSpPr>
        <p:spPr>
          <a:xfrm>
            <a:off x="1214414" y="1214422"/>
            <a:ext cx="8143900" cy="3970318"/>
          </a:xfrm>
          <a:prstGeom prst="rect">
            <a:avLst/>
          </a:prstGeom>
        </p:spPr>
        <p:txBody>
          <a:bodyPr wrap="square">
            <a:spAutoFit/>
          </a:bodyPr>
          <a:lstStyle/>
          <a:p>
            <a:r>
              <a:rPr lang="es-MX"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Síntomas</a:t>
            </a:r>
          </a:p>
          <a:p>
            <a:pPr>
              <a:buFont typeface="Wingdings" pitchFamily="2" charset="2"/>
              <a:buChar char="Ø"/>
            </a:pPr>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Presentan características y trastornos mentales asociados. Los individuos con trastorno de </a:t>
            </a:r>
            <a:r>
              <a:rPr lang="es-MX"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somatización</a:t>
            </a:r>
            <a:endPar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Wingdings" pitchFamily="2" charset="2"/>
              <a:buChar char="Ø"/>
            </a:pPr>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Generalmente describen sus síntomas de un modo llamativo y exagerado, pero falta información objetiva específica.</a:t>
            </a:r>
          </a:p>
          <a:p>
            <a:pPr>
              <a:buFont typeface="Wingdings" pitchFamily="2" charset="2"/>
              <a:buChar char="Ø"/>
            </a:pPr>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Las historias que narran son poco consistentes, por lo que, para determinar un patrón de síntomas somáticos frecuentes, una entrevista diagnóstica puede ser menos eficaz que una revisión de los tratamientos médicos y de las hospitalizaciones llevadas a cabo. </a:t>
            </a:r>
          </a:p>
          <a:p>
            <a:pPr>
              <a:buFont typeface="Wingdings" pitchFamily="2" charset="2"/>
              <a:buChar char="Ø"/>
            </a:pPr>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Pueden existir comportamientos impulsivos y antisociales, amenazas e intentos de suicidio y conflictos matrimoniales. </a:t>
            </a:r>
          </a:p>
          <a:p>
            <a:pPr>
              <a:buFont typeface="Wingdings" pitchFamily="2" charset="2"/>
              <a:buChar char="Ø"/>
            </a:pPr>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 trastornos depresivos, trastornos de angustia y los trastornos relacionados con sustancias se encuentran frecuentemente asociados al trastorno de </a:t>
            </a:r>
            <a:r>
              <a:rPr lang="es-MX"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somatización</a:t>
            </a:r>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7410" name="Picture 2" descr="http://www.hipnosis-profesional.com/imagenes/tratamientos/somatizacion.jpg"/>
          <p:cNvPicPr>
            <a:picLocks noChangeAspect="1" noChangeArrowheads="1"/>
          </p:cNvPicPr>
          <p:nvPr/>
        </p:nvPicPr>
        <p:blipFill>
          <a:blip r:embed="rId2" cstate="print"/>
          <a:srcRect/>
          <a:stretch>
            <a:fillRect/>
          </a:stretch>
        </p:blipFill>
        <p:spPr bwMode="auto">
          <a:xfrm>
            <a:off x="6572264" y="5072074"/>
            <a:ext cx="2162175" cy="1524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42976" y="500042"/>
            <a:ext cx="8001024" cy="830997"/>
          </a:xfrm>
          <a:prstGeom prst="rect">
            <a:avLst/>
          </a:prstGeom>
          <a:noFill/>
        </p:spPr>
        <p:txBody>
          <a:bodyPr wrap="square" rtlCol="0">
            <a:spAutoFit/>
          </a:bodyPr>
          <a:lstStyle/>
          <a:p>
            <a:r>
              <a:rPr lang="es-MX"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Trastornos </a:t>
            </a:r>
            <a:r>
              <a:rPr lang="es-MX"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Somatomorfos</a:t>
            </a:r>
            <a:endParaRPr lang="es-MX"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endParaRPr>
          </a:p>
        </p:txBody>
      </p:sp>
      <p:sp>
        <p:nvSpPr>
          <p:cNvPr id="5" name="4 CuadroTexto"/>
          <p:cNvSpPr txBox="1"/>
          <p:nvPr/>
        </p:nvSpPr>
        <p:spPr>
          <a:xfrm>
            <a:off x="1142976" y="2143116"/>
            <a:ext cx="8001024" cy="3108543"/>
          </a:xfrm>
          <a:prstGeom prst="rect">
            <a:avLst/>
          </a:prstGeom>
          <a:noFill/>
        </p:spPr>
        <p:txBody>
          <a:bodyPr wrap="square" rtlCol="0">
            <a:spAutoFit/>
          </a:bodyPr>
          <a:lstStyle/>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somatización</a:t>
            </a:r>
            <a:endPar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 indiferenciado</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de conversión</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por dolor</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Hipocondría</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dismórfico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corporal</a:t>
            </a:r>
          </a:p>
          <a:p>
            <a:pPr marL="514350" indent="-514350">
              <a:buFont typeface="+mj-lt"/>
              <a:buAutoNum type="arabicPeriod"/>
            </a:pP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no especificado</a:t>
            </a:r>
            <a:endParaRPr lang="es-MX"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357166"/>
            <a:ext cx="8001024" cy="523220"/>
          </a:xfrm>
          <a:prstGeom prst="rect">
            <a:avLst/>
          </a:prstGeom>
          <a:noFill/>
        </p:spPr>
        <p:txBody>
          <a:bodyPr wrap="square" rtlCol="0">
            <a:spAutoFit/>
          </a:bodyPr>
          <a:lstStyle/>
          <a:p>
            <a:pPr marL="514350" indent="-514350"/>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2.   Trastorno </a:t>
            </a:r>
            <a:r>
              <a:rPr lang="es-MX"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somatomorfo</a:t>
            </a:r>
            <a:r>
              <a:rPr lang="es-MX"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1">
                      <a:satMod val="175000"/>
                      <a:alpha val="40000"/>
                    </a:schemeClr>
                  </a:glow>
                  <a:innerShdw blurRad="69850" dist="43180" dir="5400000">
                    <a:srgbClr val="000000">
                      <a:alpha val="65000"/>
                    </a:srgbClr>
                  </a:innerShdw>
                </a:effectLst>
              </a:rPr>
              <a:t> indiferenciado</a:t>
            </a:r>
          </a:p>
        </p:txBody>
      </p:sp>
      <p:sp>
        <p:nvSpPr>
          <p:cNvPr id="6" name="5 CuadroTexto"/>
          <p:cNvSpPr txBox="1"/>
          <p:nvPr/>
        </p:nvSpPr>
        <p:spPr>
          <a:xfrm rot="5400000">
            <a:off x="-1305117" y="4805498"/>
            <a:ext cx="3643338" cy="461665"/>
          </a:xfrm>
          <a:prstGeom prst="rect">
            <a:avLst/>
          </a:prstGeom>
          <a:noFill/>
        </p:spPr>
        <p:txBody>
          <a:bodyPr wrap="square" rtlCol="0">
            <a:spAutoFit/>
          </a:bodyPr>
          <a:lstStyle/>
          <a:p>
            <a:r>
              <a:rPr lang="es-MX" sz="2400" dirty="0"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Trastornos </a:t>
            </a:r>
            <a:r>
              <a:rPr lang="es-MX" sz="2400" dirty="0" err="1" smtClean="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rPr>
              <a:t>Somatomorfos</a:t>
            </a:r>
            <a:endParaRPr lang="es-MX" sz="2400" dirty="0">
              <a:ln w="18415" cmpd="sng">
                <a:solidFill>
                  <a:srgbClr val="FFFFFF"/>
                </a:solidFill>
                <a:prstDash val="solid"/>
              </a:ln>
              <a:solidFill>
                <a:srgbClr val="FFFFFF"/>
              </a:solidFill>
              <a:effectLst>
                <a:glow rad="101600">
                  <a:schemeClr val="bg2">
                    <a:lumMod val="50000"/>
                    <a:lumOff val="50000"/>
                    <a:alpha val="40000"/>
                  </a:schemeClr>
                </a:glow>
                <a:outerShdw blurRad="63500" dir="3600000" algn="tl" rotWithShape="0">
                  <a:srgbClr val="000000">
                    <a:alpha val="70000"/>
                  </a:srgbClr>
                </a:outerShdw>
              </a:effectLst>
            </a:endParaRPr>
          </a:p>
        </p:txBody>
      </p:sp>
      <p:sp>
        <p:nvSpPr>
          <p:cNvPr id="4" name="3 Título"/>
          <p:cNvSpPr>
            <a:spLocks noGrp="1"/>
          </p:cNvSpPr>
          <p:nvPr>
            <p:ph type="title"/>
          </p:nvPr>
        </p:nvSpPr>
        <p:spPr>
          <a:xfrm>
            <a:off x="1357290" y="857232"/>
            <a:ext cx="7498080" cy="1143000"/>
          </a:xfrm>
        </p:spPr>
        <p:txBody>
          <a:bodyPr>
            <a:normAutofit/>
          </a:bodyPr>
          <a:lstStyle/>
          <a:p>
            <a:pPr algn="ctr">
              <a:buFont typeface="Wingdings" pitchFamily="2" charset="2"/>
              <a:buChar char="v"/>
            </a:pPr>
            <a:r>
              <a:rPr lang="es-MX" sz="2400" dirty="0" smtClean="0">
                <a:solidFill>
                  <a:schemeClr val="bg2"/>
                </a:solidFill>
              </a:rPr>
              <a:t>Se caracteriza por síntomas físicos no explicados.</a:t>
            </a:r>
            <a:endParaRPr lang="es-MX" dirty="0"/>
          </a:p>
        </p:txBody>
      </p:sp>
      <p:pic>
        <p:nvPicPr>
          <p:cNvPr id="8" name="7 Marcador de contenido" descr="cansancio cronico.jpg"/>
          <p:cNvPicPr>
            <a:picLocks noGrp="1" noChangeAspect="1"/>
          </p:cNvPicPr>
          <p:nvPr>
            <p:ph idx="1"/>
          </p:nvPr>
        </p:nvPicPr>
        <p:blipFill>
          <a:blip r:embed="rId2" cstate="print"/>
          <a:stretch>
            <a:fillRect/>
          </a:stretch>
        </p:blipFill>
        <p:spPr>
          <a:xfrm>
            <a:off x="1000100" y="1785926"/>
            <a:ext cx="3858839" cy="2786082"/>
          </a:xfrm>
        </p:spPr>
      </p:pic>
      <p:pic>
        <p:nvPicPr>
          <p:cNvPr id="1026" name="Picture 2" descr="C:\Documents and Settings\FABY\Mis documentos\Mis imágenes\perdida del apetito.jpg"/>
          <p:cNvPicPr>
            <a:picLocks noChangeAspect="1" noChangeArrowheads="1"/>
          </p:cNvPicPr>
          <p:nvPr/>
        </p:nvPicPr>
        <p:blipFill>
          <a:blip r:embed="rId3" cstate="print"/>
          <a:srcRect/>
          <a:stretch>
            <a:fillRect/>
          </a:stretch>
        </p:blipFill>
        <p:spPr bwMode="auto">
          <a:xfrm>
            <a:off x="3357554" y="4071942"/>
            <a:ext cx="4173870" cy="2786058"/>
          </a:xfrm>
          <a:prstGeom prst="rect">
            <a:avLst/>
          </a:prstGeom>
          <a:noFill/>
        </p:spPr>
      </p:pic>
      <p:pic>
        <p:nvPicPr>
          <p:cNvPr id="1027" name="Picture 3" descr="C:\Documents and Settings\FABY\Mis documentos\Mis imágenes\molestias gastrointestinales.jpg"/>
          <p:cNvPicPr>
            <a:picLocks noChangeAspect="1" noChangeArrowheads="1"/>
          </p:cNvPicPr>
          <p:nvPr/>
        </p:nvPicPr>
        <p:blipFill>
          <a:blip r:embed="rId4" cstate="print"/>
          <a:srcRect/>
          <a:stretch>
            <a:fillRect/>
          </a:stretch>
        </p:blipFill>
        <p:spPr bwMode="auto">
          <a:xfrm>
            <a:off x="6143636" y="1714488"/>
            <a:ext cx="2714644" cy="32054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4110" cy="1511288"/>
          </a:xfrm>
        </p:spPr>
        <p:txBody>
          <a:bodyPr>
            <a:normAutofit/>
          </a:bodyPr>
          <a:lstStyle/>
          <a:p>
            <a:pPr algn="ctr">
              <a:buFont typeface="Wingdings" pitchFamily="2" charset="2"/>
              <a:buChar char="v"/>
            </a:pPr>
            <a:r>
              <a:rPr lang="es-MX" sz="2700" dirty="0" smtClean="0">
                <a:solidFill>
                  <a:schemeClr val="bg2"/>
                </a:solidFill>
                <a:effectLst/>
              </a:rPr>
              <a:t>Los síntomas no pueden explicarse por la presencia de una enfermedad médica conocida o por los efectos directos de una sustancia.</a:t>
            </a:r>
            <a:endParaRPr lang="es-MX" sz="2700" dirty="0">
              <a:solidFill>
                <a:schemeClr val="bg2"/>
              </a:solidFill>
              <a:effectLst/>
            </a:endParaRPr>
          </a:p>
        </p:txBody>
      </p:sp>
      <p:pic>
        <p:nvPicPr>
          <p:cNvPr id="6" name="5 Marcador de contenido" descr="exceso-de-medicacion.jpg"/>
          <p:cNvPicPr>
            <a:picLocks noGrp="1" noChangeAspect="1"/>
          </p:cNvPicPr>
          <p:nvPr>
            <p:ph idx="1"/>
          </p:nvPr>
        </p:nvPicPr>
        <p:blipFill>
          <a:blip r:embed="rId2" cstate="print"/>
          <a:stretch>
            <a:fillRect/>
          </a:stretch>
        </p:blipFill>
        <p:spPr>
          <a:xfrm>
            <a:off x="1714480" y="1928802"/>
            <a:ext cx="6536577" cy="435771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Personalizado 4">
      <a:dk1>
        <a:srgbClr val="FFFFFF"/>
      </a:dk1>
      <a:lt1>
        <a:srgbClr val="D4EAF0"/>
      </a:lt1>
      <a:dk2>
        <a:srgbClr val="002060"/>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906</TotalTime>
  <Words>1198</Words>
  <Application>Microsoft Office PowerPoint</Application>
  <PresentationFormat>Presentación en pantalla (4:3)</PresentationFormat>
  <Paragraphs>199</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Solsticio</vt:lpstr>
      <vt:lpstr>Diapositiva 1</vt:lpstr>
      <vt:lpstr>Diapositiva 2</vt:lpstr>
      <vt:lpstr>Diapositiva 3</vt:lpstr>
      <vt:lpstr>Diapositiva 4</vt:lpstr>
      <vt:lpstr>Diapositiva 5</vt:lpstr>
      <vt:lpstr>Diapositiva 6</vt:lpstr>
      <vt:lpstr>Diapositiva 7</vt:lpstr>
      <vt:lpstr>Se caracteriza por síntomas físicos no explicados.</vt:lpstr>
      <vt:lpstr>Los síntomas no pueden explicarse por la presencia de una enfermedad médica conocida o por los efectos directos de una sustancia.</vt:lpstr>
      <vt:lpstr>Si hay una enfermedad médica,  los síntomas  medicamente no explicados y la preocupación por la enfermedad física provocan un deterioro  social-laboral-personal excesivo. </vt:lpstr>
      <vt:lpstr>Diapositiva 11</vt:lpstr>
      <vt:lpstr>Diapositiva 12</vt:lpstr>
      <vt:lpstr>Diapositiva 13</vt:lpstr>
      <vt:lpstr>SINTOMAS Y DEFICIT DE TIPO SENSORIAL</vt:lpstr>
      <vt:lpstr>Diapositiva 15</vt:lpstr>
      <vt:lpstr>DIAGNOSTICO</vt:lpstr>
      <vt:lpstr>TRASTORNOS ASOCIADOS</vt:lpstr>
      <vt:lpstr>SINTOMAS DEPENDIENTES DE LA CULTURA, LA EDAD Y EL SEXO.</vt:lpstr>
      <vt:lpstr>Diapositiva 19</vt:lpstr>
      <vt:lpstr>Diapositiva 20</vt:lpstr>
      <vt:lpstr>El síntoma principal es el dolor localizado en una o más zonas del cuerpo, de suficiente gravedad como para merecer atención médica.  </vt:lpstr>
      <vt:lpstr>No debe diagnosticarse trastorno por dolor si el dolor puede explicarse por la presencia de trastornos… </vt:lpstr>
      <vt:lpstr>El dolor provoca malestar clínicamente significativo o deterioro social, laboral o de otras áreas importantes de la actividad del individuo. </vt:lpstr>
      <vt:lpstr>Ejemplos de las alteraciones producidas por el dolor son… </vt:lpstr>
      <vt:lpstr>Trastorno por dolor asociado a factores psicológicos</vt:lpstr>
      <vt:lpstr>Trastorno por dolor asociado a factores psicológicos y a enfermedad médica </vt:lpstr>
      <vt:lpstr>Trastorno por dolor asociado a enfermedad médica</vt:lpstr>
      <vt:lpstr>Diapositiva 28</vt:lpstr>
      <vt:lpstr>Diapositiva 29</vt:lpstr>
      <vt:lpstr>Diapositiva 30</vt:lpstr>
      <vt:lpstr>Diapositiva 31</vt:lpstr>
      <vt:lpstr>Diapositiva 32</vt:lpstr>
      <vt:lpstr>Diapositiva 33</vt:lpstr>
      <vt:lpstr>Diapositiva 34</vt:lpstr>
      <vt:lpstr>Diapositiva 35</vt:lpstr>
      <vt:lpstr>CAUSAS</vt:lpstr>
      <vt:lpstr>RASGOS DE PERSONALIDAD </vt:lpstr>
      <vt:lpstr>Diapositiva 38</vt:lpstr>
      <vt:lpstr>TRATAMIENTO</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JRamonGT</dc:creator>
  <cp:lastModifiedBy>JRamonGT</cp:lastModifiedBy>
  <cp:revision>80</cp:revision>
  <dcterms:created xsi:type="dcterms:W3CDTF">2010-11-21T05:14:41Z</dcterms:created>
  <dcterms:modified xsi:type="dcterms:W3CDTF">2010-12-07T07:48:27Z</dcterms:modified>
</cp:coreProperties>
</file>