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1FEDE-2A01-4656-9F30-08EC0A204AEB}" type="datetimeFigureOut">
              <a:rPr lang="es-ES" smtClean="0"/>
              <a:pPr/>
              <a:t>09/12/2010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66D252-F2F0-4B18-B1AC-BA24057E043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Trastornos de ansiedad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r>
              <a:rPr lang="es-ES" dirty="0" smtClean="0"/>
              <a:t>Equipo # 6</a:t>
            </a:r>
          </a:p>
          <a:p>
            <a:pPr algn="l"/>
            <a:r>
              <a:rPr lang="es-ES" dirty="0" smtClean="0"/>
              <a:t>Iván Torvisco </a:t>
            </a:r>
          </a:p>
          <a:p>
            <a:pPr algn="l"/>
            <a:r>
              <a:rPr lang="es-ES" dirty="0" smtClean="0"/>
              <a:t>Ramón Peraza</a:t>
            </a:r>
          </a:p>
          <a:p>
            <a:pPr algn="l"/>
            <a:r>
              <a:rPr lang="es-ES" dirty="0" smtClean="0"/>
              <a:t>Emilia </a:t>
            </a:r>
            <a:r>
              <a:rPr lang="es-ES" dirty="0" err="1" smtClean="0"/>
              <a:t>Buckovecs</a:t>
            </a:r>
            <a:endParaRPr lang="es-ES" dirty="0" smtClean="0"/>
          </a:p>
          <a:p>
            <a:pPr algn="l"/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3505200" cy="38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La </a:t>
            </a:r>
            <a:r>
              <a:rPr lang="es-ES" sz="3100" b="1" dirty="0" smtClean="0"/>
              <a:t>fobia social se caracteriza </a:t>
            </a:r>
            <a:r>
              <a:rPr lang="es-ES" sz="3100" dirty="0" smtClean="0"/>
              <a:t> </a:t>
            </a:r>
            <a:r>
              <a:rPr lang="es-ES" sz="3100" b="1" dirty="0" smtClean="0"/>
              <a:t>por </a:t>
            </a:r>
            <a:endParaRPr lang="es-ES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 presencia de ansiedad clínicamente significativa como respuesta </a:t>
            </a:r>
            <a:r>
              <a:rPr lang="es-ES" dirty="0"/>
              <a:t>a ciertas situaciones sociales o actuaciones en público del propio individuo, lo que </a:t>
            </a:r>
            <a:r>
              <a:rPr lang="es-ES" dirty="0" smtClean="0"/>
              <a:t>suele dar </a:t>
            </a:r>
            <a:r>
              <a:rPr lang="es-ES" dirty="0"/>
              <a:t>lugar a comportamientos de evitación.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trastorno obsesivo-compulsivo se caracteriza por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obsesiones </a:t>
            </a:r>
            <a:r>
              <a:rPr lang="es-ES" dirty="0"/>
              <a:t>(que causan ansiedad y malestar</a:t>
            </a:r>
          </a:p>
          <a:p>
            <a:pPr>
              <a:buNone/>
            </a:pPr>
            <a:r>
              <a:rPr lang="es-ES" dirty="0"/>
              <a:t>significativos) y/o compulsiones (cuyo propósito es neutralizar dicha ansiedad).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El </a:t>
            </a:r>
            <a:r>
              <a:rPr lang="es-ES" sz="3200" b="1" dirty="0" smtClean="0"/>
              <a:t>trastorno por estrés postraumático se caracteriza por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 </a:t>
            </a:r>
            <a:r>
              <a:rPr lang="es-ES" dirty="0" err="1"/>
              <a:t>reexperimentación</a:t>
            </a:r>
            <a:r>
              <a:rPr lang="es-ES" dirty="0"/>
              <a:t> de acontecimientos</a:t>
            </a:r>
          </a:p>
          <a:p>
            <a:pPr>
              <a:buNone/>
            </a:pPr>
            <a:r>
              <a:rPr lang="es-ES" dirty="0"/>
              <a:t>altamente traumáticos, síntomas debidos al aumento de la activación </a:t>
            </a:r>
            <a:r>
              <a:rPr lang="es-ES" i="1" dirty="0"/>
              <a:t>(</a:t>
            </a:r>
            <a:r>
              <a:rPr lang="es-ES" i="1" dirty="0" err="1"/>
              <a:t>arousal</a:t>
            </a:r>
            <a:r>
              <a:rPr lang="es-ES" i="1" dirty="0"/>
              <a:t>) y comportamiento</a:t>
            </a:r>
          </a:p>
          <a:p>
            <a:pPr>
              <a:buNone/>
            </a:pPr>
            <a:r>
              <a:rPr lang="es-ES" dirty="0"/>
              <a:t>de evitación de los estímulos relacionados con el trauma.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trastorno por estrés agudo se caracteriza por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síntomas </a:t>
            </a:r>
            <a:r>
              <a:rPr lang="es-ES" dirty="0"/>
              <a:t>parecidos al trastorno por estrés</a:t>
            </a:r>
          </a:p>
          <a:p>
            <a:pPr>
              <a:buNone/>
            </a:pPr>
            <a:r>
              <a:rPr lang="es-ES" dirty="0"/>
              <a:t>postraumático que aparecen inmediatamente después de un acontecimiento altamente traumático.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trastorno de ansiedad generalizada se caracteriza por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 </a:t>
            </a:r>
            <a:r>
              <a:rPr lang="es-ES" dirty="0"/>
              <a:t>presencia de ansiedad y preocupaciones</a:t>
            </a:r>
          </a:p>
          <a:p>
            <a:pPr>
              <a:buNone/>
            </a:pPr>
            <a:r>
              <a:rPr lang="es-ES" dirty="0"/>
              <a:t>de carácter excesivo y persistente durante al menos 6 meses.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3600" dirty="0" smtClean="0"/>
              <a:t>El </a:t>
            </a:r>
            <a:r>
              <a:rPr lang="es-ES" sz="3600" b="1" dirty="0" smtClean="0"/>
              <a:t>trastorno de ansiedad debido a enfermedad médica se caracteriza por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síntomas </a:t>
            </a:r>
            <a:r>
              <a:rPr lang="es-ES" dirty="0"/>
              <a:t>prominentes</a:t>
            </a:r>
          </a:p>
          <a:p>
            <a:pPr>
              <a:buNone/>
            </a:pPr>
            <a:r>
              <a:rPr lang="es-ES" dirty="0"/>
              <a:t>de ansiedad que se consideran secundarios a los efectos fisiológicos directos de una enfermedad</a:t>
            </a:r>
          </a:p>
          <a:p>
            <a:pPr>
              <a:buNone/>
            </a:pPr>
            <a:r>
              <a:rPr lang="es-ES" dirty="0"/>
              <a:t>subyacente.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</a:t>
            </a:r>
            <a:r>
              <a:rPr lang="es-ES" b="1" dirty="0" smtClean="0"/>
              <a:t>trastorno de ansiedad inducido por sustancias se caracteriza por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síntomas </a:t>
            </a:r>
            <a:r>
              <a:rPr lang="es-ES" dirty="0"/>
              <a:t>prominentes</a:t>
            </a:r>
          </a:p>
          <a:p>
            <a:pPr>
              <a:buNone/>
            </a:pPr>
            <a:r>
              <a:rPr lang="es-ES" dirty="0"/>
              <a:t>de ansiedad que se consideran secundarios a </a:t>
            </a:r>
            <a:r>
              <a:rPr lang="es-ES" dirty="0" smtClean="0"/>
              <a:t>los efectos </a:t>
            </a:r>
            <a:r>
              <a:rPr lang="es-ES" dirty="0"/>
              <a:t>fisiológicos directos de una droga, fármaco</a:t>
            </a:r>
          </a:p>
          <a:p>
            <a:pPr>
              <a:buNone/>
            </a:pPr>
            <a:r>
              <a:rPr lang="es-ES" dirty="0" smtClean="0"/>
              <a:t>   o </a:t>
            </a:r>
            <a:r>
              <a:rPr lang="es-ES" dirty="0"/>
              <a:t>tóxico.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El </a:t>
            </a:r>
            <a:r>
              <a:rPr lang="es-ES" sz="2800" b="1" dirty="0" smtClean="0"/>
              <a:t>trastorno de ansiedad no especificado se ha incluido en esta exposición con el objetivo de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Poder acoger </a:t>
            </a:r>
            <a:r>
              <a:rPr lang="es-ES" dirty="0"/>
              <a:t>aquellos trastornos que se caracterizan por ansiedad o evitación fóbica prominentes, que</a:t>
            </a:r>
          </a:p>
          <a:p>
            <a:pPr>
              <a:buNone/>
            </a:pPr>
            <a:r>
              <a:rPr lang="es-ES" dirty="0"/>
              <a:t>no reúnen los criterios diagnósticos de los trastornos de ansiedad específicos ya mencionados (bien</a:t>
            </a:r>
          </a:p>
          <a:p>
            <a:pPr>
              <a:buNone/>
            </a:pPr>
            <a:r>
              <a:rPr lang="es-ES" dirty="0"/>
              <a:t>síntomas de ansiedad sobre los que se dispone de una información inadecuada o contradictoria).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DSM-IV</a:t>
            </a:r>
          </a:p>
          <a:p>
            <a:r>
              <a:rPr lang="es-ES" b="1" dirty="0" smtClean="0"/>
              <a:t>Manual diagnóstico y estadístico</a:t>
            </a:r>
          </a:p>
          <a:p>
            <a:r>
              <a:rPr lang="es-ES" b="1" dirty="0" smtClean="0"/>
              <a:t>de los trastornos mentales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Trastornos de ansiedad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En </a:t>
            </a:r>
            <a:r>
              <a:rPr lang="es-ES" dirty="0"/>
              <a:t>el contexto de todos estos trastornos pueden aparecer crisis de angustia y agorafobia,</a:t>
            </a:r>
          </a:p>
          <a:p>
            <a:pPr>
              <a:buNone/>
            </a:pPr>
            <a:r>
              <a:rPr lang="es-ES" dirty="0"/>
              <a:t>de ahí que los criterios para el diagnóstico de estas dos entidades se </a:t>
            </a:r>
            <a:r>
              <a:rPr lang="es-ES" dirty="0" smtClean="0"/>
              <a:t>exponen </a:t>
            </a:r>
            <a:r>
              <a:rPr lang="es-ES" dirty="0"/>
              <a:t>por separado </a:t>
            </a:r>
            <a:r>
              <a:rPr lang="es-ES" dirty="0" smtClean="0"/>
              <a:t>en esta exposición. 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340" y="5105400"/>
            <a:ext cx="784459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 clasifican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trastornos de angustia </a:t>
            </a:r>
            <a:r>
              <a:rPr lang="es-ES" dirty="0" smtClean="0"/>
              <a:t>sin agorafobia. </a:t>
            </a:r>
          </a:p>
          <a:p>
            <a:r>
              <a:rPr lang="es-ES" dirty="0" smtClean="0"/>
              <a:t>trastorno </a:t>
            </a:r>
            <a:r>
              <a:rPr lang="es-ES" dirty="0"/>
              <a:t>de angustia con </a:t>
            </a:r>
            <a:r>
              <a:rPr lang="es-ES" dirty="0" smtClean="0"/>
              <a:t>agorafobia.</a:t>
            </a:r>
          </a:p>
          <a:p>
            <a:r>
              <a:rPr lang="es-ES" dirty="0" smtClean="0"/>
              <a:t>agorafobia </a:t>
            </a:r>
            <a:r>
              <a:rPr lang="es-ES" dirty="0"/>
              <a:t>sin historia de </a:t>
            </a:r>
            <a:r>
              <a:rPr lang="es-ES" dirty="0" smtClean="0"/>
              <a:t>trastorno </a:t>
            </a:r>
            <a:r>
              <a:rPr lang="es-ES" dirty="0"/>
              <a:t>de </a:t>
            </a:r>
            <a:r>
              <a:rPr lang="es-ES" dirty="0" smtClean="0"/>
              <a:t>angustia.</a:t>
            </a:r>
            <a:endParaRPr lang="es-ES" dirty="0"/>
          </a:p>
          <a:p>
            <a:r>
              <a:rPr lang="es-ES" dirty="0"/>
              <a:t>fobia </a:t>
            </a:r>
            <a:r>
              <a:rPr lang="es-ES" dirty="0" smtClean="0"/>
              <a:t>específica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fobia social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trastorno obsesivo-compulsivo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trastorno </a:t>
            </a:r>
            <a:r>
              <a:rPr lang="es-ES" dirty="0"/>
              <a:t>por estrés </a:t>
            </a:r>
            <a:r>
              <a:rPr lang="es-ES" dirty="0" smtClean="0"/>
              <a:t>postraumático.</a:t>
            </a:r>
            <a:endParaRPr lang="es-ES" dirty="0"/>
          </a:p>
          <a:p>
            <a:r>
              <a:rPr lang="es-ES" dirty="0"/>
              <a:t>trastorno por estrés </a:t>
            </a:r>
            <a:r>
              <a:rPr lang="es-ES" dirty="0" smtClean="0"/>
              <a:t>agudo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trastorno </a:t>
            </a:r>
            <a:r>
              <a:rPr lang="es-ES" dirty="0"/>
              <a:t>de ansiedad </a:t>
            </a:r>
            <a:r>
              <a:rPr lang="es-ES" dirty="0" smtClean="0"/>
              <a:t>generalizada</a:t>
            </a:r>
            <a:r>
              <a:rPr lang="es-ES" dirty="0"/>
              <a:t>.</a:t>
            </a:r>
            <a:endParaRPr lang="es-ES" dirty="0" smtClean="0"/>
          </a:p>
          <a:p>
            <a:r>
              <a:rPr lang="es-ES" dirty="0" smtClean="0"/>
              <a:t>trastorno </a:t>
            </a:r>
            <a:r>
              <a:rPr lang="es-ES" dirty="0"/>
              <a:t>de ansiedad debido a </a:t>
            </a:r>
            <a:r>
              <a:rPr lang="es-ES" dirty="0" smtClean="0"/>
              <a:t>enfermedad médica.</a:t>
            </a:r>
          </a:p>
          <a:p>
            <a:r>
              <a:rPr lang="es-ES" dirty="0" smtClean="0"/>
              <a:t>trastorno </a:t>
            </a:r>
            <a:r>
              <a:rPr lang="es-ES" dirty="0"/>
              <a:t>de ansiedad inducido por sustancias y trastorno de ansiedad no especificado.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514601"/>
            <a:ext cx="20565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La </a:t>
            </a:r>
            <a:r>
              <a:rPr lang="es-ES" sz="3100" b="1" dirty="0" smtClean="0"/>
              <a:t>crisis de angustia </a:t>
            </a:r>
            <a:r>
              <a:rPr lang="es-ES" sz="3100" b="1" i="1" dirty="0" smtClean="0"/>
              <a:t>(</a:t>
            </a:r>
            <a:r>
              <a:rPr lang="es-ES" sz="3100" b="1" i="1" dirty="0" err="1" smtClean="0"/>
              <a:t>panic</a:t>
            </a:r>
            <a:r>
              <a:rPr lang="es-ES" sz="3100" b="1" i="1" dirty="0" smtClean="0"/>
              <a:t> </a:t>
            </a:r>
            <a:r>
              <a:rPr lang="es-ES" sz="3100" b="1" i="1" dirty="0" err="1" smtClean="0"/>
              <a:t>attack</a:t>
            </a:r>
            <a:r>
              <a:rPr lang="es-ES" sz="3100" b="1" i="1" dirty="0" smtClean="0"/>
              <a:t>) se caracteriza por la aparición súbita de síntomas de:</a:t>
            </a:r>
            <a:r>
              <a:rPr lang="es-ES" b="1" i="1" dirty="0" smtClean="0"/>
              <a:t/>
            </a:r>
            <a:br>
              <a:rPr lang="es-ES" b="1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aprensión</a:t>
            </a:r>
            <a:r>
              <a:rPr lang="es-ES" dirty="0"/>
              <a:t>, miedo pavoroso o terror, acompañados habitualmente de sensación de muerte inminente.</a:t>
            </a:r>
          </a:p>
          <a:p>
            <a:pPr>
              <a:buNone/>
            </a:pPr>
            <a:r>
              <a:rPr lang="es-ES" dirty="0"/>
              <a:t>Durante estas crisis también aparecen síntomas como falta de aliento, palpitaciones, opresión</a:t>
            </a:r>
          </a:p>
          <a:p>
            <a:pPr>
              <a:buNone/>
            </a:pPr>
            <a:r>
              <a:rPr lang="es-ES" dirty="0"/>
              <a:t>o malestar torácico, sensación de atragantamiento o asfixia y miedo a «volverse loco» o perder</a:t>
            </a:r>
          </a:p>
          <a:p>
            <a:pPr>
              <a:buNone/>
            </a:pPr>
            <a:r>
              <a:rPr lang="es-ES" dirty="0"/>
              <a:t>el control.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215855"/>
            <a:ext cx="1457325" cy="156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b="1" dirty="0" smtClean="0"/>
              <a:t>Criterios para el diagnóstico de crisis de angustia </a:t>
            </a:r>
            <a:r>
              <a:rPr lang="es-ES" b="1" i="1" dirty="0" smtClean="0"/>
              <a:t>(</a:t>
            </a:r>
            <a:r>
              <a:rPr lang="es-ES" b="1" i="1" dirty="0" err="1" smtClean="0"/>
              <a:t>panic</a:t>
            </a:r>
            <a:r>
              <a:rPr lang="es-ES" b="1" i="1" dirty="0" smtClean="0"/>
              <a:t> </a:t>
            </a:r>
            <a:r>
              <a:rPr lang="es-ES" b="1" i="1" dirty="0" err="1" smtClean="0"/>
              <a:t>attack</a:t>
            </a:r>
            <a:r>
              <a:rPr lang="es-ES" b="1" i="1" dirty="0" smtClean="0"/>
              <a:t>)</a:t>
            </a:r>
            <a:endParaRPr lang="es-ES" i="1" dirty="0" smtClean="0"/>
          </a:p>
          <a:p>
            <a:r>
              <a:rPr lang="es-ES" dirty="0" smtClean="0"/>
              <a:t>(9) </a:t>
            </a:r>
            <a:r>
              <a:rPr lang="es-ES" dirty="0" err="1" smtClean="0"/>
              <a:t>desrealización</a:t>
            </a:r>
            <a:r>
              <a:rPr lang="es-ES" dirty="0" smtClean="0"/>
              <a:t> (sensación de irrealidad) o despersonalización (estar separado</a:t>
            </a:r>
          </a:p>
          <a:p>
            <a:r>
              <a:rPr lang="es-ES" dirty="0" smtClean="0"/>
              <a:t>de uno mismo)</a:t>
            </a:r>
          </a:p>
          <a:p>
            <a:r>
              <a:rPr lang="es-ES" dirty="0" smtClean="0"/>
              <a:t>(10) miedo a perder el control o volverse loco</a:t>
            </a:r>
          </a:p>
          <a:p>
            <a:r>
              <a:rPr lang="es-ES" dirty="0" smtClean="0"/>
              <a:t>(11) miedo a morir</a:t>
            </a:r>
          </a:p>
          <a:p>
            <a:r>
              <a:rPr lang="es-ES" dirty="0" smtClean="0"/>
              <a:t>(12) parestesias (sensación de entumecimiento u hormigueo)</a:t>
            </a:r>
          </a:p>
          <a:p>
            <a:r>
              <a:rPr lang="es-ES" dirty="0" smtClean="0"/>
              <a:t>(13) escalofríos o sofocaciones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La </a:t>
            </a:r>
            <a:r>
              <a:rPr lang="es-ES" sz="3100" b="1" dirty="0" smtClean="0"/>
              <a:t>agorafobia se caracteriza por la aparición de ansiedad o comportamiento de evitación en</a:t>
            </a:r>
            <a:r>
              <a:rPr lang="es-ES" b="1" dirty="0" smtClean="0"/>
              <a:t/>
            </a:r>
            <a:br>
              <a:rPr lang="es-ES" b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lugares </a:t>
            </a:r>
            <a:r>
              <a:rPr lang="es-ES" dirty="0"/>
              <a:t>o situaciones donde escapar puede resultar difícil (o embarazoso), o bien donde sea imposible</a:t>
            </a:r>
          </a:p>
          <a:p>
            <a:pPr>
              <a:buNone/>
            </a:pPr>
            <a:r>
              <a:rPr lang="es-ES" dirty="0"/>
              <a:t>encontrar ayuda en el caso de que aparezca en ese momento una crisis de angustia o síntomas</a:t>
            </a:r>
          </a:p>
          <a:p>
            <a:pPr>
              <a:buNone/>
            </a:pPr>
            <a:r>
              <a:rPr lang="es-ES" dirty="0"/>
              <a:t>similares a la angustia.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El </a:t>
            </a:r>
            <a:r>
              <a:rPr lang="es-ES" sz="3200" b="1" dirty="0" smtClean="0"/>
              <a:t>trastorno de angustia sin agorafobia se caracteriza por crisis de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angustia recidivantes e inesperadas </a:t>
            </a:r>
            <a:r>
              <a:rPr lang="es-ES" dirty="0"/>
              <a:t>que causan un estado de permanente preocupación al paciente. El trastorno de angustia</a:t>
            </a:r>
          </a:p>
          <a:p>
            <a:pPr>
              <a:buNone/>
            </a:pPr>
            <a:r>
              <a:rPr lang="es-ES" dirty="0"/>
              <a:t>con agorafobia se caracteriza por crisis de angustia y agorafobia de carácter recidivante e</a:t>
            </a:r>
          </a:p>
          <a:p>
            <a:pPr>
              <a:buNone/>
            </a:pPr>
            <a:r>
              <a:rPr lang="es-ES" dirty="0"/>
              <a:t>inesperado.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La </a:t>
            </a:r>
            <a:r>
              <a:rPr lang="es-ES" sz="3200" b="1" dirty="0" smtClean="0"/>
              <a:t>agorafobia sin historia de trastorno de angustia se caracteriza por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/>
              <a:t>la presencia </a:t>
            </a:r>
            <a:r>
              <a:rPr lang="es-ES" dirty="0" smtClean="0"/>
              <a:t>de Agorafobia y </a:t>
            </a:r>
            <a:r>
              <a:rPr lang="es-ES" dirty="0"/>
              <a:t>síntomas similares a la angustia en un individuo sin antecedentes de crisis de </a:t>
            </a:r>
            <a:r>
              <a:rPr lang="es-ES" dirty="0" smtClean="0"/>
              <a:t>angustia inesperadas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100" dirty="0" smtClean="0"/>
              <a:t/>
            </a:r>
            <a:br>
              <a:rPr lang="es-ES" sz="3100" dirty="0" smtClean="0"/>
            </a:br>
            <a:r>
              <a:rPr lang="es-ES" sz="3100" dirty="0" smtClean="0"/>
              <a:t>La </a:t>
            </a:r>
            <a:r>
              <a:rPr lang="es-ES" sz="3100" b="1" dirty="0" smtClean="0"/>
              <a:t>fobia específica se caracteriza por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 presencia de ansiedad clínicamente significativa como respuesta </a:t>
            </a:r>
            <a:r>
              <a:rPr lang="es-ES" dirty="0"/>
              <a:t>a la exposición a situaciones u </a:t>
            </a:r>
            <a:r>
              <a:rPr lang="es-ES" dirty="0" smtClean="0"/>
              <a:t>objeto específicos </a:t>
            </a:r>
            <a:r>
              <a:rPr lang="es-ES" dirty="0"/>
              <a:t>temidos, lo que suele dar lugar a </a:t>
            </a:r>
            <a:r>
              <a:rPr lang="es-ES" dirty="0" smtClean="0"/>
              <a:t>comportamientos de </a:t>
            </a:r>
            <a:r>
              <a:rPr lang="es-ES" dirty="0"/>
              <a:t>evitación.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</TotalTime>
  <Words>603</Words>
  <Application>Microsoft Office PowerPoint</Application>
  <PresentationFormat>Presentación en pantalla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Solsticio</vt:lpstr>
      <vt:lpstr>Trastornos de ansiedad</vt:lpstr>
      <vt:lpstr>Trastornos de ansiedad</vt:lpstr>
      <vt:lpstr>Se clasifican en:</vt:lpstr>
      <vt:lpstr> La crisis de angustia (panic attack) se caracteriza por la aparición súbita de síntomas de: </vt:lpstr>
      <vt:lpstr>Diapositiva 5</vt:lpstr>
      <vt:lpstr>  La agorafobia se caracteriza por la aparición de ansiedad o comportamiento de evitación en </vt:lpstr>
      <vt:lpstr> El trastorno de angustia sin agorafobia se caracteriza por crisis de</vt:lpstr>
      <vt:lpstr>La agorafobia sin historia de trastorno de angustia se caracteriza por</vt:lpstr>
      <vt:lpstr> La fobia específica se caracteriza por</vt:lpstr>
      <vt:lpstr> La fobia social se caracteriza  por </vt:lpstr>
      <vt:lpstr>El trastorno obsesivo-compulsivo se caracteriza por</vt:lpstr>
      <vt:lpstr>El trastorno por estrés postraumático se caracteriza por</vt:lpstr>
      <vt:lpstr>El trastorno por estrés agudo se caracteriza por</vt:lpstr>
      <vt:lpstr>El trastorno de ansiedad generalizada se caracteriza por</vt:lpstr>
      <vt:lpstr> El trastorno de ansiedad debido a enfermedad médica se caracteriza por</vt:lpstr>
      <vt:lpstr> El trastorno de ansiedad inducido por sustancias se caracteriza por</vt:lpstr>
      <vt:lpstr> El trastorno de ansiedad no especificado se ha incluido en esta exposición con el objetivo de</vt:lpstr>
      <vt:lpstr>bibliografía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Trastornos de ansiedad</dc:title>
  <dc:creator>Emy</dc:creator>
  <cp:lastModifiedBy>Emy</cp:lastModifiedBy>
  <cp:revision>4</cp:revision>
  <dcterms:created xsi:type="dcterms:W3CDTF">2010-12-02T01:22:34Z</dcterms:created>
  <dcterms:modified xsi:type="dcterms:W3CDTF">2010-12-09T14:06:24Z</dcterms:modified>
</cp:coreProperties>
</file>