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1" r:id="rId8"/>
    <p:sldId id="265" r:id="rId9"/>
    <p:sldId id="260" r:id="rId10"/>
    <p:sldId id="26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C2AB3-5C48-48BD-934E-045990DBDD38}" type="datetimeFigureOut">
              <a:rPr lang="es-MX" smtClean="0"/>
              <a:t>06/12/2010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914865-27C7-450A-A772-BC41643A4E8B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59080" cy="1828800"/>
          </a:xfrm>
        </p:spPr>
        <p:txBody>
          <a:bodyPr>
            <a:normAutofit/>
          </a:bodyPr>
          <a:lstStyle/>
          <a:p>
            <a:pPr algn="l"/>
            <a:r>
              <a:rPr lang="es-MX" dirty="0" smtClean="0"/>
              <a:t>TRANSTORNOS DEL ESTADO DE ANIMO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MX" dirty="0" smtClean="0"/>
              <a:t>NORMAN PAUL OVIEDO RANGEL</a:t>
            </a:r>
          </a:p>
          <a:p>
            <a:pPr algn="l"/>
            <a:r>
              <a:rPr lang="es-MX" dirty="0" smtClean="0"/>
              <a:t>OMAR OSVALDO</a:t>
            </a:r>
            <a:r>
              <a:rPr lang="es-MX" dirty="0" smtClean="0"/>
              <a:t> </a:t>
            </a:r>
            <a:r>
              <a:rPr lang="es-MX" dirty="0" smtClean="0"/>
              <a:t>RODRIGUEZ OPPENHEIMER</a:t>
            </a:r>
          </a:p>
          <a:p>
            <a:pPr algn="l"/>
            <a:r>
              <a:rPr lang="es-MX" dirty="0" smtClean="0"/>
              <a:t>ERNESTO MARTINEZ CHAVEZ</a:t>
            </a:r>
            <a:endParaRPr lang="es-MX" dirty="0"/>
          </a:p>
        </p:txBody>
      </p:sp>
      <p:pic>
        <p:nvPicPr>
          <p:cNvPr id="9218" name="Picture 2" descr="http://www.bitacorarh.com/files/u2/bipo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21088"/>
            <a:ext cx="278740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OTROS TRANSTORNOS DEL ESTADO DE ANIMO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del estado de ánimo debido a enfermedad </a:t>
            </a:r>
            <a:r>
              <a:rPr lang="es-MX" b="1" dirty="0" smtClean="0"/>
              <a:t>médica: </a:t>
            </a:r>
            <a:r>
              <a:rPr lang="es-MX" dirty="0" smtClean="0"/>
              <a:t>se caracteriza por una </a:t>
            </a:r>
            <a:r>
              <a:rPr lang="es-MX" dirty="0" smtClean="0"/>
              <a:t>acusada y </a:t>
            </a:r>
            <a:r>
              <a:rPr lang="es-MX" dirty="0" smtClean="0"/>
              <a:t>prolongada alteración del estado de ánimo que se considera un efecto fisiológico directo </a:t>
            </a:r>
            <a:r>
              <a:rPr lang="es-MX" dirty="0" smtClean="0"/>
              <a:t>de una </a:t>
            </a:r>
            <a:r>
              <a:rPr lang="es-MX" dirty="0" smtClean="0"/>
              <a:t>enfermedad médica.</a:t>
            </a:r>
          </a:p>
          <a:p>
            <a:r>
              <a:rPr lang="es-MX" b="1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del estado de ánimo inducido por </a:t>
            </a:r>
            <a:r>
              <a:rPr lang="es-MX" b="1" dirty="0" smtClean="0"/>
              <a:t>sustancias: </a:t>
            </a:r>
            <a:r>
              <a:rPr lang="es-MX" dirty="0" smtClean="0"/>
              <a:t>se caracteriza por una acusada </a:t>
            </a:r>
            <a:r>
              <a:rPr lang="es-MX" dirty="0" smtClean="0"/>
              <a:t>y prolongada </a:t>
            </a:r>
            <a:r>
              <a:rPr lang="es-MX" dirty="0" smtClean="0"/>
              <a:t>alteración del estado de ánimo que se considera un efecto fisiológico directo de </a:t>
            </a:r>
            <a:r>
              <a:rPr lang="es-MX" dirty="0" smtClean="0"/>
              <a:t>una droga</a:t>
            </a:r>
            <a:r>
              <a:rPr lang="es-MX" dirty="0" smtClean="0"/>
              <a:t>, un medicamento, otro tratamiento somático para la depresión o la exposición a un tóxico.</a:t>
            </a:r>
          </a:p>
          <a:p>
            <a:r>
              <a:rPr lang="es-MX" b="1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del estado de ánimo no </a:t>
            </a:r>
            <a:r>
              <a:rPr lang="es-MX" b="1" dirty="0" smtClean="0"/>
              <a:t>especificado: </a:t>
            </a:r>
            <a:r>
              <a:rPr lang="es-MX" dirty="0" smtClean="0"/>
              <a:t>se incluye para codificar los trastornos </a:t>
            </a:r>
            <a:r>
              <a:rPr lang="es-MX" dirty="0" smtClean="0"/>
              <a:t>con síntomas </a:t>
            </a:r>
            <a:r>
              <a:rPr lang="es-MX" dirty="0" smtClean="0"/>
              <a:t>afectivos que no cumplen los criterios para ningún trastorno del estado de ánimo y en </a:t>
            </a:r>
            <a:r>
              <a:rPr lang="es-MX" dirty="0" smtClean="0"/>
              <a:t>los que </a:t>
            </a:r>
            <a:r>
              <a:rPr lang="es-MX" dirty="0" smtClean="0"/>
              <a:t>es difícil escoger entre un trastorno depresivo no especificado y un trastorno bipolar no </a:t>
            </a:r>
            <a:r>
              <a:rPr lang="es-MX" dirty="0" smtClean="0"/>
              <a:t>especificado  (p</a:t>
            </a:r>
            <a:r>
              <a:rPr lang="es-MX" dirty="0" smtClean="0"/>
              <a:t>. ej., una agitación aguda).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 smtClean="0"/>
              <a:t>estado de ánimo puede ser normal, elevado o deprimido. Cuando hay un trastorno del estado de ánimo, el paciente pierde la sensación de control sobre su ánimo y experimenta malestar general. Estos trastornos se dividen en bipolares y depresivos. La depresión es un sentimiento persistente de inutilidad, pérdida de interés por el mundo y falta de esperanza en el futuro, que modifica negativamente la funcionalidad del sujeto.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r>
              <a:rPr lang="es-MX" dirty="0" smtClean="0"/>
              <a:t>El estado de ánimo puede ser normal, elevado o deprimido. Habitualmente las personas experimentan un amplio abanico de estados de ánimo y de expresiones afectivas. La gente siente que tiene cierto control sobre su estado de ánimo. En los trastornos del estado de ánimo se pierde esta sensación de control y se experimenta un malestar general.</a:t>
            </a:r>
          </a:p>
          <a:p>
            <a:r>
              <a:rPr lang="es-MX" dirty="0" smtClean="0"/>
              <a:t>El rasgo esencial de los trastornos de esta categoría es que todos ellos reflejan un desequilibrio en la reacción emocional o del estado de ánimo que no se debe a ningún otro trastorno físico o mental.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endParaRPr lang="es-MX" sz="2800" dirty="0" smtClean="0"/>
          </a:p>
          <a:p>
            <a:pPr>
              <a:buNone/>
            </a:pPr>
            <a:r>
              <a:rPr lang="es-MX" sz="2800" dirty="0" smtClean="0"/>
              <a:t>   Los </a:t>
            </a:r>
            <a:r>
              <a:rPr lang="es-MX" sz="2800" dirty="0" smtClean="0"/>
              <a:t>trastornos del estado de ánimo incluye los trastornos que tienen como </a:t>
            </a:r>
            <a:r>
              <a:rPr lang="es-MX" sz="2800" dirty="0" smtClean="0"/>
              <a:t>característica principal </a:t>
            </a:r>
            <a:r>
              <a:rPr lang="es-MX" sz="2800" dirty="0" smtClean="0"/>
              <a:t>una alteración del humor</a:t>
            </a:r>
            <a:r>
              <a:rPr lang="es-MX" sz="2800" dirty="0" smtClean="0"/>
              <a:t>.</a:t>
            </a:r>
          </a:p>
          <a:p>
            <a:pPr>
              <a:buNone/>
            </a:pPr>
            <a:r>
              <a:rPr lang="es-MX" sz="2800" dirty="0" smtClean="0"/>
              <a:t>   Estos están divididos en:</a:t>
            </a:r>
          </a:p>
          <a:p>
            <a:pPr>
              <a:buNone/>
            </a:pPr>
            <a:endParaRPr lang="es-MX" sz="2800" dirty="0" smtClean="0"/>
          </a:p>
          <a:p>
            <a:r>
              <a:rPr lang="es-MX" sz="2800" dirty="0" smtClean="0"/>
              <a:t>Trastornos depresivos.</a:t>
            </a:r>
          </a:p>
          <a:p>
            <a:r>
              <a:rPr lang="es-MX" sz="2800" dirty="0" smtClean="0"/>
              <a:t>Trastornos bipolares.</a:t>
            </a:r>
          </a:p>
          <a:p>
            <a:r>
              <a:rPr lang="es-MX" sz="2800" dirty="0" smtClean="0"/>
              <a:t>Trastorno </a:t>
            </a:r>
            <a:r>
              <a:rPr lang="es-MX" sz="2800" dirty="0" smtClean="0"/>
              <a:t>del estado de </a:t>
            </a:r>
            <a:r>
              <a:rPr lang="es-MX" sz="2800" dirty="0" smtClean="0"/>
              <a:t>ánimo debido </a:t>
            </a:r>
            <a:r>
              <a:rPr lang="es-MX" sz="2800" dirty="0" smtClean="0"/>
              <a:t>a enfermedad </a:t>
            </a:r>
            <a:r>
              <a:rPr lang="es-MX" sz="2800" dirty="0" smtClean="0"/>
              <a:t>médica.</a:t>
            </a:r>
          </a:p>
          <a:p>
            <a:r>
              <a:rPr lang="es-MX" sz="2800" dirty="0" smtClean="0"/>
              <a:t>Trastorno </a:t>
            </a:r>
            <a:r>
              <a:rPr lang="es-MX" sz="2800" dirty="0" smtClean="0"/>
              <a:t>del estado de ánimo inducido por </a:t>
            </a:r>
            <a:r>
              <a:rPr lang="es-MX" sz="2800" dirty="0" smtClean="0"/>
              <a:t>sustancias.</a:t>
            </a:r>
            <a:endParaRPr lang="es-MX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TRANSTORNOS DEPRESIVOS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depresivo </a:t>
            </a:r>
            <a:r>
              <a:rPr lang="es-MX" b="1" dirty="0" smtClean="0"/>
              <a:t>mayor: se</a:t>
            </a:r>
            <a:r>
              <a:rPr lang="es-MX" dirty="0" smtClean="0"/>
              <a:t> </a:t>
            </a:r>
            <a:r>
              <a:rPr lang="es-MX" dirty="0" smtClean="0"/>
              <a:t>caracteriza por uno o más episodios depresivos mayores</a:t>
            </a:r>
          </a:p>
          <a:p>
            <a:pPr>
              <a:buNone/>
            </a:pPr>
            <a:r>
              <a:rPr lang="es-MX" dirty="0" smtClean="0"/>
              <a:t> </a:t>
            </a:r>
            <a:r>
              <a:rPr lang="es-MX" dirty="0" smtClean="0"/>
              <a:t>  (</a:t>
            </a:r>
            <a:r>
              <a:rPr lang="es-MX" dirty="0" smtClean="0"/>
              <a:t>p. ej., al menos 2 semanas de estado de ánimo depresivo o pérdida de interés acompañados por</a:t>
            </a:r>
          </a:p>
          <a:p>
            <a:pPr>
              <a:buNone/>
            </a:pPr>
            <a:r>
              <a:rPr lang="es-MX" dirty="0" smtClean="0"/>
              <a:t>    al menos </a:t>
            </a:r>
            <a:r>
              <a:rPr lang="es-MX" dirty="0" smtClean="0"/>
              <a:t>otros cuatro síntomas de depresión</a:t>
            </a:r>
            <a:r>
              <a:rPr lang="es-MX" dirty="0" smtClean="0"/>
              <a:t>).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b="1" dirty="0" smtClean="0"/>
              <a:t>Trastorno </a:t>
            </a:r>
            <a:r>
              <a:rPr lang="es-MX" b="1" dirty="0" err="1" smtClean="0"/>
              <a:t>distímico</a:t>
            </a:r>
            <a:r>
              <a:rPr lang="es-MX" b="1" dirty="0" smtClean="0"/>
              <a:t>: </a:t>
            </a:r>
            <a:r>
              <a:rPr lang="es-MX" dirty="0" smtClean="0"/>
              <a:t>se caracteriza por al menos 2 años en los que ha habido más días </a:t>
            </a:r>
            <a:r>
              <a:rPr lang="es-MX" dirty="0" smtClean="0"/>
              <a:t>con estado </a:t>
            </a:r>
            <a:r>
              <a:rPr lang="es-MX" dirty="0" smtClean="0"/>
              <a:t>de ánimo depresivo que sin él, acompañado de otros síntomas depresivos que no </a:t>
            </a:r>
            <a:r>
              <a:rPr lang="es-MX" dirty="0" smtClean="0"/>
              <a:t>cumplen  los </a:t>
            </a:r>
            <a:r>
              <a:rPr lang="es-MX" dirty="0" smtClean="0"/>
              <a:t>criterios para un episodio depresivo mayor.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389120"/>
          </a:xfrm>
        </p:spPr>
        <p:txBody>
          <a:bodyPr/>
          <a:lstStyle/>
          <a:p>
            <a:r>
              <a:rPr lang="es-MX" b="1" dirty="0" smtClean="0"/>
              <a:t>Trastorno </a:t>
            </a:r>
            <a:r>
              <a:rPr lang="es-MX" b="1" dirty="0" smtClean="0"/>
              <a:t>depresivo no </a:t>
            </a:r>
            <a:r>
              <a:rPr lang="es-MX" b="1" dirty="0" err="1" smtClean="0"/>
              <a:t>especificado:</a:t>
            </a:r>
            <a:r>
              <a:rPr lang="es-MX" dirty="0" err="1" smtClean="0"/>
              <a:t>se</a:t>
            </a:r>
            <a:r>
              <a:rPr lang="es-MX" dirty="0" smtClean="0"/>
              <a:t> </a:t>
            </a:r>
            <a:r>
              <a:rPr lang="es-MX" dirty="0" smtClean="0"/>
              <a:t>incluye para codificar los trastornos con </a:t>
            </a:r>
            <a:r>
              <a:rPr lang="es-MX" dirty="0" smtClean="0"/>
              <a:t>características depresivas </a:t>
            </a:r>
            <a:r>
              <a:rPr lang="es-MX" dirty="0" smtClean="0"/>
              <a:t>que no cumplen los criterios para un trastorno depresivo </a:t>
            </a:r>
            <a:r>
              <a:rPr lang="es-MX" dirty="0" smtClean="0"/>
              <a:t>mayor: </a:t>
            </a:r>
          </a:p>
          <a:p>
            <a:r>
              <a:rPr lang="es-MX" dirty="0" smtClean="0"/>
              <a:t>trastorno </a:t>
            </a:r>
            <a:r>
              <a:rPr lang="es-MX" dirty="0" err="1" smtClean="0"/>
              <a:t>distímico</a:t>
            </a:r>
            <a:endParaRPr lang="es-MX" dirty="0" smtClean="0"/>
          </a:p>
          <a:p>
            <a:r>
              <a:rPr lang="es-MX" dirty="0" smtClean="0"/>
              <a:t>trastorno </a:t>
            </a:r>
            <a:r>
              <a:rPr lang="es-MX" dirty="0" smtClean="0"/>
              <a:t>adaptativo con estado de ánimo </a:t>
            </a:r>
            <a:r>
              <a:rPr lang="es-MX" dirty="0" smtClean="0"/>
              <a:t>depresivo</a:t>
            </a:r>
          </a:p>
          <a:p>
            <a:r>
              <a:rPr lang="es-MX" dirty="0" smtClean="0"/>
              <a:t>trastorno </a:t>
            </a:r>
            <a:r>
              <a:rPr lang="es-MX" dirty="0" smtClean="0"/>
              <a:t>adaptativo con estado de ánimo mixto ansioso y depresivo (o síntomas depresivos sobre los que hay una información inadecuada o contradictoria</a:t>
            </a:r>
            <a:r>
              <a:rPr lang="es-MX" dirty="0" smtClean="0"/>
              <a:t>).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TRANSTORNOS BIPOLARES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bipolar </a:t>
            </a:r>
            <a:r>
              <a:rPr lang="es-MX" b="1" dirty="0" smtClean="0"/>
              <a:t>I: </a:t>
            </a:r>
            <a:r>
              <a:rPr lang="es-MX" dirty="0" smtClean="0"/>
              <a:t>se caracteriza por uno o más episodios maníacos o mixtos, </a:t>
            </a:r>
            <a:r>
              <a:rPr lang="es-MX" dirty="0" smtClean="0"/>
              <a:t>habitualmente acompañados </a:t>
            </a:r>
            <a:r>
              <a:rPr lang="es-MX" dirty="0" smtClean="0"/>
              <a:t>por episodios depresivos mayores.</a:t>
            </a:r>
          </a:p>
          <a:p>
            <a:r>
              <a:rPr lang="es-MX" b="1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bipolar </a:t>
            </a:r>
            <a:r>
              <a:rPr lang="es-MX" b="1" dirty="0" smtClean="0"/>
              <a:t>II: </a:t>
            </a:r>
            <a:r>
              <a:rPr lang="es-MX" dirty="0" smtClean="0"/>
              <a:t>se caracteriza por uno o más episodios depresivos mayores </a:t>
            </a:r>
            <a:r>
              <a:rPr lang="es-MX" dirty="0" smtClean="0"/>
              <a:t>acompañados por </a:t>
            </a:r>
            <a:r>
              <a:rPr lang="es-MX" dirty="0" smtClean="0"/>
              <a:t>al menos un episodio hipomaníaco.</a:t>
            </a:r>
          </a:p>
          <a:p>
            <a:r>
              <a:rPr lang="es-MX" b="1" dirty="0" smtClean="0"/>
              <a:t>trastorno ciclotímico </a:t>
            </a:r>
            <a:r>
              <a:rPr lang="es-MX" b="1" dirty="0" smtClean="0"/>
              <a:t>: </a:t>
            </a:r>
            <a:r>
              <a:rPr lang="es-MX" dirty="0" smtClean="0"/>
              <a:t>se </a:t>
            </a:r>
            <a:r>
              <a:rPr lang="es-MX" dirty="0" smtClean="0"/>
              <a:t>caracteriza por al menos 2 años de numerosos períodos de </a:t>
            </a:r>
            <a:r>
              <a:rPr lang="es-MX" dirty="0" smtClean="0"/>
              <a:t>síntomas hipomaníacos </a:t>
            </a:r>
            <a:r>
              <a:rPr lang="es-MX" dirty="0" smtClean="0"/>
              <a:t>que no cumplen los criterios para un episodio maníaco  </a:t>
            </a:r>
            <a:r>
              <a:rPr lang="es-MX" dirty="0" smtClean="0"/>
              <a:t>y numerosos períodos de </a:t>
            </a:r>
            <a:r>
              <a:rPr lang="es-MX" dirty="0" smtClean="0"/>
              <a:t>síntomas depresivos que no cumplen los criterios para un episodio depresivo mayor.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psicologa.mex.tl/imagesnew/4/7/9/1/4/bipolar-NTN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24250" cy="2571751"/>
          </a:xfrm>
          <a:prstGeom prst="rect">
            <a:avLst/>
          </a:prstGeom>
          <a:noFill/>
        </p:spPr>
      </p:pic>
      <p:pic>
        <p:nvPicPr>
          <p:cNvPr id="22534" name="Picture 6" descr="http://3.bp.blogspot.com/_Dgvatx6HYFA/SVbwHXSNawI/AAAAAAAAADU/R84KV5CxEkQ/s320/depre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568" y="2969568"/>
            <a:ext cx="3888432" cy="3888432"/>
          </a:xfrm>
          <a:prstGeom prst="rect">
            <a:avLst/>
          </a:prstGeom>
          <a:noFill/>
        </p:spPr>
      </p:pic>
      <p:pic>
        <p:nvPicPr>
          <p:cNvPr id="22536" name="Picture 8" descr="http://lh4.google.com/lenguajesalgoritmicos/R8t_Z0o1RJI/AAAAAAAAA8s/ODCmkJ1hEX4/depresion_thumb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57599"/>
            <a:ext cx="5292080" cy="3200401"/>
          </a:xfrm>
          <a:prstGeom prst="rect">
            <a:avLst/>
          </a:prstGeom>
          <a:noFill/>
        </p:spPr>
      </p:pic>
      <p:pic>
        <p:nvPicPr>
          <p:cNvPr id="22538" name="Picture 10" descr="http://farm3.static.flickr.com/2252/2422351973_7f05c24f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9664" y="0"/>
            <a:ext cx="3024336" cy="3024336"/>
          </a:xfrm>
          <a:prstGeom prst="rect">
            <a:avLst/>
          </a:prstGeom>
          <a:noFill/>
        </p:spPr>
      </p:pic>
      <p:pic>
        <p:nvPicPr>
          <p:cNvPr id="22540" name="Picture 12" descr="http://depsicologia.com/wp-content/uploads/tratamientoparatrastornobipolar_thum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76872"/>
            <a:ext cx="2154417" cy="1800200"/>
          </a:xfrm>
          <a:prstGeom prst="rect">
            <a:avLst/>
          </a:prstGeom>
          <a:noFill/>
        </p:spPr>
      </p:pic>
      <p:pic>
        <p:nvPicPr>
          <p:cNvPr id="22542" name="Picture 14" descr="http://clinicadesaludmentalterranova.com/wp-content/uploads/2010/05/bipolar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2204864"/>
            <a:ext cx="2442989" cy="3248859"/>
          </a:xfrm>
          <a:prstGeom prst="rect">
            <a:avLst/>
          </a:prstGeom>
          <a:noFill/>
        </p:spPr>
      </p:pic>
      <p:pic>
        <p:nvPicPr>
          <p:cNvPr id="22544" name="Picture 16" descr="http://4.bp.blogspot.com/_kS3c8MFcsLg/SavwyH2WaAI/AAAAAAAAADY/e9Nat0FnPgI/s400/Image4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-1"/>
            <a:ext cx="2736304" cy="3109437"/>
          </a:xfrm>
          <a:prstGeom prst="rect">
            <a:avLst/>
          </a:prstGeom>
          <a:noFill/>
        </p:spPr>
      </p:pic>
      <p:pic>
        <p:nvPicPr>
          <p:cNvPr id="22532" name="Picture 4" descr="http://www.gencat.cat/salut/depsalut/images/graf/csgg18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1680" y="2708920"/>
            <a:ext cx="1559074" cy="1072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es-MX" dirty="0" smtClean="0"/>
              <a:t>T</a:t>
            </a:r>
            <a:r>
              <a:rPr lang="es-MX" b="1" dirty="0" smtClean="0"/>
              <a:t>rastorno </a:t>
            </a:r>
            <a:r>
              <a:rPr lang="es-MX" b="1" dirty="0" smtClean="0"/>
              <a:t>bipolar no </a:t>
            </a:r>
            <a:r>
              <a:rPr lang="es-MX" b="1" dirty="0" smtClean="0"/>
              <a:t>especificado: </a:t>
            </a:r>
            <a:r>
              <a:rPr lang="es-MX" dirty="0" smtClean="0"/>
              <a:t>se </a:t>
            </a:r>
            <a:r>
              <a:rPr lang="es-MX" dirty="0" smtClean="0"/>
              <a:t>incluye para codificar trastornos con características </a:t>
            </a:r>
            <a:r>
              <a:rPr lang="es-MX" dirty="0" smtClean="0"/>
              <a:t>bipolares que </a:t>
            </a:r>
            <a:r>
              <a:rPr lang="es-MX" dirty="0" smtClean="0"/>
              <a:t>no cumplen criterios para ninguno de los trastornos bipolares específicos definidos </a:t>
            </a:r>
            <a:r>
              <a:rPr lang="es-MX" dirty="0" smtClean="0"/>
              <a:t>(</a:t>
            </a:r>
            <a:r>
              <a:rPr lang="es-MX" dirty="0" smtClean="0"/>
              <a:t>o síntomas bipolares sobre los que se tiene una información inadecuada o contradictoria</a:t>
            </a:r>
            <a:r>
              <a:rPr lang="es-MX" dirty="0" smtClean="0"/>
              <a:t>).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b="1" dirty="0" smtClean="0"/>
              <a:t>Trastorno </a:t>
            </a:r>
            <a:r>
              <a:rPr lang="es-MX" b="1" dirty="0" smtClean="0"/>
              <a:t>bipolar no </a:t>
            </a:r>
            <a:r>
              <a:rPr lang="es-MX" b="1" dirty="0" smtClean="0"/>
              <a:t>especificado: </a:t>
            </a:r>
            <a:r>
              <a:rPr lang="es-MX" dirty="0" smtClean="0"/>
              <a:t>se incluye para </a:t>
            </a:r>
            <a:r>
              <a:rPr lang="es-MX" dirty="0" smtClean="0"/>
              <a:t>codificar trastornos </a:t>
            </a:r>
            <a:r>
              <a:rPr lang="es-MX" dirty="0" smtClean="0"/>
              <a:t>con características </a:t>
            </a:r>
            <a:r>
              <a:rPr lang="es-MX" dirty="0" smtClean="0"/>
              <a:t>bipolares que </a:t>
            </a:r>
            <a:r>
              <a:rPr lang="es-MX" dirty="0" smtClean="0"/>
              <a:t>no cumplen criterios para ninguno de </a:t>
            </a:r>
            <a:r>
              <a:rPr lang="es-MX" dirty="0" smtClean="0"/>
              <a:t>los trastornos </a:t>
            </a:r>
            <a:r>
              <a:rPr lang="es-MX" dirty="0" smtClean="0"/>
              <a:t>bipolares específicos definidos </a:t>
            </a:r>
            <a:r>
              <a:rPr lang="es-MX" dirty="0" smtClean="0"/>
              <a:t>(</a:t>
            </a:r>
            <a:r>
              <a:rPr lang="es-MX" dirty="0" smtClean="0"/>
              <a:t>o síntomas bipolares sobre los que se tiene una información inadecuada o contradictoria).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696</Words>
  <Application>Microsoft Office PowerPoint</Application>
  <PresentationFormat>Presentación en pantalla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TRANSTORNOS DEL ESTADO DE ANIMO</vt:lpstr>
      <vt:lpstr>Diapositiva 2</vt:lpstr>
      <vt:lpstr>Diapositiva 3</vt:lpstr>
      <vt:lpstr>Diapositiva 4</vt:lpstr>
      <vt:lpstr>TRANSTORNOS DEPRESIVOS</vt:lpstr>
      <vt:lpstr>Diapositiva 6</vt:lpstr>
      <vt:lpstr>TRANSTORNOS BIPOLARES</vt:lpstr>
      <vt:lpstr>Diapositiva 8</vt:lpstr>
      <vt:lpstr>Diapositiva 9</vt:lpstr>
      <vt:lpstr>OTROS TRANSTORNOS DEL ESTADO DE ANIMO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TRANSTORNOS DEL ESTADO DE ANIMO</dc:title>
  <dc:creator>Hp Pavilion</dc:creator>
  <cp:lastModifiedBy>Hp Pavilion</cp:lastModifiedBy>
  <cp:revision>9</cp:revision>
  <dcterms:created xsi:type="dcterms:W3CDTF">2010-12-07T00:10:54Z</dcterms:created>
  <dcterms:modified xsi:type="dcterms:W3CDTF">2010-12-07T01:39:05Z</dcterms:modified>
</cp:coreProperties>
</file>