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2" r:id="rId1"/>
  </p:sldMasterIdLst>
  <p:notesMasterIdLst>
    <p:notesMasterId r:id="rId42"/>
  </p:notesMasterIdLst>
  <p:sldIdLst>
    <p:sldId id="256" r:id="rId2"/>
    <p:sldId id="279" r:id="rId3"/>
    <p:sldId id="257" r:id="rId4"/>
    <p:sldId id="258" r:id="rId5"/>
    <p:sldId id="259" r:id="rId6"/>
    <p:sldId id="260" r:id="rId7"/>
    <p:sldId id="261" r:id="rId8"/>
    <p:sldId id="262" r:id="rId9"/>
    <p:sldId id="280" r:id="rId10"/>
    <p:sldId id="281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301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FFFFFF"/>
    <a:srgbClr val="0000FF"/>
    <a:srgbClr val="FFFF00"/>
    <a:srgbClr val="FF99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8741" autoAdjust="0"/>
    <p:restoredTop sz="86311" autoAdjust="0"/>
  </p:normalViewPr>
  <p:slideViewPr>
    <p:cSldViewPr>
      <p:cViewPr>
        <p:scale>
          <a:sx n="71" d="100"/>
          <a:sy n="71" d="100"/>
        </p:scale>
        <p:origin x="-864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28" d="100"/>
          <a:sy n="28" d="100"/>
        </p:scale>
        <p:origin x="-126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355A41E-3C64-4393-AB11-2837004EFA1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ES" smtClean="0"/>
          </a:p>
        </p:txBody>
      </p:sp>
      <p:sp>
        <p:nvSpPr>
          <p:cNvPr id="44036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EFA763-EBA0-40AC-8F02-3D32979996A7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5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1" name="10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11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5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6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17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95C217-46DA-4AA9-B2FA-4C10990E470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A1B4F-FFA6-49FD-B1EC-770FAF48C5B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52BCE-5289-4270-997C-AB9DB7BD8F7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D6022-E68B-4C19-8D7F-86D3C2AEFF4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Forma libre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4 Forma libre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5 Forma libre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6 Forma libre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12 Forma libre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13 Forma libre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14 Forma libre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16 Forma libre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17 Forma libre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18 Rectángulo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19 Rectángulo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20 Rectángulo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Rectángulo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22 Rectángulo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23 Rectángulo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2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2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1FDD87-DA1E-4887-9212-8F37B1FF1D9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25E0A6-3789-4A09-BA35-512FBA17D05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8 Rectángulo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12 Rectángulo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13 Rectángulo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14 Rectángulo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1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1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41CE08-F460-4DBF-8649-8E904B3F2BC2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88FC1-DCAE-400C-9359-0F4DECB48CC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C6B19-010B-4035-961A-580B6C3F3DB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653B-806A-402F-8472-3C52E5225E3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5 Conector recto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19 Grupo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7 Conector recto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25 Grupo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11 Conector recto"/>
            <p:cNvCxnSpPr/>
            <p:nvPr/>
          </p:nvCxnSpPr>
          <p:spPr>
            <a:xfrm rot="16200000">
              <a:off x="6663593" y="1296441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Conector recto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rot="5400000" flipH="1">
              <a:off x="6744513" y="12954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29 Grupo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15 Conector recto"/>
            <p:cNvCxnSpPr/>
            <p:nvPr/>
          </p:nvCxnSpPr>
          <p:spPr>
            <a:xfrm rot="16200000">
              <a:off x="6663592" y="12964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 rot="5400000" flipH="1">
              <a:off x="6744512" y="1295466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4 Marcador de fecha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20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2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944D7-DF7D-45A9-9692-935E4045213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10 Rectángulo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11 Rectángulo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5" name="14 Rectángulo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15 Rectángulo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7" name="16 Rectángulo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6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s-MX"/>
              <a:t>PSIQUIATRÍA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377F1822-0D7C-4C57-9896-1921586CF8E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54" r:id="rId2"/>
    <p:sldLayoutId id="2147483760" r:id="rId3"/>
    <p:sldLayoutId id="2147483761" r:id="rId4"/>
    <p:sldLayoutId id="2147483762" r:id="rId5"/>
    <p:sldLayoutId id="2147483755" r:id="rId6"/>
    <p:sldLayoutId id="2147483763" r:id="rId7"/>
    <p:sldLayoutId id="2147483756" r:id="rId8"/>
    <p:sldLayoutId id="2147483764" r:id="rId9"/>
    <p:sldLayoutId id="2147483757" r:id="rId10"/>
    <p:sldLayoutId id="2147483758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58EFC38-FFFB-40C4-80B8-13094A4A85C0}" type="slidenum">
              <a:rPr lang="es-MX" smtClean="0"/>
              <a:pPr/>
              <a:t>1</a:t>
            </a:fld>
            <a:endParaRPr lang="es-MX" smtClean="0"/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2124075" y="2708275"/>
            <a:ext cx="6624638" cy="1190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s-MX" sz="3600"/>
              <a:t>TRASTORNOS SOMATOMORFOS</a:t>
            </a:r>
            <a:endParaRPr lang="es-E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Marcador de contenido"/>
          <p:cNvSpPr>
            <a:spLocks noGrp="1"/>
          </p:cNvSpPr>
          <p:nvPr>
            <p:ph idx="1"/>
          </p:nvPr>
        </p:nvSpPr>
        <p:spPr>
          <a:xfrm>
            <a:off x="914400" y="260350"/>
            <a:ext cx="7772400" cy="6096000"/>
          </a:xfrm>
        </p:spPr>
        <p:txBody>
          <a:bodyPr/>
          <a:lstStyle/>
          <a:p>
            <a:pPr algn="just" eaLnBrk="1" hangingPunct="1"/>
            <a:r>
              <a:rPr lang="es-MX" sz="2400" smtClean="0"/>
              <a:t>Historia de al menos un síntoma sexual o reproductivo, además del dolor (Criterio B3).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En las mujeres: menstruaciones irregulares, menorragias o vómitos durante el embarazo.</a:t>
            </a:r>
          </a:p>
          <a:p>
            <a:pPr algn="just" eaLnBrk="1" hangingPunct="1"/>
            <a:r>
              <a:rPr lang="es-MX" sz="2400" smtClean="0"/>
              <a:t>Varones, disfunción eréctil o eyaculatoria. Tanto los varones como las mujeres pueden presentar indiferencia sexual.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Una historia de al menos un síntoma distinto al dolor, que sugiere la presencia de un trastorno neurológico (síntomas de conversión tales como coordinación,, parálisis o debilidad muscular, dificultad para deglutir, afonía, amnesia; o pérdida de  conciencia distinta del desmayo) (Criterio B4).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Finalmente, los síntomas no explicados no son producidos intencionadamente (como ocurre en el trastorno facticio o en la simulación) (Criterio D).</a:t>
            </a:r>
          </a:p>
        </p:txBody>
      </p:sp>
      <p:sp>
        <p:nvSpPr>
          <p:cNvPr id="1741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1B13A2A-04A7-47FA-A123-5E64E2DCBF79}" type="slidenum">
              <a:rPr lang="es-MX" smtClean="0"/>
              <a:pPr/>
              <a:t>10</a:t>
            </a:fld>
            <a:endParaRPr lang="es-MX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00113" y="404813"/>
            <a:ext cx="7772400" cy="914400"/>
          </a:xfrm>
        </p:spPr>
        <p:txBody>
          <a:bodyPr/>
          <a:lstStyle/>
          <a:p>
            <a:pPr algn="ctr">
              <a:defRPr/>
            </a:pPr>
            <a:r>
              <a:rPr lang="es-MX" b="1" dirty="0" smtClean="0"/>
              <a:t>Trastorno somatomorfo indiferenciado</a:t>
            </a:r>
            <a:endParaRPr lang="es-MX" dirty="0"/>
          </a:p>
        </p:txBody>
      </p:sp>
      <p:sp>
        <p:nvSpPr>
          <p:cNvPr id="34820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4E5484-BE67-4F85-B857-3AAEA2756C1A}" type="slidenum">
              <a:rPr lang="es-MX" smtClean="0"/>
              <a:pPr/>
              <a:t>11</a:t>
            </a:fld>
            <a:endParaRPr lang="es-MX" smtClean="0"/>
          </a:p>
        </p:txBody>
      </p:sp>
      <p:sp>
        <p:nvSpPr>
          <p:cNvPr id="34821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mtClean="0"/>
              <a:t>Característica esencial: </a:t>
            </a:r>
            <a:r>
              <a:rPr lang="es-MX" smtClean="0"/>
              <a:t>presencia de</a:t>
            </a:r>
          </a:p>
          <a:p>
            <a:pPr>
              <a:buFont typeface="Wingdings" pitchFamily="2" charset="2"/>
              <a:buNone/>
            </a:pPr>
            <a:r>
              <a:rPr lang="es-MX" smtClean="0"/>
              <a:t>     uno o más síntomas físicos (Criterio A) que persisten durante 6 meses o más (Criterio D).</a:t>
            </a:r>
          </a:p>
          <a:p>
            <a:r>
              <a:rPr lang="es-ES" smtClean="0"/>
              <a:t>Síntomas: </a:t>
            </a:r>
            <a:r>
              <a:rPr lang="es-MX" smtClean="0"/>
              <a:t>cansancio crónico, la pérdida del apetito y las molestias gastrointestinales</a:t>
            </a:r>
          </a:p>
          <a:p>
            <a:pPr>
              <a:buFont typeface="Wingdings" pitchFamily="2" charset="2"/>
              <a:buNone/>
            </a:pPr>
            <a:r>
              <a:rPr lang="es-MX" smtClean="0"/>
              <a:t>     o genitourinarias</a:t>
            </a:r>
          </a:p>
          <a:p>
            <a:pPr>
              <a:buFont typeface="Wingdings" pitchFamily="2" charset="2"/>
              <a:buNone/>
            </a:pPr>
            <a:endParaRPr lang="es-MX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SINTOMAS DEPENDIENTES DE CULTURA, EDAD Y SEXO</a:t>
            </a:r>
            <a:endParaRPr lang="es-MX" dirty="0"/>
          </a:p>
        </p:txBody>
      </p:sp>
      <p:sp>
        <p:nvSpPr>
          <p:cNvPr id="3584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Los síntomas médicamente no explicados y la preocupación por la enfermedad física pueden constituir «lenguajes de malestar» usados para expresar inquietudes respecto a un amplio abanico de problemas personales y sociales, sin indicar necesariamente psicopatología.</a:t>
            </a:r>
          </a:p>
        </p:txBody>
      </p:sp>
      <p:sp>
        <p:nvSpPr>
          <p:cNvPr id="3584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3D36A1C-2CCD-42CE-B16E-1ADBDB3E2DBF}" type="slidenum">
              <a:rPr lang="es-MX" smtClean="0"/>
              <a:pPr/>
              <a:t>12</a:t>
            </a:fld>
            <a:endParaRPr lang="es-MX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DIAGNOSTICO DIFERENCIAL</a:t>
            </a:r>
            <a:endParaRPr lang="es-MX" dirty="0"/>
          </a:p>
        </p:txBody>
      </p:sp>
      <p:sp>
        <p:nvSpPr>
          <p:cNvPr id="36867" name="2 Marcador de contenido"/>
          <p:cNvSpPr>
            <a:spLocks noGrp="1"/>
          </p:cNvSpPr>
          <p:nvPr>
            <p:ph idx="1"/>
          </p:nvPr>
        </p:nvSpPr>
        <p:spPr>
          <a:xfrm>
            <a:off x="971550" y="1412875"/>
            <a:ext cx="7772400" cy="4572000"/>
          </a:xfrm>
        </p:spPr>
        <p:txBody>
          <a:bodyPr/>
          <a:lstStyle/>
          <a:p>
            <a:r>
              <a:rPr lang="es-MX" sz="2400" dirty="0" smtClean="0"/>
              <a:t>se diferencia del </a:t>
            </a:r>
            <a:r>
              <a:rPr lang="es-MX" sz="2400" b="1" dirty="0" smtClean="0"/>
              <a:t>trastorno de </a:t>
            </a:r>
            <a:r>
              <a:rPr lang="es-MX" sz="2400" b="1" dirty="0" err="1" smtClean="0"/>
              <a:t>somatización</a:t>
            </a:r>
            <a:endParaRPr lang="es-MX" sz="2400" b="1" dirty="0" smtClean="0"/>
          </a:p>
          <a:p>
            <a:pPr>
              <a:buFont typeface="Wingdings" pitchFamily="2" charset="2"/>
              <a:buNone/>
            </a:pPr>
            <a:r>
              <a:rPr lang="es-MX" sz="2400" dirty="0" smtClean="0"/>
              <a:t>    en que este último requiere una multiplicidad de síntomas, una duración de varios años e</a:t>
            </a:r>
          </a:p>
          <a:p>
            <a:pPr>
              <a:buFont typeface="Wingdings" pitchFamily="2" charset="2"/>
              <a:buNone/>
            </a:pPr>
            <a:r>
              <a:rPr lang="es-MX" sz="2400" dirty="0" smtClean="0"/>
              <a:t>     inicio anterior a los 30 años.</a:t>
            </a:r>
          </a:p>
          <a:p>
            <a:r>
              <a:rPr lang="es-MX" sz="2400" dirty="0" smtClean="0"/>
              <a:t>Cuando los síntomas físicos persisten menos de 6 meses,</a:t>
            </a:r>
          </a:p>
          <a:p>
            <a:pPr>
              <a:buFont typeface="Wingdings" pitchFamily="2" charset="2"/>
              <a:buNone/>
            </a:pPr>
            <a:r>
              <a:rPr lang="es-MX" sz="2400" dirty="0" smtClean="0"/>
              <a:t>     debe establecerse el diagnóstico de </a:t>
            </a:r>
            <a:r>
              <a:rPr lang="es-MX" sz="2400" b="1" dirty="0" smtClean="0"/>
              <a:t>trastorno somatomorfo no especificado</a:t>
            </a:r>
          </a:p>
          <a:p>
            <a:r>
              <a:rPr lang="es-MX" sz="2400" dirty="0" smtClean="0"/>
              <a:t>Los trastornos mentales que pueden producir síntomas físicos no explicados</a:t>
            </a:r>
          </a:p>
          <a:p>
            <a:r>
              <a:rPr lang="es-MX" sz="2400" dirty="0" smtClean="0"/>
              <a:t>son el </a:t>
            </a:r>
            <a:r>
              <a:rPr lang="es-MX" sz="2400" b="1" dirty="0" smtClean="0"/>
              <a:t>trastorno depresivo mayor, los trastornos de ansiedad y el trastorno adaptativo</a:t>
            </a:r>
            <a:endParaRPr lang="es-MX" sz="2400" dirty="0" smtClean="0"/>
          </a:p>
        </p:txBody>
      </p:sp>
      <p:sp>
        <p:nvSpPr>
          <p:cNvPr id="3686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AA5F5FA-B70D-4356-8441-CF82372FC64C}" type="slidenum">
              <a:rPr lang="es-MX" smtClean="0"/>
              <a:pPr/>
              <a:t>13</a:t>
            </a:fld>
            <a:endParaRPr lang="es-MX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dirty="0" smtClean="0"/>
              <a:t>TRANSTORNO DE CONVERSION</a:t>
            </a:r>
            <a:endParaRPr lang="es-MX" dirty="0"/>
          </a:p>
        </p:txBody>
      </p:sp>
      <p:sp>
        <p:nvSpPr>
          <p:cNvPr id="37891" name="2 Marcador de contenido"/>
          <p:cNvSpPr>
            <a:spLocks noGrp="1"/>
          </p:cNvSpPr>
          <p:nvPr>
            <p:ph idx="1"/>
          </p:nvPr>
        </p:nvSpPr>
        <p:spPr>
          <a:xfrm>
            <a:off x="900113" y="1412875"/>
            <a:ext cx="7772400" cy="4572000"/>
          </a:xfrm>
        </p:spPr>
        <p:txBody>
          <a:bodyPr/>
          <a:lstStyle/>
          <a:p>
            <a:r>
              <a:rPr lang="es-MX" smtClean="0"/>
              <a:t>característica esencial: presencia de síntomas o déficit que afectan las funciones motoras o sensoriales y que sugieren un trastorno neurológico o alguna otra  enfermedad médica (Criterio A).</a:t>
            </a:r>
          </a:p>
          <a:p>
            <a:r>
              <a:rPr lang="es-MX" smtClean="0"/>
              <a:t>Los síntomas no se producen intencionadamente y no son simulados</a:t>
            </a:r>
          </a:p>
        </p:txBody>
      </p:sp>
      <p:sp>
        <p:nvSpPr>
          <p:cNvPr id="3789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D4CB47-2DF2-4036-955A-87B2D00E9EAC}" type="slidenum">
              <a:rPr lang="es-MX" smtClean="0"/>
              <a:pPr/>
              <a:t>14</a:t>
            </a:fld>
            <a:endParaRPr lang="es-MX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dirty="0" smtClean="0"/>
              <a:t>SUBTIPOS</a:t>
            </a:r>
            <a:endParaRPr lang="es-MX" dirty="0"/>
          </a:p>
        </p:txBody>
      </p:sp>
      <p:sp>
        <p:nvSpPr>
          <p:cNvPr id="38915" name="2 Marcador de contenido"/>
          <p:cNvSpPr>
            <a:spLocks noGrp="1"/>
          </p:cNvSpPr>
          <p:nvPr>
            <p:ph idx="1"/>
          </p:nvPr>
        </p:nvSpPr>
        <p:spPr>
          <a:xfrm>
            <a:off x="827088" y="1628775"/>
            <a:ext cx="7772400" cy="4572000"/>
          </a:xfrm>
        </p:spPr>
        <p:txBody>
          <a:bodyPr/>
          <a:lstStyle/>
          <a:p>
            <a:r>
              <a:rPr lang="es-MX" sz="3200" b="1" smtClean="0"/>
              <a:t>Con síntoma o déficit motores. </a:t>
            </a:r>
          </a:p>
          <a:p>
            <a:r>
              <a:rPr lang="es-MX" sz="3200" b="1" smtClean="0"/>
              <a:t>Con crisis o convulsiones.</a:t>
            </a:r>
            <a:endParaRPr lang="es-ES" sz="3200" smtClean="0"/>
          </a:p>
          <a:p>
            <a:r>
              <a:rPr lang="es-MX" sz="3200" b="1" smtClean="0"/>
              <a:t>Con síntoma o déficit sensoriales. </a:t>
            </a:r>
            <a:endParaRPr lang="es-MX" sz="3200" smtClean="0"/>
          </a:p>
          <a:p>
            <a:r>
              <a:rPr lang="es-MX" sz="3200" b="1" smtClean="0"/>
              <a:t>De presentación mixta. </a:t>
            </a:r>
            <a:endParaRPr lang="es-MX" sz="3200" smtClean="0"/>
          </a:p>
        </p:txBody>
      </p:sp>
      <p:sp>
        <p:nvSpPr>
          <p:cNvPr id="3891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106E7BD-92E3-4487-8146-C80954C8D2BF}" type="slidenum">
              <a:rPr lang="es-MX" smtClean="0"/>
              <a:pPr/>
              <a:t>15</a:t>
            </a:fld>
            <a:endParaRPr lang="es-MX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ES" dirty="0" smtClean="0"/>
              <a:t>PREVALENCIA</a:t>
            </a:r>
            <a:endParaRPr lang="es-MX" dirty="0"/>
          </a:p>
        </p:txBody>
      </p:sp>
      <p:sp>
        <p:nvSpPr>
          <p:cNvPr id="399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En la población general los índices de prevalencia para el trastorno de conversión varían mucho, desde 11/100.000 hasta 300/100.000. Se ha observado asimismo que un 1-3 % de los pacientes ambulatorios enviados a centros de salud mental presentan este trastorno.</a:t>
            </a:r>
          </a:p>
        </p:txBody>
      </p:sp>
      <p:sp>
        <p:nvSpPr>
          <p:cNvPr id="3994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F88A35D-1A10-46D7-BC02-EC638031E90C}" type="slidenum">
              <a:rPr lang="es-MX" smtClean="0"/>
              <a:pPr/>
              <a:t>16</a:t>
            </a:fld>
            <a:endParaRPr lang="es-MX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ES" dirty="0" smtClean="0"/>
              <a:t>DIAGNOSTICO </a:t>
            </a:r>
            <a:r>
              <a:rPr lang="es-ES" dirty="0" smtClean="0"/>
              <a:t>DIFERENCIAL</a:t>
            </a:r>
            <a:endParaRPr lang="es-MX" dirty="0"/>
          </a:p>
        </p:txBody>
      </p:sp>
      <p:sp>
        <p:nvSpPr>
          <p:cNvPr id="409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400" smtClean="0"/>
              <a:t>El </a:t>
            </a:r>
            <a:r>
              <a:rPr lang="es-MX" sz="2400" b="1" smtClean="0"/>
              <a:t>trastorno por dolor y la disfunción sexual</a:t>
            </a:r>
          </a:p>
          <a:p>
            <a:r>
              <a:rPr lang="es-MX" sz="2400" b="1" smtClean="0"/>
              <a:t>trastorno de somatización</a:t>
            </a:r>
          </a:p>
          <a:p>
            <a:r>
              <a:rPr lang="es-MX" sz="2400" b="1" smtClean="0"/>
              <a:t>trastorno mental (p. ej., síntomas catatónicos o delirios somáticos en la esquizofrenia u otros trastornos psicóticos o trastornos del estado de ánimo o dificultad para deglutir durante </a:t>
            </a:r>
            <a:r>
              <a:rPr lang="es-MX" sz="2400" smtClean="0"/>
              <a:t>una </a:t>
            </a:r>
            <a:r>
              <a:rPr lang="es-MX" sz="2400" b="1" smtClean="0"/>
              <a:t>crisis de angustia).</a:t>
            </a:r>
          </a:p>
          <a:p>
            <a:r>
              <a:rPr lang="es-MX" sz="2400" b="1" smtClean="0"/>
              <a:t>trastorno dismórfico corporal</a:t>
            </a:r>
          </a:p>
          <a:p>
            <a:r>
              <a:rPr lang="es-MX" sz="2400" b="1" smtClean="0"/>
              <a:t>trastornos disociativos</a:t>
            </a:r>
          </a:p>
          <a:p>
            <a:endParaRPr lang="es-MX" sz="1800" smtClean="0"/>
          </a:p>
        </p:txBody>
      </p:sp>
      <p:sp>
        <p:nvSpPr>
          <p:cNvPr id="4096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2FEB953-A0C8-46A1-8226-4D68C180CE95}" type="slidenum">
              <a:rPr lang="es-MX" smtClean="0"/>
              <a:pPr/>
              <a:t>17</a:t>
            </a:fld>
            <a:endParaRPr lang="es-MX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tx2">
                    <a:satMod val="200000"/>
                  </a:schemeClr>
                </a:solidFill>
              </a:rPr>
              <a:t>T. POR DOLOR SOMATOFORME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205038"/>
            <a:ext cx="6985000" cy="3168650"/>
          </a:xfrm>
        </p:spPr>
        <p:txBody>
          <a:bodyPr/>
          <a:lstStyle/>
          <a:p>
            <a:pPr eaLnBrk="1" hangingPunct="1"/>
            <a:r>
              <a:rPr lang="es-ES_tradnl" sz="2400" smtClean="0"/>
              <a:t>Característica esencial es el dolor</a:t>
            </a:r>
          </a:p>
          <a:p>
            <a:pPr eaLnBrk="1" hangingPunct="1"/>
            <a:r>
              <a:rPr lang="es-ES_tradnl" sz="2400" smtClean="0"/>
              <a:t>Provocaciones del dolor</a:t>
            </a:r>
          </a:p>
          <a:p>
            <a:pPr eaLnBrk="1" hangingPunct="1"/>
            <a:r>
              <a:rPr lang="es-ES_tradnl" sz="2400" smtClean="0"/>
              <a:t>Factores psicológicos</a:t>
            </a:r>
          </a:p>
          <a:p>
            <a:pPr eaLnBrk="1" hangingPunct="1"/>
            <a:r>
              <a:rPr lang="es-ES_tradnl" sz="2400" smtClean="0"/>
              <a:t>No debe de diagnosticarse</a:t>
            </a:r>
          </a:p>
          <a:p>
            <a:pPr eaLnBrk="1" hangingPunct="1"/>
            <a:r>
              <a:rPr lang="es-ES_tradnl" sz="2400" smtClean="0"/>
              <a:t>Ejemplos de alteraciones</a:t>
            </a:r>
          </a:p>
          <a:p>
            <a:pPr eaLnBrk="1" hangingPunct="1">
              <a:buFont typeface="Wingdings" pitchFamily="2" charset="2"/>
              <a:buNone/>
            </a:pPr>
            <a:endParaRPr lang="es-ES_tradnl" sz="2400" smtClean="0"/>
          </a:p>
          <a:p>
            <a:pPr eaLnBrk="1" hangingPunct="1"/>
            <a:endParaRPr lang="es-ES_tradnl" sz="2400" smtClean="0"/>
          </a:p>
        </p:txBody>
      </p:sp>
      <p:sp>
        <p:nvSpPr>
          <p:cNvPr id="2560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654C91-DF1F-414E-8C34-095B124FA5F4}" type="slidenum">
              <a:rPr lang="es-MX" smtClean="0"/>
              <a:pPr/>
              <a:t>18</a:t>
            </a:fld>
            <a:endParaRPr lang="es-MX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s-MX" dirty="0" smtClean="0"/>
              <a:t>Subtipos </a:t>
            </a:r>
            <a:r>
              <a:rPr lang="es-ES" dirty="0" smtClean="0"/>
              <a:t>y especificaciones</a:t>
            </a:r>
            <a:r>
              <a:rPr lang="es-MX" dirty="0" smtClean="0"/>
              <a:t> </a:t>
            </a:r>
            <a:endParaRPr lang="es-ES" dirty="0"/>
          </a:p>
        </p:txBody>
      </p:sp>
      <p:sp>
        <p:nvSpPr>
          <p:cNvPr id="2662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Trastorno por dolor asociado a factores psicológicos.</a:t>
            </a:r>
          </a:p>
          <a:p>
            <a:r>
              <a:rPr lang="es-MX" smtClean="0"/>
              <a:t>Trastorno por dolor asociado a factores psicológicos </a:t>
            </a:r>
            <a:r>
              <a:rPr lang="es-ES" smtClean="0"/>
              <a:t>y a enfermedad médica.</a:t>
            </a:r>
          </a:p>
          <a:p>
            <a:r>
              <a:rPr lang="es-MX" smtClean="0"/>
              <a:t>Trastorno por dolor asociado a enfermedad </a:t>
            </a:r>
            <a:r>
              <a:rPr lang="es-ES" smtClean="0"/>
              <a:t>médica.</a:t>
            </a:r>
          </a:p>
          <a:p>
            <a:r>
              <a:rPr lang="es-MX" smtClean="0"/>
              <a:t>(duración del dolor)</a:t>
            </a:r>
            <a:endParaRPr lang="es-ES" smtClean="0"/>
          </a:p>
        </p:txBody>
      </p:sp>
      <p:sp>
        <p:nvSpPr>
          <p:cNvPr id="2662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7803DFE-2CBE-40F4-8586-1B02D546B002}" type="slidenum">
              <a:rPr lang="es-MX" smtClean="0"/>
              <a:pPr/>
              <a:t>19</a:t>
            </a:fld>
            <a:endParaRPr lang="es-MX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z="2400" smtClean="0"/>
              <a:t>“Síntomas físicos “                              sugieren enfermedad médica                          No Dx </a:t>
            </a:r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/>
            <a:endParaRPr lang="es-ES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     </a:t>
            </a:r>
          </a:p>
          <a:p>
            <a:pPr eaLnBrk="1" hangingPunct="1">
              <a:buFont typeface="Wingdings" pitchFamily="2" charset="2"/>
              <a:buNone/>
            </a:pPr>
            <a:endParaRPr lang="es-MX" sz="2400" smtClean="0"/>
          </a:p>
          <a:p>
            <a:pPr eaLnBrk="1" hangingPunct="1">
              <a:buFont typeface="Wingdings" pitchFamily="2" charset="2"/>
              <a:buNone/>
            </a:pPr>
            <a:r>
              <a:rPr lang="es-MX" sz="2400" smtClean="0"/>
              <a:t>     malestar clínicamente significativo y/o deterioro social, laboral</a:t>
            </a:r>
            <a:endParaRPr lang="es-ES" sz="2400" smtClean="0"/>
          </a:p>
          <a:p>
            <a:pPr eaLnBrk="1" hangingPunct="1"/>
            <a:endParaRPr lang="es-MX" sz="2400" smtClean="0"/>
          </a:p>
        </p:txBody>
      </p:sp>
      <p:sp>
        <p:nvSpPr>
          <p:cNvPr id="921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9CB73A-0ABC-4116-B977-29F7FC0D79B6}" type="slidenum">
              <a:rPr lang="es-MX" smtClean="0"/>
              <a:pPr/>
              <a:t>2</a:t>
            </a:fld>
            <a:endParaRPr lang="es-MX" smtClean="0"/>
          </a:p>
        </p:txBody>
      </p:sp>
      <p:sp>
        <p:nvSpPr>
          <p:cNvPr id="6" name="5 Flecha derecha"/>
          <p:cNvSpPr/>
          <p:nvPr/>
        </p:nvSpPr>
        <p:spPr>
          <a:xfrm>
            <a:off x="4140200" y="1844675"/>
            <a:ext cx="1295400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3995738" y="3860800"/>
            <a:ext cx="1081087" cy="12969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8" name="7 Flecha derecha"/>
          <p:cNvSpPr/>
          <p:nvPr/>
        </p:nvSpPr>
        <p:spPr>
          <a:xfrm>
            <a:off x="2411413" y="2205038"/>
            <a:ext cx="1296987" cy="431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5652120" y="2708920"/>
            <a:ext cx="2592288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MX" dirty="0"/>
              <a:t>parece ser un problema de salud, pero una vez que se hace un examen físico intenso no se encuentra nada.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dirty="0" smtClean="0"/>
              <a:t>Síntomas </a:t>
            </a:r>
            <a:r>
              <a:rPr lang="es-ES" dirty="0" smtClean="0"/>
              <a:t>y trastornos asociados </a:t>
            </a:r>
            <a:endParaRPr lang="es-ES" dirty="0"/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Características descriptivas </a:t>
            </a:r>
            <a:r>
              <a:rPr lang="es-ES" smtClean="0"/>
              <a:t>y trastornos mentales asociados.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r>
              <a:rPr lang="es-MX" smtClean="0"/>
              <a:t>Hallazgos de laboratorio.</a:t>
            </a:r>
          </a:p>
          <a:p>
            <a:pPr>
              <a:buFont typeface="Wingdings" pitchFamily="2" charset="2"/>
              <a:buNone/>
            </a:pPr>
            <a:endParaRPr lang="es-MX" smtClean="0"/>
          </a:p>
          <a:p>
            <a:r>
              <a:rPr lang="es-MX" smtClean="0"/>
              <a:t>Hallazgos de la exploración física </a:t>
            </a:r>
            <a:r>
              <a:rPr lang="es-ES" smtClean="0"/>
              <a:t>y enfermedades médicas asociadas. </a:t>
            </a:r>
          </a:p>
          <a:p>
            <a:endParaRPr lang="es-ES" smtClean="0"/>
          </a:p>
        </p:txBody>
      </p:sp>
      <p:sp>
        <p:nvSpPr>
          <p:cNvPr id="2765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E358E91-3933-4763-A3B2-D29C689AD4E9}" type="slidenum">
              <a:rPr lang="es-MX" smtClean="0"/>
              <a:pPr/>
              <a:t>20</a:t>
            </a:fld>
            <a:endParaRPr lang="es-MX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Síntomas dependientes de la cultura, edad </a:t>
            </a:r>
            <a:r>
              <a:rPr lang="es-ES" smtClean="0"/>
              <a:t>y sexo</a:t>
            </a:r>
          </a:p>
          <a:p>
            <a:r>
              <a:rPr lang="es-MX" smtClean="0"/>
              <a:t>Prevalencia</a:t>
            </a:r>
          </a:p>
          <a:p>
            <a:r>
              <a:rPr lang="es-MX" smtClean="0"/>
              <a:t>Curso</a:t>
            </a:r>
          </a:p>
          <a:p>
            <a:r>
              <a:rPr lang="es-MX" smtClean="0"/>
              <a:t>Patrón familiar</a:t>
            </a:r>
          </a:p>
          <a:p>
            <a:r>
              <a:rPr lang="es-MX" smtClean="0"/>
              <a:t>Diagnostico diferencial</a:t>
            </a:r>
          </a:p>
          <a:p>
            <a:endParaRPr lang="es-ES" smtClean="0"/>
          </a:p>
        </p:txBody>
      </p:sp>
      <p:sp>
        <p:nvSpPr>
          <p:cNvPr id="2867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F9F415-5110-4210-9A59-79CE7247D54F}" type="slidenum">
              <a:rPr lang="es-MX" smtClean="0"/>
              <a:pPr/>
              <a:t>21</a:t>
            </a:fld>
            <a:endParaRPr lang="es-MX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96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Relación con los criterios diagnósticos de investigación de la CIE-1</a:t>
            </a:r>
            <a:r>
              <a:rPr lang="es-ES" b="1" smtClean="0"/>
              <a:t>0</a:t>
            </a:r>
          </a:p>
          <a:p>
            <a:endParaRPr lang="es-MX" b="1" smtClean="0"/>
          </a:p>
          <a:p>
            <a:r>
              <a:rPr lang="es-MX" smtClean="0"/>
              <a:t>Relación con la taxonomía propuesta por la international Associaton for the Stud</a:t>
            </a:r>
            <a:r>
              <a:rPr lang="es-ES" smtClean="0"/>
              <a:t>y of Pain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</p:txBody>
      </p:sp>
      <p:sp>
        <p:nvSpPr>
          <p:cNvPr id="29701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C93745B-8609-4D38-B357-39D37752203E}" type="slidenum">
              <a:rPr lang="es-MX" smtClean="0"/>
              <a:pPr/>
              <a:t>22</a:t>
            </a:fld>
            <a:endParaRPr lang="es-MX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dirty="0" smtClean="0"/>
              <a:t>Hipocondría </a:t>
            </a:r>
            <a:endParaRPr lang="es-ES" dirty="0"/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Características esenciales</a:t>
            </a:r>
          </a:p>
          <a:p>
            <a:r>
              <a:rPr lang="es-MX" smtClean="0"/>
              <a:t>Exploración física</a:t>
            </a:r>
          </a:p>
          <a:p>
            <a:r>
              <a:rPr lang="es-MX" smtClean="0"/>
              <a:t>Creencia </a:t>
            </a:r>
          </a:p>
          <a:p>
            <a:r>
              <a:rPr lang="es-MX" smtClean="0"/>
              <a:t>Preocupación</a:t>
            </a:r>
          </a:p>
          <a:p>
            <a:r>
              <a:rPr lang="es-MX" smtClean="0"/>
              <a:t>Referencia corporal</a:t>
            </a:r>
          </a:p>
          <a:p>
            <a:r>
              <a:rPr lang="es-MX" smtClean="0"/>
              <a:t>Temor</a:t>
            </a:r>
          </a:p>
          <a:p>
            <a:r>
              <a:rPr lang="es-MX" smtClean="0"/>
              <a:t>Con poca conciencia de enfermedad</a:t>
            </a:r>
          </a:p>
          <a:p>
            <a:endParaRPr lang="es-MX" smtClean="0"/>
          </a:p>
          <a:p>
            <a:endParaRPr lang="es-MX" smtClean="0"/>
          </a:p>
          <a:p>
            <a:endParaRPr lang="es-ES" smtClean="0"/>
          </a:p>
        </p:txBody>
      </p:sp>
      <p:sp>
        <p:nvSpPr>
          <p:cNvPr id="30725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9481C6-9F1D-447F-8FEF-D3D9F872250F}" type="slidenum">
              <a:rPr lang="es-MX" smtClean="0"/>
              <a:pPr/>
              <a:t>23</a:t>
            </a:fld>
            <a:endParaRPr lang="es-MX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es-MX" dirty="0" smtClean="0"/>
              <a:t>Síntomas </a:t>
            </a:r>
            <a:r>
              <a:rPr lang="es-ES" dirty="0" smtClean="0"/>
              <a:t>y trastornos asociados</a:t>
            </a:r>
            <a:endParaRPr lang="es-ES" dirty="0"/>
          </a:p>
        </p:txBody>
      </p:sp>
      <p:sp>
        <p:nvSpPr>
          <p:cNvPr id="31747" name="2 Marcador de contenido"/>
          <p:cNvSpPr>
            <a:spLocks noGrp="1"/>
          </p:cNvSpPr>
          <p:nvPr>
            <p:ph idx="1"/>
          </p:nvPr>
        </p:nvSpPr>
        <p:spPr>
          <a:xfrm>
            <a:off x="900113" y="1773238"/>
            <a:ext cx="7772400" cy="4572000"/>
          </a:xfrm>
        </p:spPr>
        <p:txBody>
          <a:bodyPr/>
          <a:lstStyle/>
          <a:p>
            <a:r>
              <a:rPr lang="es-MX" smtClean="0"/>
              <a:t>Características descriptivas </a:t>
            </a:r>
            <a:r>
              <a:rPr lang="es-ES" smtClean="0"/>
              <a:t>y trastornos mentales asociados.</a:t>
            </a:r>
          </a:p>
          <a:p>
            <a:endParaRPr lang="es-MX" smtClean="0"/>
          </a:p>
          <a:p>
            <a:r>
              <a:rPr lang="es-MX" smtClean="0"/>
              <a:t>Hallazgos de laboratorio.</a:t>
            </a:r>
          </a:p>
          <a:p>
            <a:endParaRPr lang="es-MX" smtClean="0"/>
          </a:p>
          <a:p>
            <a:r>
              <a:rPr lang="es-MX" smtClean="0"/>
              <a:t>Hallazgos de la exploración física </a:t>
            </a:r>
            <a:r>
              <a:rPr lang="es-ES" smtClean="0"/>
              <a:t>y enfermedades medicas asociadas.</a:t>
            </a:r>
            <a:endParaRPr lang="es-MX" smtClean="0"/>
          </a:p>
        </p:txBody>
      </p:sp>
      <p:sp>
        <p:nvSpPr>
          <p:cNvPr id="31749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EC822AF-BE5B-456C-AD1A-DCBF785B7CF6}" type="slidenum">
              <a:rPr lang="es-MX" smtClean="0"/>
              <a:pPr/>
              <a:t>24</a:t>
            </a:fld>
            <a:endParaRPr lang="es-MX" smtClean="0"/>
          </a:p>
        </p:txBody>
      </p:sp>
      <p:sp>
        <p:nvSpPr>
          <p:cNvPr id="8" name="7 Flecha abajo"/>
          <p:cNvSpPr/>
          <p:nvPr/>
        </p:nvSpPr>
        <p:spPr>
          <a:xfrm>
            <a:off x="4500563" y="2781300"/>
            <a:ext cx="503237" cy="7191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11" name="10 Flecha abajo"/>
          <p:cNvSpPr/>
          <p:nvPr/>
        </p:nvSpPr>
        <p:spPr>
          <a:xfrm>
            <a:off x="4500563" y="3933825"/>
            <a:ext cx="503237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s-ES" dirty="0"/>
          </a:p>
        </p:txBody>
      </p:sp>
      <p:sp>
        <p:nvSpPr>
          <p:cNvPr id="327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Sintomas dependientes </a:t>
            </a:r>
            <a:r>
              <a:rPr lang="es-ES" smtClean="0"/>
              <a:t>de la cultura y el sexo</a:t>
            </a:r>
          </a:p>
          <a:p>
            <a:pPr>
              <a:buFont typeface="Wingdings" pitchFamily="2" charset="2"/>
              <a:buNone/>
            </a:pPr>
            <a:endParaRPr lang="es-ES" smtClean="0"/>
          </a:p>
          <a:p>
            <a:r>
              <a:rPr lang="es-ES" smtClean="0"/>
              <a:t>                                Prevalencia.</a:t>
            </a:r>
          </a:p>
          <a:p>
            <a:endParaRPr lang="es-ES" smtClean="0"/>
          </a:p>
          <a:p>
            <a:r>
              <a:rPr lang="es-ES" smtClean="0"/>
              <a:t>                                      Curso.</a:t>
            </a:r>
          </a:p>
          <a:p>
            <a:endParaRPr lang="es-ES" smtClean="0"/>
          </a:p>
          <a:p>
            <a:r>
              <a:rPr lang="es-ES" smtClean="0"/>
              <a:t>                      Diagnostico diferencial.</a:t>
            </a:r>
          </a:p>
        </p:txBody>
      </p:sp>
      <p:sp>
        <p:nvSpPr>
          <p:cNvPr id="32773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5DCD7B1-65E2-4614-9CC1-1C5A04493D13}" type="slidenum">
              <a:rPr lang="es-MX" smtClean="0"/>
              <a:pPr/>
              <a:t>25</a:t>
            </a:fld>
            <a:endParaRPr lang="es-MX" smtClean="0"/>
          </a:p>
        </p:txBody>
      </p:sp>
      <p:sp>
        <p:nvSpPr>
          <p:cNvPr id="6" name="5 Flecha abajo"/>
          <p:cNvSpPr/>
          <p:nvPr/>
        </p:nvSpPr>
        <p:spPr>
          <a:xfrm>
            <a:off x="4572000" y="2349500"/>
            <a:ext cx="4318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7" name="6 Flecha abajo"/>
          <p:cNvSpPr/>
          <p:nvPr/>
        </p:nvSpPr>
        <p:spPr>
          <a:xfrm>
            <a:off x="4572000" y="3429000"/>
            <a:ext cx="4318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8" name="7 Flecha abajo"/>
          <p:cNvSpPr/>
          <p:nvPr/>
        </p:nvSpPr>
        <p:spPr>
          <a:xfrm>
            <a:off x="4572000" y="4437063"/>
            <a:ext cx="431800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1908175"/>
          </a:xfrm>
        </p:spPr>
        <p:txBody>
          <a:bodyPr/>
          <a:lstStyle/>
          <a:p>
            <a:pPr algn="ctr">
              <a:defRPr/>
            </a:pPr>
            <a:r>
              <a:rPr lang="es-ES" dirty="0" smtClean="0"/>
              <a:t>Relación con los Criterios Diagnósticos de Investigación de la CIE-1</a:t>
            </a:r>
            <a:r>
              <a:rPr lang="es-ES" b="1" dirty="0" smtClean="0"/>
              <a:t>0</a:t>
            </a:r>
            <a:br>
              <a:rPr lang="es-ES" b="1" dirty="0" smtClean="0"/>
            </a:br>
            <a:r>
              <a:rPr lang="es-ES" dirty="0" smtClean="0"/>
              <a:t> </a:t>
            </a:r>
            <a:r>
              <a:rPr lang="es-MX" dirty="0" smtClean="0"/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3795" name="2 Marcador de contenido"/>
          <p:cNvSpPr>
            <a:spLocks noGrp="1"/>
          </p:cNvSpPr>
          <p:nvPr>
            <p:ph idx="1"/>
          </p:nvPr>
        </p:nvSpPr>
        <p:spPr>
          <a:xfrm>
            <a:off x="900113" y="2420938"/>
            <a:ext cx="7772400" cy="3863975"/>
          </a:xfrm>
        </p:spPr>
        <p:txBody>
          <a:bodyPr/>
          <a:lstStyle/>
          <a:p>
            <a:endParaRPr lang="es-MX" smtClean="0"/>
          </a:p>
          <a:p>
            <a:r>
              <a:rPr lang="es-MX" smtClean="0"/>
              <a:t>Para la hipocondría especifican que deben tener la convicción que el paciente debe padecer como máximo dos enfermedades medicas importantes.</a:t>
            </a:r>
            <a:endParaRPr lang="es-ES" smtClean="0"/>
          </a:p>
        </p:txBody>
      </p:sp>
      <p:sp>
        <p:nvSpPr>
          <p:cNvPr id="33797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8B7F355-D73F-41AF-9D22-3D85E3B38D0A}" type="slidenum">
              <a:rPr lang="es-MX" smtClean="0"/>
              <a:pPr/>
              <a:t>26</a:t>
            </a:fld>
            <a:endParaRPr lang="es-MX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>
                <a:solidFill>
                  <a:schemeClr val="tx2">
                    <a:satMod val="200000"/>
                  </a:schemeClr>
                </a:solidFill>
              </a:rPr>
              <a:t>DIAGNÓSTICO DIFERENCIAL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600200"/>
            <a:ext cx="6994525" cy="4060825"/>
          </a:xfrm>
        </p:spPr>
        <p:txBody>
          <a:bodyPr/>
          <a:lstStyle/>
          <a:p>
            <a:pPr eaLnBrk="1" hangingPunct="1"/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                                     DEPRESIÓN</a:t>
            </a:r>
          </a:p>
          <a:p>
            <a:pPr eaLnBrk="1" hangingPunct="1"/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                                     ENF. FÍSICA</a:t>
            </a:r>
          </a:p>
          <a:p>
            <a:pPr eaLnBrk="1" hangingPunct="1"/>
            <a:endParaRPr lang="es-ES_tradnl" smtClean="0"/>
          </a:p>
          <a:p>
            <a:pPr eaLnBrk="1" hangingPunct="1">
              <a:buFontTx/>
              <a:buNone/>
            </a:pPr>
            <a:r>
              <a:rPr lang="es-ES_tradnl" smtClean="0"/>
              <a:t>                                     SIMULACIÓN          </a:t>
            </a:r>
          </a:p>
        </p:txBody>
      </p:sp>
      <p:sp>
        <p:nvSpPr>
          <p:cNvPr id="3482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40B7250-4CA2-4300-96C2-C25361B8524B}" type="slidenum">
              <a:rPr lang="es-MX" smtClean="0">
                <a:solidFill>
                  <a:schemeClr val="tx1"/>
                </a:solidFill>
              </a:rPr>
              <a:pPr/>
              <a:t>27</a:t>
            </a:fld>
            <a:endParaRPr lang="es-MX" smtClean="0">
              <a:solidFill>
                <a:schemeClr val="tx1"/>
              </a:solidFill>
            </a:endParaRPr>
          </a:p>
        </p:txBody>
      </p:sp>
      <p:sp>
        <p:nvSpPr>
          <p:cNvPr id="34821" name="AutoShape 4"/>
          <p:cNvSpPr>
            <a:spLocks noChangeArrowheads="1"/>
          </p:cNvSpPr>
          <p:nvPr/>
        </p:nvSpPr>
        <p:spPr bwMode="auto">
          <a:xfrm>
            <a:off x="1908175" y="2924175"/>
            <a:ext cx="2232025" cy="1296988"/>
          </a:xfrm>
          <a:prstGeom prst="notchedRightArrow">
            <a:avLst>
              <a:gd name="adj1" fmla="val 50000"/>
              <a:gd name="adj2" fmla="val 4302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>
                <a:solidFill>
                  <a:schemeClr val="tx2">
                    <a:satMod val="200000"/>
                  </a:schemeClr>
                </a:solidFill>
              </a:rPr>
              <a:t>T. DISMÓRFICO CORPORAL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844675"/>
            <a:ext cx="6994525" cy="3455988"/>
          </a:xfrm>
        </p:spPr>
        <p:txBody>
          <a:bodyPr/>
          <a:lstStyle/>
          <a:p>
            <a:pPr eaLnBrk="1" hangingPunct="1"/>
            <a:r>
              <a:rPr lang="es-ES_tradnl" sz="2400" smtClean="0"/>
              <a:t>SE CONOCE  COMO DISMORFOFOBIA</a:t>
            </a:r>
          </a:p>
          <a:p>
            <a:pPr eaLnBrk="1" hangingPunct="1"/>
            <a:r>
              <a:rPr lang="es-ES_tradnl" sz="2400" smtClean="0"/>
              <a:t>PREOCUPACIÓN POR ALGÚN DEFECTO EN EL ASPECTO FÍSICO</a:t>
            </a:r>
          </a:p>
          <a:p>
            <a:pPr eaLnBrk="1" hangingPunct="1"/>
            <a:r>
              <a:rPr lang="es-ES_tradnl" sz="2400" smtClean="0"/>
              <a:t>REAL O IMAGINARIO</a:t>
            </a:r>
          </a:p>
          <a:p>
            <a:pPr eaLnBrk="1" hangingPunct="1"/>
            <a:r>
              <a:rPr lang="es-ES_tradnl" sz="2400" smtClean="0"/>
              <a:t>SI ES REAL SE EXAGERA</a:t>
            </a:r>
          </a:p>
          <a:p>
            <a:pPr eaLnBrk="1" hangingPunct="1"/>
            <a:r>
              <a:rPr lang="es-ES_tradnl" sz="2400" smtClean="0"/>
              <a:t>DETERIORO SOCIAL, LABORAL</a:t>
            </a:r>
          </a:p>
          <a:p>
            <a:pPr eaLnBrk="1" hangingPunct="1"/>
            <a:r>
              <a:rPr lang="es-ES_tradnl" sz="2400" smtClean="0"/>
              <a:t>EVITAN DESCRIBIR LOS DEFECTOS</a:t>
            </a:r>
          </a:p>
        </p:txBody>
      </p:sp>
      <p:sp>
        <p:nvSpPr>
          <p:cNvPr id="3686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CADA485-C296-4FF9-AA92-19F7A397FE42}" type="slidenum">
              <a:rPr lang="es-MX" smtClean="0">
                <a:solidFill>
                  <a:schemeClr val="tx1"/>
                </a:solidFill>
              </a:rPr>
              <a:pPr/>
              <a:t>28</a:t>
            </a:fld>
            <a:endParaRPr lang="es-MX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>
                <a:solidFill>
                  <a:schemeClr val="tx2">
                    <a:satMod val="200000"/>
                  </a:schemeClr>
                </a:solidFill>
              </a:rPr>
              <a:t>CARACTERÍSTICAS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133600"/>
            <a:ext cx="7380287" cy="3382963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000" dirty="0"/>
              <a:t>IGUAL EN AMBOS SEXOS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ES_tradnl" sz="2000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000" dirty="0"/>
              <a:t>NO HAY DATOS DE PREVALENCIA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ES_tradnl" sz="2000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000" dirty="0"/>
              <a:t>INICIA EN LA ADOLESCENCIA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ES_tradnl" sz="2000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000" dirty="0"/>
              <a:t>COMIENZO GRADUAL O REPENTINO</a:t>
            </a:r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endParaRPr lang="es-ES_tradnl" sz="2000" dirty="0"/>
          </a:p>
          <a:p>
            <a:pPr marL="41148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000" dirty="0"/>
              <a:t>LA PARTE DEL CUERPO EN QUE SE CENTRA LA PREOCUPACIÓN PUEDE SER LA MISMA O CAMBIAR</a:t>
            </a:r>
          </a:p>
        </p:txBody>
      </p:sp>
      <p:sp>
        <p:nvSpPr>
          <p:cNvPr id="3789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C0E6632-F63E-4B2D-A816-BEC29DB888D6}" type="slidenum">
              <a:rPr lang="es-MX" smtClean="0">
                <a:solidFill>
                  <a:schemeClr val="tx1"/>
                </a:solidFill>
              </a:rPr>
              <a:pPr/>
              <a:t>29</a:t>
            </a:fld>
            <a:endParaRPr lang="es-MX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76250"/>
            <a:ext cx="74517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bg1"/>
                </a:solidFill>
              </a:rPr>
              <a:t>TRASTORNOS SOMATOFORMES: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600200"/>
            <a:ext cx="7451725" cy="4525963"/>
          </a:xfrm>
        </p:spPr>
        <p:txBody>
          <a:bodyPr/>
          <a:lstStyle/>
          <a:p>
            <a:pPr eaLnBrk="1" hangingPunct="1"/>
            <a:endParaRPr lang="es-ES_tradnl" sz="240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sz="2400" smtClean="0"/>
              <a:t>PRESENCIA DE SÍNTOMAS FÍSICOS SUGESTIVOS</a:t>
            </a:r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AUSENCIA DE HALLAZGOS FÍSICOS</a:t>
            </a:r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PRUEBAS PRESUNTIVAS DE ORIGEN PSICOLÓGICO</a:t>
            </a:r>
          </a:p>
        </p:txBody>
      </p:sp>
      <p:sp>
        <p:nvSpPr>
          <p:cNvPr id="1024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288A194-7353-44B3-B41B-7FBF7EEC8E72}" type="slidenum">
              <a:rPr lang="es-MX" smtClean="0">
                <a:solidFill>
                  <a:schemeClr val="tx1"/>
                </a:solidFill>
              </a:rPr>
              <a:pPr/>
              <a:t>3</a:t>
            </a:fld>
            <a:endParaRPr lang="es-MX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600">
                <a:solidFill>
                  <a:schemeClr val="tx2">
                    <a:satMod val="200000"/>
                  </a:schemeClr>
                </a:solidFill>
              </a:rPr>
              <a:t>DIAGNÓSTICO DIFERENCIAL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1844675"/>
            <a:ext cx="6923087" cy="3240088"/>
          </a:xfrm>
        </p:spPr>
        <p:txBody>
          <a:bodyPr/>
          <a:lstStyle/>
          <a:p>
            <a:pPr eaLnBrk="1" hangingPunct="1"/>
            <a:r>
              <a:rPr lang="es-ES_tradnl" sz="2400" smtClean="0"/>
              <a:t>PREOCUPACIÓN NORMAL SOBRE EL ASCPETO FÍSICO</a:t>
            </a:r>
          </a:p>
          <a:p>
            <a:pPr eaLnBrk="1" hangingPunct="1"/>
            <a:r>
              <a:rPr lang="es-ES_tradnl" sz="2400" smtClean="0"/>
              <a:t>T. DE IDENTIDAD SEXUAL</a:t>
            </a:r>
          </a:p>
          <a:p>
            <a:pPr eaLnBrk="1" hangingPunct="1"/>
            <a:r>
              <a:rPr lang="es-ES_tradnl" sz="2400" smtClean="0"/>
              <a:t>T. PERSONALIDAD EVITANTE CON FOBIA SOCIAL</a:t>
            </a:r>
          </a:p>
          <a:p>
            <a:pPr eaLnBrk="1" hangingPunct="1"/>
            <a:r>
              <a:rPr lang="es-ES_tradnl" sz="2400" smtClean="0"/>
              <a:t>EPISODIOS DEPRESIVOS MAYORES</a:t>
            </a:r>
          </a:p>
          <a:p>
            <a:pPr eaLnBrk="1" hangingPunct="1"/>
            <a:r>
              <a:rPr lang="es-ES_tradnl" sz="2400" smtClean="0"/>
              <a:t>T. DELIRANTE SOMÁTICO</a:t>
            </a:r>
          </a:p>
        </p:txBody>
      </p:sp>
      <p:sp>
        <p:nvSpPr>
          <p:cNvPr id="3891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5494F96-5284-4D1D-9CF0-172E86635977}" type="slidenum">
              <a:rPr lang="es-MX" smtClean="0"/>
              <a:pPr/>
              <a:t>30</a:t>
            </a:fld>
            <a:endParaRPr lang="es-MX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512762"/>
            <a:ext cx="7931224" cy="1116037"/>
          </a:xfrm>
        </p:spPr>
        <p:txBody>
          <a:bodyPr/>
          <a:lstStyle/>
          <a:p>
            <a:pPr algn="ctr"/>
            <a:r>
              <a:rPr lang="es-MX" dirty="0" smtClean="0"/>
              <a:t>Trastorno somatomorfo no especificado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00808"/>
            <a:ext cx="7772400" cy="4572000"/>
          </a:xfrm>
        </p:spPr>
        <p:txBody>
          <a:bodyPr/>
          <a:lstStyle/>
          <a:p>
            <a:r>
              <a:rPr lang="es-MX" dirty="0" smtClean="0"/>
              <a:t>Son somatomorfo no específicos.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                                   </a:t>
            </a:r>
            <a:r>
              <a:rPr lang="es-MX" sz="2400" dirty="0" smtClean="0"/>
              <a:t>un trastorno</a:t>
            </a:r>
          </a:p>
          <a:p>
            <a:pPr>
              <a:buNone/>
            </a:pPr>
            <a:r>
              <a:rPr lang="es-MX" sz="2400" dirty="0" smtClean="0"/>
              <a:t>                                  </a:t>
            </a:r>
            <a:r>
              <a:rPr lang="es-MX" dirty="0" smtClean="0"/>
              <a:t> </a:t>
            </a:r>
            <a:r>
              <a:rPr lang="es-MX" sz="2400" dirty="0" smtClean="0"/>
              <a:t>síntomas hipocondríacos</a:t>
            </a:r>
            <a:endParaRPr lang="es-MX" dirty="0" smtClean="0"/>
          </a:p>
          <a:p>
            <a:r>
              <a:rPr lang="es-MX" dirty="0" smtClean="0"/>
              <a:t>                                </a:t>
            </a:r>
            <a:r>
              <a:rPr lang="es-MX" sz="2400" dirty="0" smtClean="0"/>
              <a:t>no psicóticos</a:t>
            </a:r>
            <a:endParaRPr lang="es-MX" dirty="0" smtClean="0"/>
          </a:p>
          <a:p>
            <a:r>
              <a:rPr lang="es-MX" dirty="0" smtClean="0"/>
              <a:t>Seudociesis                                              </a:t>
            </a:r>
            <a:r>
              <a:rPr lang="es-MX" sz="2400" dirty="0" smtClean="0"/>
              <a:t>un trastorno </a:t>
            </a:r>
          </a:p>
          <a:p>
            <a:pPr>
              <a:buNone/>
            </a:pPr>
            <a:r>
              <a:rPr lang="es-MX" sz="2400" dirty="0" smtClean="0"/>
              <a:t>                                                                                     síntomas físicos no                         </a:t>
            </a:r>
          </a:p>
          <a:p>
            <a:pPr>
              <a:buNone/>
            </a:pPr>
            <a:r>
              <a:rPr lang="es-MX" sz="2400" dirty="0" smtClean="0"/>
              <a:t>                                                                                                explicados</a:t>
            </a:r>
          </a:p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31</a:t>
            </a:fld>
            <a:endParaRPr lang="es-MX"/>
          </a:p>
        </p:txBody>
      </p:sp>
      <p:sp>
        <p:nvSpPr>
          <p:cNvPr id="6" name="5 Flecha abajo"/>
          <p:cNvSpPr/>
          <p:nvPr/>
        </p:nvSpPr>
        <p:spPr>
          <a:xfrm>
            <a:off x="2051720" y="3789040"/>
            <a:ext cx="504056" cy="57606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4355976" y="2420888"/>
            <a:ext cx="504056" cy="57606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abajo"/>
          <p:cNvSpPr/>
          <p:nvPr/>
        </p:nvSpPr>
        <p:spPr>
          <a:xfrm>
            <a:off x="7236296" y="3789040"/>
            <a:ext cx="504056" cy="576064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Trastornos facticios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412776"/>
            <a:ext cx="7992888" cy="5112568"/>
          </a:xfrm>
        </p:spPr>
        <p:txBody>
          <a:bodyPr/>
          <a:lstStyle/>
          <a:p>
            <a:pPr algn="ctr">
              <a:buNone/>
            </a:pPr>
            <a:r>
              <a:rPr lang="es-MX" sz="2400" dirty="0" smtClean="0"/>
              <a:t>Se caracterizan por</a:t>
            </a:r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r>
              <a:rPr lang="es-MX" sz="2400" dirty="0" smtClean="0"/>
              <a:t>Síntomas físicos o psicológicos fingidos o producidos intencionalmente. Exageración o exacerbación de un trastorno físico o una combinación de todos</a:t>
            </a:r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r>
              <a:rPr lang="es-MX" sz="2400" dirty="0" smtClean="0"/>
              <a:t>Comprobación</a:t>
            </a:r>
          </a:p>
          <a:p>
            <a:pPr algn="ctr"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                               directa                o         por exclusión de otras                    </a:t>
            </a:r>
          </a:p>
          <a:p>
            <a:pPr>
              <a:buNone/>
            </a:pPr>
            <a:r>
              <a:rPr lang="es-MX" sz="2400" dirty="0" smtClean="0"/>
              <a:t>                                                                                         causas</a:t>
            </a:r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endParaRPr lang="es-MX" sz="2400" dirty="0" smtClean="0"/>
          </a:p>
          <a:p>
            <a:pPr algn="ctr"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         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32</a:t>
            </a:fld>
            <a:endParaRPr lang="es-MX" dirty="0"/>
          </a:p>
        </p:txBody>
      </p:sp>
      <p:sp>
        <p:nvSpPr>
          <p:cNvPr id="7" name="6 Flecha abajo"/>
          <p:cNvSpPr/>
          <p:nvPr/>
        </p:nvSpPr>
        <p:spPr>
          <a:xfrm>
            <a:off x="4716016" y="2276872"/>
            <a:ext cx="288032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3563888" y="4941168"/>
            <a:ext cx="50405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5724128" y="4941168"/>
            <a:ext cx="5040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Subtipos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sz="2400" dirty="0" smtClean="0"/>
              <a:t>Trastornos facticios con predominio de signos y síntomas psicológicos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Trastornos facticios con predominio de signos y síntomas físicos</a:t>
            </a:r>
          </a:p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Trastornos facticios con combinación de signos y síntomas psicológicos y físicos</a:t>
            </a:r>
            <a:endParaRPr lang="es-MX" sz="24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33</a:t>
            </a:fld>
            <a:endParaRPr lang="es-MX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512762"/>
            <a:ext cx="7834064" cy="1188045"/>
          </a:xfrm>
        </p:spPr>
        <p:txBody>
          <a:bodyPr/>
          <a:lstStyle/>
          <a:p>
            <a:pPr algn="ctr"/>
            <a:r>
              <a:rPr lang="es-MX" dirty="0" smtClean="0"/>
              <a:t>Síntomas y trastornos asociados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1772816"/>
            <a:ext cx="7772400" cy="4572000"/>
          </a:xfrm>
        </p:spPr>
        <p:txBody>
          <a:bodyPr/>
          <a:lstStyle/>
          <a:p>
            <a:pPr algn="ctr"/>
            <a:r>
              <a:rPr lang="es-MX" dirty="0" smtClean="0"/>
              <a:t>trastornos facticios con predominio de signos y síntomas psicológicos</a:t>
            </a:r>
          </a:p>
          <a:p>
            <a:pPr algn="ctr"/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Contestan con respuestas aproximadas</a:t>
            </a:r>
          </a:p>
          <a:p>
            <a:pPr algn="ctr"/>
            <a:r>
              <a:rPr lang="es-MX" dirty="0" smtClean="0"/>
              <a:t>Puede utilizar sustancias psicoactivas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34</a:t>
            </a:fld>
            <a:endParaRPr lang="es-MX"/>
          </a:p>
        </p:txBody>
      </p:sp>
      <p:sp>
        <p:nvSpPr>
          <p:cNvPr id="6" name="5 Flecha abajo"/>
          <p:cNvSpPr/>
          <p:nvPr/>
        </p:nvSpPr>
        <p:spPr>
          <a:xfrm>
            <a:off x="4572000" y="3212976"/>
            <a:ext cx="576064" cy="504056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84350"/>
            <a:ext cx="8219256" cy="5317058"/>
          </a:xfrm>
        </p:spPr>
        <p:txBody>
          <a:bodyPr/>
          <a:lstStyle/>
          <a:p>
            <a:pPr algn="ctr"/>
            <a:r>
              <a:rPr lang="es-MX" dirty="0" smtClean="0"/>
              <a:t>trastornos facticios con predominio de signos y síntomas físicos</a:t>
            </a:r>
          </a:p>
          <a:p>
            <a:pPr algn="ctr"/>
            <a:endParaRPr lang="es-MX" dirty="0" smtClean="0"/>
          </a:p>
          <a:p>
            <a:pPr algn="ctr">
              <a:buNone/>
            </a:pPr>
            <a:r>
              <a:rPr lang="es-MX" dirty="0" smtClean="0"/>
              <a:t>Consumen sustancias de manera abusiva</a:t>
            </a:r>
          </a:p>
          <a:p>
            <a:pPr algn="ctr">
              <a:buNone/>
            </a:pPr>
            <a:endParaRPr lang="es-MX" dirty="0" smtClean="0"/>
          </a:p>
          <a:p>
            <a:pPr algn="ctr"/>
            <a:r>
              <a:rPr lang="es-MX" dirty="0" smtClean="0"/>
              <a:t>Trastornos físicos yatrogenicos</a:t>
            </a:r>
          </a:p>
          <a:p>
            <a:pPr algn="ctr">
              <a:buNone/>
            </a:pPr>
            <a:endParaRPr lang="es-MX" dirty="0" smtClean="0"/>
          </a:p>
          <a:p>
            <a:pPr algn="ctr">
              <a:buNone/>
            </a:pPr>
            <a:r>
              <a:rPr lang="es-MX" dirty="0" smtClean="0"/>
              <a:t>Trastorno crónico—abdomen en forma de reja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35</a:t>
            </a:fld>
            <a:endParaRPr lang="es-MX"/>
          </a:p>
        </p:txBody>
      </p:sp>
      <p:sp>
        <p:nvSpPr>
          <p:cNvPr id="6" name="5 Flecha abajo"/>
          <p:cNvSpPr/>
          <p:nvPr/>
        </p:nvSpPr>
        <p:spPr>
          <a:xfrm>
            <a:off x="4788024" y="3068960"/>
            <a:ext cx="432048" cy="360040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4788024" y="4077072"/>
            <a:ext cx="360040" cy="360040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s-MX" dirty="0" smtClean="0"/>
              <a:t>Es un trastorno incompatible. </a:t>
            </a:r>
          </a:p>
          <a:p>
            <a:pPr algn="ctr"/>
            <a:r>
              <a:rPr lang="es-MX" dirty="0" smtClean="0"/>
              <a:t>¿Porqué?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36</a:t>
            </a:fld>
            <a:endParaRPr lang="es-MX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Prevalencia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Raras veces se diagnostica</a:t>
            </a:r>
          </a:p>
          <a:p>
            <a:endParaRPr lang="es-MX" dirty="0" smtClean="0"/>
          </a:p>
          <a:p>
            <a:r>
              <a:rPr lang="es-MX" dirty="0" smtClean="0"/>
              <a:t>Posible: no se identifique</a:t>
            </a:r>
          </a:p>
          <a:p>
            <a:endParaRPr lang="es-MX" dirty="0" smtClean="0"/>
          </a:p>
          <a:p>
            <a:r>
              <a:rPr lang="es-MX" dirty="0" smtClean="0"/>
              <a:t>Trastorno crónico es sobrevalorado</a:t>
            </a:r>
          </a:p>
          <a:p>
            <a:endParaRPr lang="es-MX" dirty="0" smtClean="0"/>
          </a:p>
          <a:p>
            <a:r>
              <a:rPr lang="es-MX" dirty="0" smtClean="0"/>
              <a:t>Mas común en los hambres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37</a:t>
            </a:fld>
            <a:endParaRPr lang="es-MX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Curso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Uno o dos episodios, generalmente crónico.</a:t>
            </a:r>
          </a:p>
          <a:p>
            <a:endParaRPr lang="es-MX" dirty="0" smtClean="0"/>
          </a:p>
          <a:p>
            <a:pPr>
              <a:buNone/>
            </a:pPr>
            <a:r>
              <a:rPr lang="es-MX" dirty="0" smtClean="0"/>
              <a:t>   Primeros años de vida adulta: comienza la enfermedad</a:t>
            </a:r>
          </a:p>
          <a:p>
            <a:endParaRPr lang="es-MX" dirty="0" smtClean="0"/>
          </a:p>
          <a:p>
            <a:r>
              <a:rPr lang="es-MX" dirty="0" smtClean="0"/>
              <a:t>Puede llegar hacer casi un estilo de vida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38</a:t>
            </a:fld>
            <a:endParaRPr lang="es-MX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Diagnostico diferencial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72816"/>
            <a:ext cx="7920880" cy="4896544"/>
          </a:xfrm>
        </p:spPr>
        <p:txBody>
          <a:bodyPr/>
          <a:lstStyle/>
          <a:p>
            <a:pPr algn="ctr"/>
            <a:r>
              <a:rPr lang="es-MX" dirty="0" smtClean="0"/>
              <a:t>Distinguirse</a:t>
            </a:r>
          </a:p>
          <a:p>
            <a:pPr algn="ctr"/>
            <a:endParaRPr lang="es-MX" dirty="0" smtClean="0"/>
          </a:p>
          <a:p>
            <a:r>
              <a:rPr lang="es-MX" sz="2400" dirty="0" smtClean="0"/>
              <a:t>                Enfermedad física            trastorno mental </a:t>
            </a:r>
          </a:p>
          <a:p>
            <a:pPr>
              <a:buNone/>
            </a:pPr>
            <a:r>
              <a:rPr lang="es-MX" sz="2400" dirty="0" smtClean="0"/>
              <a:t>                           verdadera                              verdadero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r>
              <a:rPr lang="es-MX" sz="2400" dirty="0" smtClean="0"/>
              <a:t>                                                     Sospechas:</a:t>
            </a:r>
          </a:p>
          <a:p>
            <a:pPr>
              <a:buNone/>
            </a:pPr>
            <a:r>
              <a:rPr lang="es-MX" sz="2000" dirty="0" smtClean="0"/>
              <a:t>Cuadro clínico dramático no pertenece a una enfermedad física o mental</a:t>
            </a:r>
          </a:p>
          <a:p>
            <a:pPr>
              <a:buNone/>
            </a:pPr>
            <a:r>
              <a:rPr lang="es-MX" sz="2000" dirty="0" smtClean="0"/>
              <a:t>Síntomas o comportamientos cuando es observado</a:t>
            </a:r>
          </a:p>
          <a:p>
            <a:pPr>
              <a:buNone/>
            </a:pPr>
            <a:r>
              <a:rPr lang="es-MX" sz="2000" dirty="0" smtClean="0"/>
              <a:t>Seudología fantástica                                  múltiples intervenciones</a:t>
            </a:r>
          </a:p>
          <a:p>
            <a:pPr>
              <a:buNone/>
            </a:pPr>
            <a:r>
              <a:rPr lang="es-MX" sz="2000" dirty="0" smtClean="0"/>
              <a:t>Conocimiento excesivo                                 </a:t>
            </a:r>
          </a:p>
          <a:p>
            <a:pPr>
              <a:buNone/>
            </a:pPr>
            <a:r>
              <a:rPr lang="es-MX" sz="2000" dirty="0" smtClean="0"/>
              <a:t>Consumo de fármacos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39</a:t>
            </a:fld>
            <a:endParaRPr lang="es-MX"/>
          </a:p>
        </p:txBody>
      </p:sp>
      <p:sp>
        <p:nvSpPr>
          <p:cNvPr id="6" name="5 Flecha abajo"/>
          <p:cNvSpPr/>
          <p:nvPr/>
        </p:nvSpPr>
        <p:spPr>
          <a:xfrm>
            <a:off x="3059832" y="2564904"/>
            <a:ext cx="432048" cy="360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abajo"/>
          <p:cNvSpPr/>
          <p:nvPr/>
        </p:nvSpPr>
        <p:spPr>
          <a:xfrm>
            <a:off x="6084168" y="2564904"/>
            <a:ext cx="432048" cy="360040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bg1"/>
                </a:solidFill>
              </a:rPr>
              <a:t>CLASIFICACIÓN: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260475"/>
            <a:ext cx="6994525" cy="4905375"/>
          </a:xfrm>
        </p:spPr>
        <p:txBody>
          <a:bodyPr>
            <a:normAutofit fontScale="92500" lnSpcReduction="20000"/>
          </a:bodyPr>
          <a:lstStyle/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/>
              <a:t>TRASTORNO DE </a:t>
            </a:r>
            <a:r>
              <a:rPr lang="es-ES_tradnl" sz="2400" dirty="0" smtClean="0"/>
              <a:t>SOMATIZACIÓN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 smtClean="0"/>
              <a:t>TRASTORNO SOMATOMORFO INDEFERENCIADO </a:t>
            </a: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/>
              <a:t>TRASTORNO DE CONVERSIÓN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/>
              <a:t>TRASTORNO DE </a:t>
            </a:r>
            <a:r>
              <a:rPr lang="es-ES_tradnl" sz="2400" dirty="0" smtClean="0"/>
              <a:t>DOLOR</a:t>
            </a: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 smtClean="0"/>
              <a:t>TRASTORNO HIPOCONDRÍA </a:t>
            </a: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/>
              <a:t>TRASTORNO DISMÓRFICO </a:t>
            </a:r>
            <a:r>
              <a:rPr lang="es-ES_tradnl" sz="2400" dirty="0" smtClean="0"/>
              <a:t>CORPORAL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r>
              <a:rPr lang="es-ES_tradnl" sz="2400" dirty="0" smtClean="0"/>
              <a:t>TRASTORNO SOMATOMORFO NO ESPECIFICADO 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 smtClean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</p:txBody>
      </p:sp>
      <p:sp>
        <p:nvSpPr>
          <p:cNvPr id="11268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016625"/>
            <a:ext cx="2133600" cy="365125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FF8B053-BADD-4F24-B7B1-DC908B02ACA6}" type="slidenum">
              <a:rPr lang="es-MX" smtClean="0">
                <a:solidFill>
                  <a:schemeClr val="tx1"/>
                </a:solidFill>
              </a:rPr>
              <a:pPr/>
              <a:t>4</a:t>
            </a:fld>
            <a:endParaRPr lang="es-MX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/>
              <a:t>Trastorno facticio no especificado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pPr algn="ctr"/>
            <a:endParaRPr lang="es-MX" dirty="0" smtClean="0"/>
          </a:p>
          <a:p>
            <a:pPr algn="ctr"/>
            <a:r>
              <a:rPr lang="es-MX" dirty="0" smtClean="0"/>
              <a:t>Subtipo donde los trastornos facticios no pueden en ninguna de las otras clasificaciones especificas</a:t>
            </a:r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D6022-E68B-4C19-8D7F-86D3C2AEFF4B}" type="slidenum">
              <a:rPr lang="es-MX" smtClean="0"/>
              <a:pPr>
                <a:defRPr/>
              </a:pPr>
              <a:t>40</a:t>
            </a:fld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tx2">
                    <a:satMod val="200000"/>
                  </a:schemeClr>
                </a:solidFill>
              </a:rPr>
              <a:t>HISTORIA CLÍNICA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125538"/>
            <a:ext cx="6994525" cy="4784725"/>
          </a:xfrm>
        </p:spPr>
        <p:txBody>
          <a:bodyPr>
            <a:normAutofit lnSpcReduction="10000"/>
          </a:bodyPr>
          <a:lstStyle/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    SÍNTOMAS FÍSICOS ( SUBJETIVOS 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    EXPLORACIÓN FÍSICA ( NEGATIVA )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</a:t>
            </a:r>
            <a:r>
              <a:rPr lang="es-ES_tradnl" sz="2400" dirty="0" smtClean="0"/>
              <a:t>    </a:t>
            </a:r>
            <a:r>
              <a:rPr lang="es-ES_tradnl" sz="2400" dirty="0"/>
              <a:t>LABORATORIO         GABINETE</a:t>
            </a:r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                     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              </a:t>
            </a:r>
            <a:r>
              <a:rPr lang="es-ES_tradnl" sz="2400" dirty="0" smtClean="0"/>
              <a:t>         NEGATIVOS</a:t>
            </a: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 typeface="Wingdings"/>
              <a:buChar char=""/>
              <a:defRPr/>
            </a:pPr>
            <a:endParaRPr lang="es-ES_tradnl" sz="2400" dirty="0"/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      </a:t>
            </a:r>
          </a:p>
          <a:p>
            <a:pPr marL="41148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s-ES_tradnl" sz="2400" dirty="0"/>
              <a:t>           </a:t>
            </a:r>
            <a:r>
              <a:rPr lang="es-ES_tradnl" sz="2400" dirty="0" smtClean="0"/>
              <a:t>  </a:t>
            </a:r>
            <a:r>
              <a:rPr lang="es-ES_tradnl" sz="2400" dirty="0"/>
              <a:t>FACTOR PSICOLÓGICO POSITIVO</a:t>
            </a:r>
          </a:p>
        </p:txBody>
      </p:sp>
      <p:sp>
        <p:nvSpPr>
          <p:cNvPr id="1229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43D60CCA-6182-4A56-8E8F-9AE1E7F3C958}" type="slidenum">
              <a:rPr lang="es-MX" smtClean="0"/>
              <a:pPr/>
              <a:t>5</a:t>
            </a:fld>
            <a:endParaRPr lang="es-MX" smtClean="0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4572000" y="2492375"/>
            <a:ext cx="436563" cy="503238"/>
          </a:xfrm>
          <a:prstGeom prst="downArrow">
            <a:avLst>
              <a:gd name="adj1" fmla="val 50000"/>
              <a:gd name="adj2" fmla="val 2881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3886200" y="3276600"/>
            <a:ext cx="533400" cy="838200"/>
          </a:xfrm>
          <a:prstGeom prst="curvedLef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5105400" y="3276600"/>
            <a:ext cx="533400" cy="838200"/>
          </a:xfrm>
          <a:prstGeom prst="curvedRightArrow">
            <a:avLst>
              <a:gd name="adj1" fmla="val 31429"/>
              <a:gd name="adj2" fmla="val 62857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6" name="AutoShape 11"/>
          <p:cNvSpPr>
            <a:spLocks noChangeArrowheads="1"/>
          </p:cNvSpPr>
          <p:nvPr/>
        </p:nvSpPr>
        <p:spPr bwMode="auto">
          <a:xfrm>
            <a:off x="2895600" y="4114800"/>
            <a:ext cx="609600" cy="838200"/>
          </a:xfrm>
          <a:prstGeom prst="curvedRightArrow">
            <a:avLst>
              <a:gd name="adj1" fmla="val 27500"/>
              <a:gd name="adj2" fmla="val 55000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7" name="AutoShape 12"/>
          <p:cNvSpPr>
            <a:spLocks noChangeArrowheads="1"/>
          </p:cNvSpPr>
          <p:nvPr/>
        </p:nvSpPr>
        <p:spPr bwMode="auto">
          <a:xfrm>
            <a:off x="5791200" y="4191000"/>
            <a:ext cx="685800" cy="762000"/>
          </a:xfrm>
          <a:prstGeom prst="curvedLeftArrow">
            <a:avLst>
              <a:gd name="adj1" fmla="val 22222"/>
              <a:gd name="adj2" fmla="val 44444"/>
              <a:gd name="adj3" fmla="val 3333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8" name="AutoShape 16"/>
          <p:cNvSpPr>
            <a:spLocks noChangeArrowheads="1"/>
          </p:cNvSpPr>
          <p:nvPr/>
        </p:nvSpPr>
        <p:spPr bwMode="auto">
          <a:xfrm>
            <a:off x="4572000" y="1557338"/>
            <a:ext cx="457200" cy="503237"/>
          </a:xfrm>
          <a:prstGeom prst="downArrow">
            <a:avLst>
              <a:gd name="adj1" fmla="val 50000"/>
              <a:gd name="adj2" fmla="val 2751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299" name="AutoShape 17"/>
          <p:cNvSpPr>
            <a:spLocks noChangeArrowheads="1"/>
          </p:cNvSpPr>
          <p:nvPr/>
        </p:nvSpPr>
        <p:spPr bwMode="auto">
          <a:xfrm>
            <a:off x="4572000" y="4652963"/>
            <a:ext cx="485775" cy="576262"/>
          </a:xfrm>
          <a:prstGeom prst="downArrow">
            <a:avLst>
              <a:gd name="adj1" fmla="val 50000"/>
              <a:gd name="adj2" fmla="val 2965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tx2">
                    <a:satMod val="200000"/>
                  </a:schemeClr>
                </a:solidFill>
              </a:rPr>
              <a:t>T. SOMATIZACIÓN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692275" y="1484313"/>
            <a:ext cx="7127875" cy="4525962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s-ES_tradnl" sz="2400" smtClean="0"/>
              <a:t>Sx. DE BRIQUET </a:t>
            </a:r>
            <a:r>
              <a:rPr lang="es-MX" sz="1200" smtClean="0"/>
              <a:t>Histeria  (ante s3 presentan quejas físicas) </a:t>
            </a:r>
            <a:endParaRPr lang="es-ES_tradnl" sz="2400" smtClean="0"/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QUEJAS SOMÁTICAS RECURRENTES</a:t>
            </a:r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" sz="2400" smtClean="0"/>
              <a:t>SINTOMAS GASTROINTESTINALES, SEXUALES, PSEUDONEUROLOGICOS, Y DOLOR</a:t>
            </a:r>
            <a:endParaRPr lang="es-ES_tradnl" sz="2400" smtClean="0"/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PARTE DE H. MÉDICA COMPLICADA</a:t>
            </a:r>
          </a:p>
          <a:p>
            <a:pPr eaLnBrk="1" hangingPunct="1"/>
            <a:endParaRPr lang="es-ES_tradnl" sz="2400" smtClean="0"/>
          </a:p>
          <a:p>
            <a:pPr eaLnBrk="1" hangingPunct="1"/>
            <a:r>
              <a:rPr lang="es-ES_tradnl" sz="2400" smtClean="0"/>
              <a:t>INTERCONSULTAS MULTIPLES</a:t>
            </a:r>
          </a:p>
        </p:txBody>
      </p:sp>
      <p:sp>
        <p:nvSpPr>
          <p:cNvPr id="1331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14BDDA4-9EFF-4688-A405-5A6342265230}" type="slidenum">
              <a:rPr lang="es-MX" smtClean="0"/>
              <a:pPr/>
              <a:t>6</a:t>
            </a:fld>
            <a:endParaRPr lang="es-MX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274638"/>
            <a:ext cx="6923087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tx2">
                    <a:satMod val="200000"/>
                  </a:schemeClr>
                </a:solidFill>
              </a:rPr>
              <a:t>T. DE SOMATIZACIÓN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763713" y="2060575"/>
            <a:ext cx="6923087" cy="3744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INICIA EN 2da, DÉCADA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 ANTES DE LOS 30 AÑOS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CURSO CRÓNICO, FLUCTUANTE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INCIDENCIA EN MUJERES DE 0.2 A 2 % HOMBRES MENOS D .2% 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SE ASOCIA A ANSIEDAD Y DEPRESIÓN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PREDISPOSICIÓN FAMILIAR 10 A 20 % 1er. GRADO</a:t>
            </a:r>
          </a:p>
          <a:p>
            <a:pPr eaLnBrk="1" hangingPunct="1">
              <a:lnSpc>
                <a:spcPct val="90000"/>
              </a:lnSpc>
            </a:pPr>
            <a:r>
              <a:rPr lang="es-ES_tradnl" sz="2400" smtClean="0"/>
              <a:t>AFECTA  MULTIPLES APARATOS Y SISTEMAS</a:t>
            </a:r>
          </a:p>
        </p:txBody>
      </p:sp>
      <p:sp>
        <p:nvSpPr>
          <p:cNvPr id="14340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B2B9DBD-CB1D-44F7-9DEA-68CE1B90EE60}" type="slidenum">
              <a:rPr lang="es-MX" smtClean="0">
                <a:solidFill>
                  <a:schemeClr val="tx1"/>
                </a:solidFill>
              </a:rPr>
              <a:pPr/>
              <a:t>7</a:t>
            </a:fld>
            <a:endParaRPr lang="es-MX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274638"/>
            <a:ext cx="6994525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_tradnl" sz="3200">
                <a:solidFill>
                  <a:schemeClr val="tx2">
                    <a:satMod val="200000"/>
                  </a:schemeClr>
                </a:solidFill>
              </a:rPr>
              <a:t>T. DE SOMATIZACIÓN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600200"/>
            <a:ext cx="54102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s-ES_tradnl" sz="36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s-ES_tradnl" sz="3600" smtClean="0"/>
              <a:t>                                                 </a:t>
            </a:r>
            <a:r>
              <a:rPr lang="es-ES_tradnl" smtClean="0"/>
              <a:t>                                                LABORALES</a:t>
            </a:r>
            <a:endParaRPr lang="es-ES_tradnl" sz="3600" smtClean="0"/>
          </a:p>
          <a:p>
            <a:pPr eaLnBrk="1" hangingPunct="1">
              <a:lnSpc>
                <a:spcPct val="90000"/>
              </a:lnSpc>
            </a:pPr>
            <a:endParaRPr lang="es-ES_tradnl" sz="3600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s-ES_tradnl" sz="3600" smtClean="0"/>
              <a:t>   DIFICULTADES             </a:t>
            </a:r>
            <a:r>
              <a:rPr lang="es-ES_tradnl" smtClean="0"/>
              <a:t>INTERPERSONALES</a:t>
            </a:r>
          </a:p>
          <a:p>
            <a:pPr eaLnBrk="1" hangingPunct="1">
              <a:lnSpc>
                <a:spcPct val="90000"/>
              </a:lnSpc>
            </a:pPr>
            <a:endParaRPr lang="es-ES_tradnl" smtClean="0"/>
          </a:p>
          <a:p>
            <a:pPr algn="r" eaLnBrk="1" hangingPunct="1">
              <a:lnSpc>
                <a:spcPct val="90000"/>
              </a:lnSpc>
              <a:buFontTx/>
              <a:buNone/>
            </a:pPr>
            <a:r>
              <a:rPr lang="es-ES_tradnl" smtClean="0"/>
              <a:t>   FAMILIARES</a:t>
            </a:r>
            <a:endParaRPr lang="es-ES_tradnl" sz="3600" smtClean="0"/>
          </a:p>
        </p:txBody>
      </p:sp>
      <p:sp>
        <p:nvSpPr>
          <p:cNvPr id="15364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BEE5D39-22FF-4E17-82DA-0A4129ACD512}" type="slidenum">
              <a:rPr lang="es-MX" smtClean="0"/>
              <a:pPr/>
              <a:t>8</a:t>
            </a:fld>
            <a:endParaRPr lang="es-MX" smtClean="0"/>
          </a:p>
        </p:txBody>
      </p:sp>
      <p:sp>
        <p:nvSpPr>
          <p:cNvPr id="15365" name="AutoShape 4"/>
          <p:cNvSpPr>
            <a:spLocks noChangeArrowheads="1"/>
          </p:cNvSpPr>
          <p:nvPr/>
        </p:nvSpPr>
        <p:spPr bwMode="auto">
          <a:xfrm>
            <a:off x="5076825" y="2708275"/>
            <a:ext cx="1366838" cy="474663"/>
          </a:xfrm>
          <a:prstGeom prst="rightArrow">
            <a:avLst>
              <a:gd name="adj1" fmla="val 50000"/>
              <a:gd name="adj2" fmla="val 11371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66" name="AutoShape 5"/>
          <p:cNvSpPr>
            <a:spLocks noChangeArrowheads="1"/>
          </p:cNvSpPr>
          <p:nvPr/>
        </p:nvSpPr>
        <p:spPr bwMode="auto">
          <a:xfrm>
            <a:off x="4859338" y="5229225"/>
            <a:ext cx="1657350" cy="504825"/>
          </a:xfrm>
          <a:prstGeom prst="rightArrow">
            <a:avLst>
              <a:gd name="adj1" fmla="val 50000"/>
              <a:gd name="adj2" fmla="val 107063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5367" name="AutoShape 6"/>
          <p:cNvSpPr>
            <a:spLocks noChangeArrowheads="1"/>
          </p:cNvSpPr>
          <p:nvPr/>
        </p:nvSpPr>
        <p:spPr bwMode="auto">
          <a:xfrm>
            <a:off x="3924300" y="3860800"/>
            <a:ext cx="1439863" cy="576263"/>
          </a:xfrm>
          <a:prstGeom prst="rightArrow">
            <a:avLst>
              <a:gd name="adj1" fmla="val 50000"/>
              <a:gd name="adj2" fmla="val 6742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" name="7 CuadroTexto"/>
          <p:cNvSpPr txBox="1"/>
          <p:nvPr/>
        </p:nvSpPr>
        <p:spPr>
          <a:xfrm>
            <a:off x="1187624" y="3933056"/>
            <a:ext cx="1728192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CAUSA </a:t>
            </a:r>
            <a:endParaRPr lang="es-MX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s-ES" dirty="0" smtClean="0"/>
              <a:t>CRITERIOS</a:t>
            </a:r>
            <a:endParaRPr lang="es-MX" dirty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es-MX" sz="2400" smtClean="0"/>
              <a:t>Los síntomas deben empezar antes de los 30 años y persistir durante varios años (Criterio A).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Historia de dolor relacionada con al menos cuatro zonas diferentes (p. ej., cabeza, abdomen, espalda, articulaciones) o con diversas funciones (p. ej., menstruación, coito, micción) (Criterio B1).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Dos síntomas de tipo gastrointestinal, además de dolor (Criterio B2).</a:t>
            </a:r>
          </a:p>
          <a:p>
            <a:pPr algn="just" eaLnBrk="1" hangingPunct="1"/>
            <a:r>
              <a:rPr lang="es-ES" sz="2400" smtClean="0"/>
              <a:t> </a:t>
            </a:r>
            <a:r>
              <a:rPr lang="es-MX" sz="2400" smtClean="0"/>
              <a:t>Los síntomas digestivos pueden llegar a intervenciones quirúrgicas que a posteriori se demuestran totalmente innecesarias. </a:t>
            </a:r>
          </a:p>
        </p:txBody>
      </p:sp>
      <p:sp>
        <p:nvSpPr>
          <p:cNvPr id="16388" name="4 Marcador de número de diapositiva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4DA1CAF-F072-410E-8512-821C38975832}" type="slidenum">
              <a:rPr lang="es-MX" smtClean="0"/>
              <a:pPr/>
              <a:t>9</a:t>
            </a:fld>
            <a:endParaRPr lang="es-MX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776</TotalTime>
  <Words>1369</Words>
  <Application>Microsoft Office PowerPoint</Application>
  <PresentationFormat>Presentación en pantalla (4:3)</PresentationFormat>
  <Paragraphs>306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Metro</vt:lpstr>
      <vt:lpstr>Diapositiva 1</vt:lpstr>
      <vt:lpstr>Diapositiva 2</vt:lpstr>
      <vt:lpstr>TRASTORNOS SOMATOFORMES:</vt:lpstr>
      <vt:lpstr>CLASIFICACIÓN:</vt:lpstr>
      <vt:lpstr>HISTORIA CLÍNICA</vt:lpstr>
      <vt:lpstr>T. SOMATIZACIÓN</vt:lpstr>
      <vt:lpstr>T. DE SOMATIZACIÓN</vt:lpstr>
      <vt:lpstr>T. DE SOMATIZACIÓN</vt:lpstr>
      <vt:lpstr>CRITERIOS</vt:lpstr>
      <vt:lpstr>Diapositiva 10</vt:lpstr>
      <vt:lpstr>Trastorno somatomorfo indiferenciado</vt:lpstr>
      <vt:lpstr>SINTOMAS DEPENDIENTES DE CULTURA, EDAD Y SEXO</vt:lpstr>
      <vt:lpstr>DIAGNOSTICO DIFERENCIAL</vt:lpstr>
      <vt:lpstr>TRANSTORNO DE CONVERSION</vt:lpstr>
      <vt:lpstr>SUBTIPOS</vt:lpstr>
      <vt:lpstr>PREVALENCIA</vt:lpstr>
      <vt:lpstr>DIAGNOSTICO DIFERENCIAL</vt:lpstr>
      <vt:lpstr>T. POR DOLOR SOMATOFORME</vt:lpstr>
      <vt:lpstr>Subtipos y especificaciones </vt:lpstr>
      <vt:lpstr>Síntomas y trastornos asociados </vt:lpstr>
      <vt:lpstr>Diapositiva 21</vt:lpstr>
      <vt:lpstr>Diapositiva 22</vt:lpstr>
      <vt:lpstr>Hipocondría </vt:lpstr>
      <vt:lpstr>Síntomas y trastornos asociados</vt:lpstr>
      <vt:lpstr>Diapositiva 25</vt:lpstr>
      <vt:lpstr>Relación con los Criterios Diagnósticos de Investigación de la CIE-10    </vt:lpstr>
      <vt:lpstr>DIAGNÓSTICO DIFERENCIAL</vt:lpstr>
      <vt:lpstr>T. DISMÓRFICO CORPORAL</vt:lpstr>
      <vt:lpstr>CARACTERÍSTICAS</vt:lpstr>
      <vt:lpstr>DIAGNÓSTICO DIFERENCIAL</vt:lpstr>
      <vt:lpstr>Trastorno somatomorfo no especificado</vt:lpstr>
      <vt:lpstr>Trastornos facticios</vt:lpstr>
      <vt:lpstr>Subtipos</vt:lpstr>
      <vt:lpstr>Síntomas y trastornos asociados</vt:lpstr>
      <vt:lpstr>Diapositiva 35</vt:lpstr>
      <vt:lpstr>Diapositiva 36</vt:lpstr>
      <vt:lpstr>Prevalencia</vt:lpstr>
      <vt:lpstr>Curso</vt:lpstr>
      <vt:lpstr>Diagnostico diferencial</vt:lpstr>
      <vt:lpstr>Trastorno facticio no especificado</vt:lpstr>
    </vt:vector>
  </TitlesOfParts>
  <Company>MARTINEZ IBARRARAN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título de diapositiva</dc:title>
  <dc:creator>ROBERTO MARTINEZ PADILLA</dc:creator>
  <cp:lastModifiedBy>Acer</cp:lastModifiedBy>
  <cp:revision>52</cp:revision>
  <dcterms:created xsi:type="dcterms:W3CDTF">1998-08-08T03:19:24Z</dcterms:created>
  <dcterms:modified xsi:type="dcterms:W3CDTF">2010-12-02T11:19:13Z</dcterms:modified>
</cp:coreProperties>
</file>