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3" r:id="rId5"/>
    <p:sldId id="259" r:id="rId6"/>
    <p:sldId id="260" r:id="rId7"/>
    <p:sldId id="262" r:id="rId8"/>
    <p:sldId id="268" r:id="rId9"/>
    <p:sldId id="264" r:id="rId10"/>
    <p:sldId id="265" r:id="rId11"/>
    <p:sldId id="266" r:id="rId12"/>
    <p:sldId id="267" r:id="rId13"/>
    <p:sldId id="269" r:id="rId1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B6BE920-FFA6-498B-8323-2FEA692F1052}" type="datetimeFigureOut">
              <a:rPr lang="es-MX" smtClean="0"/>
              <a:pPr/>
              <a:t>13/11/2012</a:t>
            </a:fld>
            <a:endParaRPr lang="es-MX"/>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MX"/>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0581FD3F-EA66-4C0E-902B-AB42DFACDB37}"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1B6BE920-FFA6-498B-8323-2FEA692F1052}" type="datetimeFigureOut">
              <a:rPr lang="es-MX" smtClean="0"/>
              <a:pPr/>
              <a:t>13/11/2012</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1B6BE920-FFA6-498B-8323-2FEA692F1052}" type="datetimeFigureOut">
              <a:rPr lang="es-MX" smtClean="0"/>
              <a:pPr/>
              <a:t>13/11/2012</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0581FD3F-EA66-4C0E-902B-AB42DFACDB37}"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1B6BE920-FFA6-498B-8323-2FEA692F1052}" type="datetimeFigureOut">
              <a:rPr lang="es-MX" smtClean="0"/>
              <a:pPr/>
              <a:t>13/11/2012</a:t>
            </a:fld>
            <a:endParaRPr lang="es-MX"/>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MX"/>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0581FD3F-EA66-4C0E-902B-AB42DFACDB37}" type="slidenum">
              <a:rPr lang="es-MX" smtClean="0"/>
              <a:pPr/>
              <a:t>‹Nº›</a:t>
            </a:fld>
            <a:endParaRPr lang="es-MX"/>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6BE920-FFA6-498B-8323-2FEA692F1052}" type="datetimeFigureOut">
              <a:rPr lang="es-MX" smtClean="0"/>
              <a:pPr/>
              <a:t>13/11/2012</a:t>
            </a:fld>
            <a:endParaRPr lang="es-MX"/>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MX"/>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581FD3F-EA66-4C0E-902B-AB42DFACDB37}"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www2.gobiernodecanarias.org/sanidad/dgad/documentacion/ProgramaEscuela.pdf" TargetMode="External"/><Relationship Id="rId3" Type="http://schemas.openxmlformats.org/officeDocument/2006/relationships/hyperlink" Target="http://www.cij.gob.mx/Especialistas/pdf/12-02g.pdf" TargetMode="External"/><Relationship Id="rId7" Type="http://schemas.openxmlformats.org/officeDocument/2006/relationships/hyperlink" Target="http://www.pnsd.msssi.gob.es/Categoria2/publica/pdf/menoresyconsumos.pdf" TargetMode="External"/><Relationship Id="rId2" Type="http://schemas.openxmlformats.org/officeDocument/2006/relationships/hyperlink" Target="http://www.cij.gob.mx/Especialistas/detalle.asp?id=36" TargetMode="External"/><Relationship Id="rId1" Type="http://schemas.openxmlformats.org/officeDocument/2006/relationships/slideLayout" Target="../slideLayouts/slideLayout2.xml"/><Relationship Id="rId6" Type="http://schemas.openxmlformats.org/officeDocument/2006/relationships/hyperlink" Target="http://www.conadic.salud.gob.mx/" TargetMode="External"/><Relationship Id="rId5" Type="http://schemas.openxmlformats.org/officeDocument/2006/relationships/hyperlink" Target="http://www.cicad.oas.org/Main/default_SPA.asp" TargetMode="External"/><Relationship Id="rId4" Type="http://schemas.openxmlformats.org/officeDocument/2006/relationships/hyperlink" Target="http://www.cij.gob.mx/Especialistas/TeoriasModelos.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MX" dirty="0" smtClean="0"/>
              <a:t>EL </a:t>
            </a:r>
            <a:r>
              <a:rPr lang="es-MX" dirty="0"/>
              <a:t>IMPACTO QUE TIENEN LOS TALLERES </a:t>
            </a:r>
            <a:r>
              <a:rPr lang="es-MX" dirty="0" smtClean="0"/>
              <a:t> </a:t>
            </a:r>
            <a:r>
              <a:rPr lang="es-MX" dirty="0" smtClean="0"/>
              <a:t>EN </a:t>
            </a:r>
            <a:r>
              <a:rPr lang="es-MX" dirty="0" smtClean="0"/>
              <a:t>PREVENCIÓN </a:t>
            </a:r>
            <a:r>
              <a:rPr lang="es-MX" dirty="0" smtClean="0"/>
              <a:t>DE</a:t>
            </a:r>
            <a:r>
              <a:rPr lang="es-MX" dirty="0" smtClean="0"/>
              <a:t> ADICCIONES.    </a:t>
            </a:r>
            <a:r>
              <a:rPr lang="es-MX" dirty="0"/>
              <a:t/>
            </a:r>
            <a:br>
              <a:rPr lang="es-MX" dirty="0"/>
            </a:br>
            <a:endParaRPr lang="es-MX" dirty="0"/>
          </a:p>
        </p:txBody>
      </p:sp>
      <p:sp>
        <p:nvSpPr>
          <p:cNvPr id="3" name="2 Subtítulo"/>
          <p:cNvSpPr>
            <a:spLocks noGrp="1"/>
          </p:cNvSpPr>
          <p:nvPr>
            <p:ph type="subTitle" idx="1"/>
          </p:nvPr>
        </p:nvSpPr>
        <p:spPr/>
        <p:txBody>
          <a:bodyPr/>
          <a:lstStyle/>
          <a:p>
            <a:r>
              <a:rPr lang="es-MX" dirty="0" smtClean="0"/>
              <a:t>Sandra </a:t>
            </a:r>
            <a:r>
              <a:rPr lang="es-MX" dirty="0" err="1" smtClean="0"/>
              <a:t>Janette</a:t>
            </a:r>
            <a:r>
              <a:rPr lang="es-MX" dirty="0" smtClean="0"/>
              <a:t> Mata Montes</a:t>
            </a:r>
          </a:p>
          <a:p>
            <a:r>
              <a:rPr lang="es-MX" smtClean="0"/>
              <a:t>Priscila Noemí </a:t>
            </a:r>
            <a:r>
              <a:rPr lang="es-MX" dirty="0" err="1" smtClean="0"/>
              <a:t>Fragoza</a:t>
            </a:r>
            <a:r>
              <a:rPr lang="es-MX" dirty="0" smtClean="0"/>
              <a:t> Enciso</a:t>
            </a:r>
            <a:endParaRPr lang="es-MX"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692696"/>
            <a:ext cx="8229600" cy="5314595"/>
          </a:xfrm>
        </p:spPr>
        <p:txBody>
          <a:bodyPr>
            <a:normAutofit/>
          </a:bodyPr>
          <a:lstStyle/>
          <a:p>
            <a:pPr algn="just"/>
            <a:r>
              <a:rPr lang="es-MX" dirty="0" smtClean="0"/>
              <a:t>Teoría para la conducta de riesgos de los adolescentes de </a:t>
            </a:r>
            <a:r>
              <a:rPr lang="es-MX" dirty="0" err="1" smtClean="0"/>
              <a:t>Jessor</a:t>
            </a:r>
            <a:r>
              <a:rPr lang="es-MX" dirty="0" smtClean="0"/>
              <a:t>. </a:t>
            </a:r>
            <a:endParaRPr lang="es-MX" dirty="0" smtClean="0"/>
          </a:p>
          <a:p>
            <a:pPr algn="just"/>
            <a:r>
              <a:rPr lang="es-MX" dirty="0" smtClean="0"/>
              <a:t>También se basa en los factores de riesgo y factores protectores desde los ámbitos: </a:t>
            </a:r>
            <a:endParaRPr lang="es-MX" dirty="0" smtClean="0"/>
          </a:p>
          <a:p>
            <a:pPr algn="just"/>
            <a:r>
              <a:rPr lang="es-MX" dirty="0" smtClean="0"/>
              <a:t>Familiares. </a:t>
            </a:r>
          </a:p>
          <a:p>
            <a:pPr algn="just"/>
            <a:r>
              <a:rPr lang="es-MX" dirty="0" smtClean="0"/>
              <a:t>Sociales. </a:t>
            </a:r>
          </a:p>
          <a:p>
            <a:pPr algn="just"/>
            <a:r>
              <a:rPr lang="es-MX" dirty="0" smtClean="0"/>
              <a:t>Individuales</a:t>
            </a:r>
            <a:r>
              <a:rPr lang="es-MX" dirty="0" smtClean="0"/>
              <a:t>.</a:t>
            </a:r>
          </a:p>
          <a:p>
            <a:pPr algn="just"/>
            <a:r>
              <a:rPr lang="es-MX" dirty="0" smtClean="0"/>
              <a:t>Y hacemos una breve revisión de otros programas de prevención de instituciones diferentes con la que podemos diferenciar el trabajo que se hace en CIJ como en otros que son parecidos.</a:t>
            </a:r>
            <a:endParaRPr lang="es-MX"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20000"/>
          </a:bodyPr>
          <a:lstStyle/>
          <a:p>
            <a:pPr algn="just">
              <a:buNone/>
            </a:pPr>
            <a:r>
              <a:rPr lang="es-MX" dirty="0" smtClean="0"/>
              <a:t>Revisión </a:t>
            </a:r>
            <a:r>
              <a:rPr lang="es-MX" dirty="0" smtClean="0"/>
              <a:t>del manual de </a:t>
            </a:r>
            <a:r>
              <a:rPr lang="es-MX" dirty="0" smtClean="0"/>
              <a:t>capacitación del CIJ.</a:t>
            </a:r>
            <a:endParaRPr lang="es-MX" dirty="0" smtClean="0"/>
          </a:p>
          <a:p>
            <a:pPr algn="just">
              <a:buNone/>
            </a:pPr>
            <a:r>
              <a:rPr lang="es-MX" dirty="0" smtClean="0"/>
              <a:t>Revisión del programa “prevenir jugando</a:t>
            </a:r>
            <a:r>
              <a:rPr lang="es-MX" dirty="0" smtClean="0"/>
              <a:t>”. </a:t>
            </a:r>
            <a:endParaRPr lang="es-MX" dirty="0" smtClean="0"/>
          </a:p>
          <a:p>
            <a:pPr algn="just">
              <a:buNone/>
            </a:pPr>
            <a:r>
              <a:rPr lang="es-MX" dirty="0" smtClean="0"/>
              <a:t>Asignación de primaria y alumnos de primer grado. 56 infantes,   35 niñas y 21 niños  de primer grado de primaria con edades de 5 a 7 años.</a:t>
            </a:r>
          </a:p>
          <a:p>
            <a:pPr algn="just">
              <a:buNone/>
            </a:pPr>
            <a:r>
              <a:rPr lang="es-MX" dirty="0" smtClean="0"/>
              <a:t>Aplicación de talleres “prevenir jugando” </a:t>
            </a:r>
          </a:p>
          <a:p>
            <a:pPr algn="just">
              <a:buNone/>
            </a:pPr>
            <a:r>
              <a:rPr lang="es-MX" dirty="0" smtClean="0"/>
              <a:t>Desarrollo de material didáctico para los talleres y  poder impactar en el infante. </a:t>
            </a:r>
          </a:p>
          <a:p>
            <a:pPr algn="just">
              <a:buNone/>
            </a:pPr>
            <a:r>
              <a:rPr lang="es-MX" dirty="0" smtClean="0"/>
              <a:t>Observación de cada una de las intervenciones.</a:t>
            </a:r>
          </a:p>
          <a:p>
            <a:pPr algn="just">
              <a:buNone/>
            </a:pPr>
            <a:r>
              <a:rPr lang="es-MX" dirty="0" smtClean="0"/>
              <a:t>Diseño de instrumento de medición.    </a:t>
            </a:r>
          </a:p>
          <a:p>
            <a:pPr>
              <a:buNone/>
            </a:pPr>
            <a:r>
              <a:rPr lang="es-MX" dirty="0" smtClean="0"/>
              <a:t>Aplicación e instrumento de medición, les aplicamos el instrumento a 21 infantes 12 niñas y 9 niños. con edad de 17 de 6 años, 3 de 7 años y 1 de 5 años </a:t>
            </a:r>
          </a:p>
          <a:p>
            <a:pPr>
              <a:buNone/>
            </a:pPr>
            <a:r>
              <a:rPr lang="es-MX" dirty="0" smtClean="0"/>
              <a:t>Cierre de talleres “ prevenir jugando</a:t>
            </a:r>
            <a:r>
              <a:rPr lang="es-MX" dirty="0" smtClean="0"/>
              <a:t>”.</a:t>
            </a:r>
            <a:endParaRPr lang="es-MX" dirty="0"/>
          </a:p>
        </p:txBody>
      </p:sp>
      <p:sp>
        <p:nvSpPr>
          <p:cNvPr id="3" name="2 Título"/>
          <p:cNvSpPr>
            <a:spLocks noGrp="1"/>
          </p:cNvSpPr>
          <p:nvPr>
            <p:ph type="title"/>
          </p:nvPr>
        </p:nvSpPr>
        <p:spPr/>
        <p:txBody>
          <a:bodyPr/>
          <a:lstStyle/>
          <a:p>
            <a:r>
              <a:rPr lang="es-MX" dirty="0" smtClean="0"/>
              <a:t>Metodología</a:t>
            </a:r>
            <a:endParaRPr lang="es-MX"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548680"/>
            <a:ext cx="8229600" cy="5458611"/>
          </a:xfrm>
        </p:spPr>
        <p:txBody>
          <a:bodyPr/>
          <a:lstStyle/>
          <a:p>
            <a:r>
              <a:rPr lang="es-MX" dirty="0" smtClean="0"/>
              <a:t>Recolección de datos e interpretación. </a:t>
            </a:r>
          </a:p>
          <a:p>
            <a:r>
              <a:rPr lang="es-MX" dirty="0" smtClean="0"/>
              <a:t>  estadísticas y resultados. </a:t>
            </a:r>
            <a:endParaRPr lang="es-MX" dirty="0" smtClean="0"/>
          </a:p>
          <a:p>
            <a:r>
              <a:rPr lang="es-MX" dirty="0" smtClean="0"/>
              <a:t>En el instrumento se hicieron preguntas referentes a los temas que se vieron que son los factores protectores. </a:t>
            </a:r>
            <a:endParaRPr lang="es-MX" dirty="0" smtClean="0"/>
          </a:p>
          <a:p>
            <a:r>
              <a:rPr lang="es-MX" dirty="0" smtClean="0"/>
              <a:t>PREGUNTAS SOBRE:</a:t>
            </a:r>
          </a:p>
          <a:p>
            <a:r>
              <a:rPr lang="es-MX" dirty="0" smtClean="0"/>
              <a:t>HIGIENE </a:t>
            </a:r>
          </a:p>
          <a:p>
            <a:r>
              <a:rPr lang="es-MX" dirty="0" smtClean="0"/>
              <a:t>AUTOCUIDADO </a:t>
            </a:r>
          </a:p>
          <a:p>
            <a:r>
              <a:rPr lang="es-MX" dirty="0" smtClean="0"/>
              <a:t>AUTOESTIMA</a:t>
            </a:r>
          </a:p>
          <a:p>
            <a:r>
              <a:rPr lang="es-MX" dirty="0" smtClean="0"/>
              <a:t>VALORES </a:t>
            </a:r>
          </a:p>
        </p:txBody>
      </p:sp>
      <p:pic>
        <p:nvPicPr>
          <p:cNvPr id="5" name="3 Marcador de contenido" descr="instrumento.JPG"/>
          <p:cNvPicPr>
            <a:picLocks noChangeAspect="1"/>
          </p:cNvPicPr>
          <p:nvPr/>
        </p:nvPicPr>
        <p:blipFill>
          <a:blip r:embed="rId2" cstate="print"/>
          <a:stretch>
            <a:fillRect/>
          </a:stretch>
        </p:blipFill>
        <p:spPr>
          <a:xfrm>
            <a:off x="5748131" y="3789040"/>
            <a:ext cx="2513252" cy="188493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40000" lnSpcReduction="20000"/>
          </a:bodyPr>
          <a:lstStyle/>
          <a:p>
            <a:r>
              <a:rPr lang="es-MX" b="1" dirty="0" smtClean="0"/>
              <a:t>Bibliografía </a:t>
            </a:r>
            <a:endParaRPr lang="es-MX" dirty="0" smtClean="0"/>
          </a:p>
          <a:p>
            <a:r>
              <a:rPr lang="es-MX" dirty="0" smtClean="0"/>
              <a:t>González Sánchez, J.D., Guerra Lobera, L.I., Díaz Negrete D. B., y </a:t>
            </a:r>
            <a:r>
              <a:rPr lang="es-MX" dirty="0" err="1" smtClean="0"/>
              <a:t>Arrellanez</a:t>
            </a:r>
            <a:r>
              <a:rPr lang="es-MX" dirty="0" smtClean="0"/>
              <a:t> Hernández </a:t>
            </a:r>
            <a:r>
              <a:rPr lang="es-MX" dirty="0" err="1" smtClean="0"/>
              <a:t>J.l.</a:t>
            </a:r>
            <a:r>
              <a:rPr lang="es-MX" dirty="0" smtClean="0"/>
              <a:t>, Adherencia escolar y consumo de drogas. Centros de Integración Juvenil, Dirección de Prevención, Subdirección de Investigación, Informe de Investigación 99-07, México, 1999. Revisado el 21 de septiembre del 2012 en: </a:t>
            </a:r>
            <a:r>
              <a:rPr lang="es-MX" u="sng" dirty="0" smtClean="0">
                <a:hlinkClick r:id="rId2"/>
              </a:rPr>
              <a:t>http://www.cij.gob.mx/Especialistas/detalle.asp?id=36</a:t>
            </a:r>
            <a:r>
              <a:rPr lang="es-MX" dirty="0" smtClean="0"/>
              <a:t> </a:t>
            </a:r>
          </a:p>
          <a:p>
            <a:endParaRPr lang="es-MX" dirty="0" smtClean="0"/>
          </a:p>
          <a:p>
            <a:r>
              <a:rPr lang="es-MX" dirty="0" smtClean="0"/>
              <a:t>Gutiérrez </a:t>
            </a:r>
            <a:r>
              <a:rPr lang="es-MX" dirty="0" smtClean="0"/>
              <a:t>López, AD. (2012). Droga de mayor impacto reportada por usuarios de drogas ilícitas en el año previo a la solicitud de tratamiento en Centros de Integración Juvenil. Segundo semestre de 2004 - Primer semestre de 2011 (Nivel Nacional y Entidades Federativa). Centros de Integración Juvenil, Dirección de Investigación y Enseñanza, Subdirección de Investigación, Informe de Investigación 12-02g, México: revisado el 21 de septiembre del 2012 en: </a:t>
            </a:r>
            <a:r>
              <a:rPr lang="es-MX" u="sng" dirty="0" smtClean="0">
                <a:hlinkClick r:id="rId3"/>
              </a:rPr>
              <a:t>http://www.cij.gob.mx/Especialistas/pdf/12-02g.pdf</a:t>
            </a:r>
            <a:r>
              <a:rPr lang="es-MX" dirty="0" smtClean="0"/>
              <a:t> </a:t>
            </a:r>
          </a:p>
          <a:p>
            <a:endParaRPr lang="es-MX" dirty="0" smtClean="0"/>
          </a:p>
          <a:p>
            <a:r>
              <a:rPr lang="es-MX" dirty="0" smtClean="0"/>
              <a:t> </a:t>
            </a:r>
            <a:r>
              <a:rPr lang="es-MX" dirty="0" smtClean="0"/>
              <a:t>Manual de lecturas para capacitación a voluntarios:”Centros de Integración Juvenil, </a:t>
            </a:r>
            <a:r>
              <a:rPr lang="es-MX" dirty="0" smtClean="0"/>
              <a:t>A.C. (2010) Revisado el 7 de noviembre del 2012 en: </a:t>
            </a:r>
            <a:endParaRPr lang="es-MX" dirty="0" smtClean="0"/>
          </a:p>
          <a:p>
            <a:r>
              <a:rPr lang="es-MX" u="sng" dirty="0" smtClean="0">
                <a:hlinkClick r:id="rId4"/>
              </a:rPr>
              <a:t>http://www.cij.gob.mx/Especialistas/TeoriasModelos.html</a:t>
            </a:r>
            <a:r>
              <a:rPr lang="es-MX" dirty="0" smtClean="0"/>
              <a:t> </a:t>
            </a:r>
          </a:p>
          <a:p>
            <a:endParaRPr lang="es-MX" dirty="0" smtClean="0"/>
          </a:p>
          <a:p>
            <a:r>
              <a:rPr lang="es-MX" dirty="0" smtClean="0"/>
              <a:t>Comisión </a:t>
            </a:r>
            <a:r>
              <a:rPr lang="es-MX" dirty="0" smtClean="0"/>
              <a:t>interamericana para el control del abuso de drogas </a:t>
            </a:r>
            <a:r>
              <a:rPr lang="es-MX" dirty="0" smtClean="0"/>
              <a:t>CICAD: revisado el 8 de noviembre del 2012 en: </a:t>
            </a:r>
            <a:endParaRPr lang="es-MX" dirty="0" smtClean="0"/>
          </a:p>
          <a:p>
            <a:r>
              <a:rPr lang="es-MX" dirty="0" smtClean="0"/>
              <a:t> </a:t>
            </a:r>
            <a:r>
              <a:rPr lang="es-MX" u="sng" dirty="0" smtClean="0">
                <a:hlinkClick r:id="rId5"/>
              </a:rPr>
              <a:t>http://www.cicad.oas.org/Main/default_SPA.asp</a:t>
            </a:r>
            <a:endParaRPr lang="es-MX" dirty="0" smtClean="0"/>
          </a:p>
          <a:p>
            <a:endParaRPr lang="es-MX" dirty="0" smtClean="0"/>
          </a:p>
          <a:p>
            <a:r>
              <a:rPr lang="es-MX" dirty="0" smtClean="0"/>
              <a:t>Comisión </a:t>
            </a:r>
            <a:r>
              <a:rPr lang="es-MX" dirty="0" smtClean="0"/>
              <a:t>nacional contra las adicciones </a:t>
            </a:r>
            <a:r>
              <a:rPr lang="es-MX" dirty="0" smtClean="0"/>
              <a:t>CONADIC: revisado el 8de noviembre del 2012 en: </a:t>
            </a:r>
            <a:endParaRPr lang="es-MX" dirty="0" smtClean="0"/>
          </a:p>
          <a:p>
            <a:r>
              <a:rPr lang="es-MX" u="sng" dirty="0" smtClean="0">
                <a:hlinkClick r:id="rId6"/>
              </a:rPr>
              <a:t>http://www.conadic.salud.gob.mx/</a:t>
            </a:r>
            <a:endParaRPr lang="es-MX" dirty="0" smtClean="0"/>
          </a:p>
          <a:p>
            <a:r>
              <a:rPr lang="es-MX" u="sng" dirty="0" smtClean="0">
                <a:hlinkClick r:id="rId7"/>
              </a:rPr>
              <a:t>http://www.pnsd.msssi.gob.es/Categoria2/publica/pdf/menoresyconsumos.pdf</a:t>
            </a:r>
            <a:endParaRPr lang="es-MX" dirty="0" smtClean="0"/>
          </a:p>
          <a:p>
            <a:endParaRPr lang="es-MX" dirty="0" smtClean="0"/>
          </a:p>
          <a:p>
            <a:r>
              <a:rPr lang="es-MX" dirty="0" smtClean="0"/>
              <a:t>Manual </a:t>
            </a:r>
            <a:r>
              <a:rPr lang="es-MX" dirty="0" smtClean="0"/>
              <a:t>sobre programas de prevención del uso indebido de drogas con participación de los jóvenes, Una guía de desarrollo y perfeccionamiento. Oficinas de las Naciones Unidas. </a:t>
            </a:r>
            <a:r>
              <a:rPr lang="es-MX" dirty="0" smtClean="0"/>
              <a:t>UNO: revisando el 8 de noviembre del 2012 en: </a:t>
            </a:r>
            <a:endParaRPr lang="es-MX" dirty="0" smtClean="0"/>
          </a:p>
          <a:p>
            <a:r>
              <a:rPr lang="es-MX" u="sng" dirty="0" smtClean="0">
                <a:hlinkClick r:id="rId8"/>
              </a:rPr>
              <a:t>http://www2.gobiernodecanarias.org/sanidad/dgad/documentacion/ProgramaEscuela.pdf</a:t>
            </a:r>
            <a:endParaRPr lang="es-MX" dirty="0" smtClean="0"/>
          </a:p>
          <a:p>
            <a:endParaRPr lang="es-MX" dirty="0"/>
          </a:p>
        </p:txBody>
      </p:sp>
      <p:sp>
        <p:nvSpPr>
          <p:cNvPr id="3" name="2 Título"/>
          <p:cNvSpPr>
            <a:spLocks noGrp="1"/>
          </p:cNvSpPr>
          <p:nvPr>
            <p:ph type="title"/>
          </p:nvPr>
        </p:nvSpPr>
        <p:spPr/>
        <p:txBody>
          <a:bodyPr/>
          <a:lstStyle/>
          <a:p>
            <a:r>
              <a:rPr lang="es-MX" dirty="0" smtClean="0"/>
              <a:t>Bibliografía </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r>
              <a:rPr lang="es-MX" dirty="0" smtClean="0"/>
              <a:t>En la sociedad el consumo de drogas  va en aumento por ello es importante tener en cuenta programas que fomenten la prevención de consumo de sustancias adictivas en el ámbito educativo, nos centraremos en los programas de Centro de Integración juvenil para aplicar la metodología de sus talleres y conocer el impacto que generan en los infantes.  </a:t>
            </a:r>
          </a:p>
          <a:p>
            <a:pPr algn="just"/>
            <a:r>
              <a:rPr lang="es-MX" dirty="0" smtClean="0"/>
              <a:t>Se dará una breve explicación del trabajo que realiza CIJ en cuanto a prevención. </a:t>
            </a:r>
          </a:p>
          <a:p>
            <a:pPr algn="just"/>
            <a:r>
              <a:rPr lang="es-MX" dirty="0" smtClean="0"/>
              <a:t> Y así por medio de instrumentos de medición saber cual es el impacto que tienen los talleres en los infantes sobre prevención en adicciones. </a:t>
            </a:r>
            <a:endParaRPr lang="es-MX" dirty="0"/>
          </a:p>
        </p:txBody>
      </p:sp>
      <p:sp>
        <p:nvSpPr>
          <p:cNvPr id="2" name="1 Título"/>
          <p:cNvSpPr>
            <a:spLocks noGrp="1"/>
          </p:cNvSpPr>
          <p:nvPr>
            <p:ph type="title"/>
          </p:nvPr>
        </p:nvSpPr>
        <p:spPr/>
        <p:txBody>
          <a:bodyPr/>
          <a:lstStyle/>
          <a:p>
            <a:r>
              <a:rPr lang="es-MX" dirty="0" smtClean="0"/>
              <a:t>INTRODUCCIÓN </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77500" lnSpcReduction="20000"/>
          </a:bodyPr>
          <a:lstStyle/>
          <a:p>
            <a:pPr algn="just">
              <a:buNone/>
            </a:pPr>
            <a:r>
              <a:rPr lang="es-MX" dirty="0" smtClean="0"/>
              <a:t>los jóvenes están iniciando el consumo a temprana edad y es más probable que sean en un futuro dependientes a estas sustancias y consigo varias consecuencias desfavorables para la salud y su contexto en general.</a:t>
            </a:r>
          </a:p>
          <a:p>
            <a:pPr algn="just">
              <a:buNone/>
            </a:pPr>
            <a:endParaRPr lang="es-MX" dirty="0" smtClean="0"/>
          </a:p>
          <a:p>
            <a:pPr algn="just">
              <a:buNone/>
            </a:pPr>
            <a:r>
              <a:rPr lang="es-MX" dirty="0" smtClean="0"/>
              <a:t>El alcohol y tabaco, esto es muy común ya que hay bastantes  lugares en nuestra ciudad donde se pueden adquirir estas sustancias desde lugares de entretenimiento, </a:t>
            </a:r>
            <a:r>
              <a:rPr lang="es-MX" dirty="0" smtClean="0"/>
              <a:t>hasta </a:t>
            </a:r>
            <a:r>
              <a:rPr lang="es-MX" dirty="0" smtClean="0"/>
              <a:t>la tienda de la esquina a precios muy accesibles, además que los menores de edad también pueden adquirir el producto.</a:t>
            </a:r>
          </a:p>
          <a:p>
            <a:pPr algn="just">
              <a:buNone/>
            </a:pPr>
            <a:endParaRPr lang="es-MX" dirty="0" smtClean="0"/>
          </a:p>
          <a:p>
            <a:pPr algn="just">
              <a:buNone/>
            </a:pPr>
            <a:r>
              <a:rPr lang="es-MX" dirty="0" smtClean="0"/>
              <a:t>Se enfoca en poblaciones de riesgo donde el consumo puede ser tentativo, eso se puede identificar en las investigaciones que </a:t>
            </a:r>
            <a:r>
              <a:rPr lang="es-MX" dirty="0" smtClean="0"/>
              <a:t>realizan por parte de CIJ </a:t>
            </a:r>
            <a:r>
              <a:rPr lang="es-MX" dirty="0" smtClean="0"/>
              <a:t>para poder así saber cuáles son las necesidades de la población y mediante las técnicas educativas idear un plan de acción. </a:t>
            </a:r>
          </a:p>
          <a:p>
            <a:pPr>
              <a:buNone/>
            </a:pPr>
            <a:endParaRPr lang="es-MX" dirty="0" smtClean="0"/>
          </a:p>
          <a:p>
            <a:pPr>
              <a:buNone/>
            </a:pPr>
            <a:endParaRPr lang="es-MX" dirty="0" smtClean="0"/>
          </a:p>
          <a:p>
            <a:pPr>
              <a:buNone/>
            </a:pPr>
            <a:endParaRPr lang="es-MX" dirty="0"/>
          </a:p>
        </p:txBody>
      </p:sp>
      <p:sp>
        <p:nvSpPr>
          <p:cNvPr id="2" name="1 Título"/>
          <p:cNvSpPr>
            <a:spLocks noGrp="1"/>
          </p:cNvSpPr>
          <p:nvPr>
            <p:ph type="title"/>
          </p:nvPr>
        </p:nvSpPr>
        <p:spPr/>
        <p:txBody>
          <a:bodyPr/>
          <a:lstStyle/>
          <a:p>
            <a:r>
              <a:rPr lang="es-MX" dirty="0" smtClean="0"/>
              <a:t>Planteamiento del problema </a:t>
            </a:r>
            <a:endParaRPr lang="es-MX"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None/>
            </a:pPr>
            <a:r>
              <a:rPr lang="es-MX" dirty="0" smtClean="0"/>
              <a:t>¿Qué impacto tiene el taller “prevenir jugando” en los niños de 6 y 7 </a:t>
            </a:r>
            <a:r>
              <a:rPr lang="es-MX" dirty="0" smtClean="0"/>
              <a:t>años respecto a las adicciones?</a:t>
            </a:r>
          </a:p>
          <a:p>
            <a:pPr>
              <a:buNone/>
            </a:pPr>
            <a:r>
              <a:rPr lang="es-MX" dirty="0" smtClean="0"/>
              <a:t> ¿realmente </a:t>
            </a:r>
            <a:r>
              <a:rPr lang="es-MX" dirty="0" smtClean="0"/>
              <a:t>la información que se les brinda es significativa o no para ellos?</a:t>
            </a:r>
          </a:p>
        </p:txBody>
      </p:sp>
      <p:sp>
        <p:nvSpPr>
          <p:cNvPr id="3" name="2 Título"/>
          <p:cNvSpPr>
            <a:spLocks noGrp="1"/>
          </p:cNvSpPr>
          <p:nvPr>
            <p:ph type="title"/>
          </p:nvPr>
        </p:nvSpPr>
        <p:spPr/>
        <p:txBody>
          <a:bodyPr/>
          <a:lstStyle/>
          <a:p>
            <a:r>
              <a:rPr lang="es-MX" dirty="0" smtClean="0"/>
              <a:t>Pregunta de investigación </a:t>
            </a:r>
            <a:endParaRPr lang="es-MX"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None/>
            </a:pPr>
            <a:r>
              <a:rPr lang="es-MX" dirty="0" smtClean="0"/>
              <a:t>Conocer el impacto que generan los talleres impartidos de “prevención jugando”, del Centro de integración juvenil en los alumnos de las escuelas primarias de la zona metropolitana de Guadalajara, Jalisco.</a:t>
            </a:r>
            <a:endParaRPr lang="es-MX" dirty="0"/>
          </a:p>
          <a:p>
            <a:endParaRPr lang="es-MX" dirty="0"/>
          </a:p>
        </p:txBody>
      </p:sp>
      <p:sp>
        <p:nvSpPr>
          <p:cNvPr id="2" name="1 Título"/>
          <p:cNvSpPr>
            <a:spLocks noGrp="1"/>
          </p:cNvSpPr>
          <p:nvPr>
            <p:ph type="title"/>
          </p:nvPr>
        </p:nvSpPr>
        <p:spPr/>
        <p:txBody>
          <a:bodyPr/>
          <a:lstStyle/>
          <a:p>
            <a:r>
              <a:rPr lang="es-MX" dirty="0" smtClean="0"/>
              <a:t>Objetivo general </a:t>
            </a:r>
            <a:endParaRPr lang="es-MX"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lgn="just">
              <a:buNone/>
            </a:pPr>
            <a:r>
              <a:rPr lang="es-MX" dirty="0" smtClean="0"/>
              <a:t>   .Promover la importancia de los valores</a:t>
            </a:r>
            <a:br>
              <a:rPr lang="es-MX" dirty="0" smtClean="0"/>
            </a:br>
            <a:r>
              <a:rPr lang="es-MX" dirty="0" smtClean="0"/>
              <a:t>• Dar a conocer a alumnos de primaria lo que son las drogas y los efectos que tienen.</a:t>
            </a:r>
            <a:br>
              <a:rPr lang="es-MX" dirty="0" smtClean="0"/>
            </a:br>
            <a:r>
              <a:rPr lang="es-MX" dirty="0" smtClean="0"/>
              <a:t>• Desarrollar actividades lúdicas para la prevención de drogas mediante los talleres.</a:t>
            </a:r>
            <a:br>
              <a:rPr lang="es-MX" dirty="0" smtClean="0"/>
            </a:br>
            <a:r>
              <a:rPr lang="es-MX" dirty="0" smtClean="0"/>
              <a:t>• Identificar el impacto de los talleres mediante instrumentos de medición.</a:t>
            </a:r>
            <a:br>
              <a:rPr lang="es-MX" dirty="0" smtClean="0"/>
            </a:br>
            <a:r>
              <a:rPr lang="es-MX" dirty="0" smtClean="0"/>
              <a:t>• Hacer observación a los alumnos durante y después del taller para saber que tanta importancia le dan a la información recibida</a:t>
            </a:r>
            <a:r>
              <a:rPr lang="es-MX" dirty="0"/>
              <a:t> </a:t>
            </a:r>
          </a:p>
          <a:p>
            <a:endParaRPr lang="es-MX" dirty="0"/>
          </a:p>
        </p:txBody>
      </p:sp>
      <p:sp>
        <p:nvSpPr>
          <p:cNvPr id="2" name="1 Título"/>
          <p:cNvSpPr>
            <a:spLocks noGrp="1"/>
          </p:cNvSpPr>
          <p:nvPr>
            <p:ph type="title"/>
          </p:nvPr>
        </p:nvSpPr>
        <p:spPr/>
        <p:txBody>
          <a:bodyPr/>
          <a:lstStyle/>
          <a:p>
            <a:r>
              <a:rPr lang="es-MX" dirty="0" smtClean="0"/>
              <a:t>Objetivos específicos </a:t>
            </a:r>
            <a:endParaRPr lang="es-MX"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20000"/>
          </a:bodyPr>
          <a:lstStyle/>
          <a:p>
            <a:pPr algn="just"/>
            <a:r>
              <a:rPr lang="es-MX" dirty="0" smtClean="0"/>
              <a:t>La importancia de realizar estos talleres y ver si realmente hay un aprendizaje en el niño nace porque cada día los consumidores empiezan a más temprana edad es importante saber si en verdad los niños aprenden algo ya que a esa edad son muy receptores y aunado a eso es buena edad para que el niño le dé una importancia a los daños que causa el consumo de drogas. Es importante que se fomente en los niños saber identificar situaciones de riesgo para su persona y el </a:t>
            </a:r>
            <a:r>
              <a:rPr lang="es-MX" dirty="0" err="1" smtClean="0"/>
              <a:t>autocuidado</a:t>
            </a:r>
            <a:r>
              <a:rPr lang="es-MX" dirty="0" smtClean="0"/>
              <a:t> y valor a su cuerpo, para que así sea una vía preventiva y no quieran causarle daño en un futuro.</a:t>
            </a:r>
            <a:endParaRPr lang="es-MX" dirty="0"/>
          </a:p>
        </p:txBody>
      </p:sp>
      <p:sp>
        <p:nvSpPr>
          <p:cNvPr id="3" name="2 Título"/>
          <p:cNvSpPr>
            <a:spLocks noGrp="1"/>
          </p:cNvSpPr>
          <p:nvPr>
            <p:ph type="title"/>
          </p:nvPr>
        </p:nvSpPr>
        <p:spPr/>
        <p:txBody>
          <a:bodyPr/>
          <a:lstStyle/>
          <a:p>
            <a:r>
              <a:rPr lang="es-MX" dirty="0" smtClean="0"/>
              <a:t>Justificación  </a:t>
            </a:r>
            <a:endParaRPr lang="es-MX"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MX" dirty="0" smtClean="0"/>
              <a:t>Entre mas dinámico e ilustrativo este el taller hay mejor interés y aprendizaje.</a:t>
            </a:r>
            <a:br>
              <a:rPr lang="es-MX" dirty="0" smtClean="0"/>
            </a:br>
            <a:endParaRPr lang="es-MX" dirty="0" smtClean="0"/>
          </a:p>
          <a:p>
            <a:r>
              <a:rPr lang="es-MX" dirty="0" smtClean="0"/>
              <a:t>Existe </a:t>
            </a:r>
            <a:r>
              <a:rPr lang="es-MX" dirty="0" smtClean="0"/>
              <a:t>más probabilidad de consumo de drogas en niños que estén más cercanos a los factores de riesgo.</a:t>
            </a:r>
            <a:br>
              <a:rPr lang="es-MX" dirty="0" smtClean="0"/>
            </a:br>
            <a:endParaRPr lang="es-MX" dirty="0" smtClean="0"/>
          </a:p>
          <a:p>
            <a:r>
              <a:rPr lang="es-MX" dirty="0" smtClean="0"/>
              <a:t>El </a:t>
            </a:r>
            <a:r>
              <a:rPr lang="es-MX" dirty="0" smtClean="0"/>
              <a:t>contexto social y familiar influye de manera importante en la prevención del niño</a:t>
            </a:r>
            <a:endParaRPr lang="es-MX" dirty="0"/>
          </a:p>
        </p:txBody>
      </p:sp>
      <p:sp>
        <p:nvSpPr>
          <p:cNvPr id="3" name="2 Título"/>
          <p:cNvSpPr>
            <a:spLocks noGrp="1"/>
          </p:cNvSpPr>
          <p:nvPr>
            <p:ph type="title"/>
          </p:nvPr>
        </p:nvSpPr>
        <p:spPr/>
        <p:txBody>
          <a:bodyPr/>
          <a:lstStyle/>
          <a:p>
            <a:r>
              <a:rPr lang="es-MX" dirty="0" smtClean="0"/>
              <a:t>HIPOTESIS </a:t>
            </a:r>
            <a:endParaRPr lang="es-MX"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92500" lnSpcReduction="10000"/>
          </a:bodyPr>
          <a:lstStyle/>
          <a:p>
            <a:pPr algn="just"/>
            <a:r>
              <a:rPr lang="es-MX" dirty="0" smtClean="0"/>
              <a:t>Centros de Integración juvenil adopta teorías para la intervención en la prevención que se basan en los aspectos sociales y cognitivos que explican el consumo de drogas,  las teorías y modelos que revisan son:</a:t>
            </a:r>
          </a:p>
          <a:p>
            <a:pPr algn="just"/>
            <a:r>
              <a:rPr lang="es-MX" dirty="0" smtClean="0"/>
              <a:t>*Teoría del aprendizaje social</a:t>
            </a:r>
          </a:p>
          <a:p>
            <a:pPr algn="just"/>
            <a:r>
              <a:rPr lang="es-MX" dirty="0" smtClean="0"/>
              <a:t>*Teoría cognitiva social de </a:t>
            </a:r>
            <a:r>
              <a:rPr lang="es-MX" dirty="0" err="1" smtClean="0"/>
              <a:t>Bandura</a:t>
            </a:r>
            <a:endParaRPr lang="es-MX" dirty="0" smtClean="0"/>
          </a:p>
          <a:p>
            <a:pPr algn="just"/>
            <a:r>
              <a:rPr lang="es-MX" dirty="0" smtClean="0"/>
              <a:t>*Teoría de </a:t>
            </a:r>
            <a:r>
              <a:rPr lang="es-MX" dirty="0" err="1" smtClean="0"/>
              <a:t>Autoeficacia</a:t>
            </a:r>
            <a:r>
              <a:rPr lang="es-MX" dirty="0" smtClean="0"/>
              <a:t> </a:t>
            </a:r>
          </a:p>
          <a:p>
            <a:pPr algn="just"/>
            <a:r>
              <a:rPr lang="es-MX" dirty="0" smtClean="0"/>
              <a:t>*Modelo del desarrollo social de </a:t>
            </a:r>
            <a:r>
              <a:rPr lang="es-MX" dirty="0" err="1" smtClean="0"/>
              <a:t>Catalano</a:t>
            </a:r>
            <a:r>
              <a:rPr lang="es-MX" dirty="0" smtClean="0"/>
              <a:t>, Hawkins.</a:t>
            </a:r>
          </a:p>
          <a:p>
            <a:pPr algn="just"/>
            <a:r>
              <a:rPr lang="es-MX" dirty="0" smtClean="0"/>
              <a:t>*Modelo comprensivo y secuencial de las frases del consumo de drogas</a:t>
            </a:r>
            <a:endParaRPr lang="es-MX" dirty="0"/>
          </a:p>
        </p:txBody>
      </p:sp>
      <p:sp>
        <p:nvSpPr>
          <p:cNvPr id="3" name="2 Título"/>
          <p:cNvSpPr>
            <a:spLocks noGrp="1"/>
          </p:cNvSpPr>
          <p:nvPr>
            <p:ph type="title"/>
          </p:nvPr>
        </p:nvSpPr>
        <p:spPr/>
        <p:txBody>
          <a:bodyPr/>
          <a:lstStyle/>
          <a:p>
            <a:r>
              <a:rPr lang="es-MX" dirty="0" smtClean="0"/>
              <a:t>Marco teórico </a:t>
            </a:r>
            <a:endParaRPr lang="es-MX"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2">
      <a:dk1>
        <a:sysClr val="windowText" lastClr="000000"/>
      </a:dk1>
      <a:lt1>
        <a:sysClr val="window" lastClr="FFFFFF"/>
      </a:lt1>
      <a:dk2>
        <a:srgbClr val="444D26"/>
      </a:dk2>
      <a:lt2>
        <a:srgbClr val="FEFAC9"/>
      </a:lt2>
      <a:accent1>
        <a:srgbClr val="F3A447"/>
      </a:accent1>
      <a:accent2>
        <a:srgbClr val="DD7E0E"/>
      </a:accent2>
      <a:accent3>
        <a:srgbClr val="E7BC29"/>
      </a:accent3>
      <a:accent4>
        <a:srgbClr val="F7C890"/>
      </a:accent4>
      <a:accent5>
        <a:srgbClr val="FEFAC9"/>
      </a:accent5>
      <a:accent6>
        <a:srgbClr val="DD7E0E"/>
      </a:accent6>
      <a:hlink>
        <a:srgbClr val="6F6702"/>
      </a:hlink>
      <a:folHlink>
        <a:srgbClr val="935409"/>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571</TotalTime>
  <Words>1041</Words>
  <Application>Microsoft Office PowerPoint</Application>
  <PresentationFormat>Presentación en pantalla (4:3)</PresentationFormat>
  <Paragraphs>76</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Concurrencia</vt:lpstr>
      <vt:lpstr>EL IMPACTO QUE TIENEN LOS TALLERES  EN PREVENCIÓN DE ADICCIONES.     </vt:lpstr>
      <vt:lpstr>INTRODUCCIÓN </vt:lpstr>
      <vt:lpstr>Planteamiento del problema </vt:lpstr>
      <vt:lpstr>Pregunta de investigación </vt:lpstr>
      <vt:lpstr>Objetivo general </vt:lpstr>
      <vt:lpstr>Objetivos específicos </vt:lpstr>
      <vt:lpstr>Justificación  </vt:lpstr>
      <vt:lpstr>HIPOTESIS </vt:lpstr>
      <vt:lpstr>Marco teórico </vt:lpstr>
      <vt:lpstr>Diapositiva 10</vt:lpstr>
      <vt:lpstr>Metodología</vt:lpstr>
      <vt:lpstr>Diapositiva 12</vt:lpstr>
      <vt:lpstr>Bibliografía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ADICCIONES ADOLESCENTES Y EL IMPACTO QUE TIENEN LOS TALLERES DE PREVENCIÓN</dc:title>
  <dc:creator>usuario</dc:creator>
  <cp:lastModifiedBy>usuario</cp:lastModifiedBy>
  <cp:revision>43</cp:revision>
  <dcterms:created xsi:type="dcterms:W3CDTF">2012-10-12T22:44:05Z</dcterms:created>
  <dcterms:modified xsi:type="dcterms:W3CDTF">2012-11-14T01:51:53Z</dcterms:modified>
</cp:coreProperties>
</file>