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2" r:id="rId5"/>
    <p:sldId id="263" r:id="rId6"/>
    <p:sldId id="267" r:id="rId7"/>
    <p:sldId id="261" r:id="rId8"/>
    <p:sldId id="264" r:id="rId9"/>
    <p:sldId id="269" r:id="rId10"/>
    <p:sldId id="268" r:id="rId11"/>
    <p:sldId id="270" r:id="rId12"/>
    <p:sldId id="266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54B85D-9D26-4550-AFC6-E713B6ED24B9}" type="datetimeFigureOut">
              <a:rPr lang="es-MX" smtClean="0"/>
              <a:pPr/>
              <a:t>09/11/2012</a:t>
            </a:fld>
            <a:endParaRPr lang="es-MX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118C77-8490-4C75-9743-2879E288738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54B85D-9D26-4550-AFC6-E713B6ED24B9}" type="datetimeFigureOut">
              <a:rPr lang="es-MX" smtClean="0"/>
              <a:pPr/>
              <a:t>09/11/2012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18C77-8490-4C75-9743-2879E288738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54B85D-9D26-4550-AFC6-E713B6ED24B9}" type="datetimeFigureOut">
              <a:rPr lang="es-MX" smtClean="0"/>
              <a:pPr/>
              <a:t>09/11/2012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18C77-8490-4C75-9743-2879E288738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54B85D-9D26-4550-AFC6-E713B6ED24B9}" type="datetimeFigureOut">
              <a:rPr lang="es-MX" smtClean="0"/>
              <a:pPr/>
              <a:t>09/11/2012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18C77-8490-4C75-9743-2879E288738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54B85D-9D26-4550-AFC6-E713B6ED24B9}" type="datetimeFigureOut">
              <a:rPr lang="es-MX" smtClean="0"/>
              <a:pPr/>
              <a:t>09/11/2012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18C77-8490-4C75-9743-2879E288738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54B85D-9D26-4550-AFC6-E713B6ED24B9}" type="datetimeFigureOut">
              <a:rPr lang="es-MX" smtClean="0"/>
              <a:pPr/>
              <a:t>09/11/2012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18C77-8490-4C75-9743-2879E288738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54B85D-9D26-4550-AFC6-E713B6ED24B9}" type="datetimeFigureOut">
              <a:rPr lang="es-MX" smtClean="0"/>
              <a:pPr/>
              <a:t>09/11/2012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18C77-8490-4C75-9743-2879E288738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54B85D-9D26-4550-AFC6-E713B6ED24B9}" type="datetimeFigureOut">
              <a:rPr lang="es-MX" smtClean="0"/>
              <a:pPr/>
              <a:t>09/11/2012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18C77-8490-4C75-9743-2879E288738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54B85D-9D26-4550-AFC6-E713B6ED24B9}" type="datetimeFigureOut">
              <a:rPr lang="es-MX" smtClean="0"/>
              <a:pPr/>
              <a:t>09/11/2012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18C77-8490-4C75-9743-2879E288738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D54B85D-9D26-4550-AFC6-E713B6ED24B9}" type="datetimeFigureOut">
              <a:rPr lang="es-MX" smtClean="0"/>
              <a:pPr/>
              <a:t>09/11/2012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18C77-8490-4C75-9743-2879E288738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54B85D-9D26-4550-AFC6-E713B6ED24B9}" type="datetimeFigureOut">
              <a:rPr lang="es-MX" smtClean="0"/>
              <a:pPr/>
              <a:t>09/11/2012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118C77-8490-4C75-9743-2879E288738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D54B85D-9D26-4550-AFC6-E713B6ED24B9}" type="datetimeFigureOut">
              <a:rPr lang="es-MX" smtClean="0"/>
              <a:pPr/>
              <a:t>09/11/2012</a:t>
            </a:fld>
            <a:endParaRPr lang="es-MX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118C77-8490-4C75-9743-2879E288738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037977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VIOLENCIA INTRAFAMILIAR.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7776864" cy="1752600"/>
          </a:xfrm>
        </p:spPr>
        <p:txBody>
          <a:bodyPr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“</a:t>
            </a:r>
            <a:r>
              <a:rPr lang="es-MX" b="1" dirty="0" smtClean="0"/>
              <a:t>EL MINISTERIO PÚBLICO Y LA ATENCIÓN A VIOLENCIA </a:t>
            </a:r>
            <a:r>
              <a:rPr lang="es-MX" b="1" dirty="0" smtClean="0"/>
              <a:t>INTRAFAMILIAR”</a:t>
            </a:r>
            <a:endParaRPr lang="es-MX" dirty="0">
              <a:solidFill>
                <a:schemeClr val="tx1"/>
              </a:solidFill>
            </a:endParaRPr>
          </a:p>
        </p:txBody>
      </p:sp>
      <p:pic>
        <p:nvPicPr>
          <p:cNvPr id="5" name="Picture 2" descr="http://cepavi.jalisco.gob.mx/imagenes/index_r2_c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924944"/>
            <a:ext cx="2265040" cy="2548170"/>
          </a:xfrm>
          <a:prstGeom prst="rect">
            <a:avLst/>
          </a:prstGeom>
          <a:noFill/>
        </p:spPr>
      </p:pic>
      <p:pic>
        <p:nvPicPr>
          <p:cNvPr id="11266" name="Picture 2" descr="http://sphotos-f.ak.fbcdn.net/hphotos-ak-snc7/429667_365532120153811_712333628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996952"/>
            <a:ext cx="4320479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Lugar de estudio: Jalisco; representa el 4to estado y por el alcance de la institución. </a:t>
            </a:r>
          </a:p>
          <a:p>
            <a:r>
              <a:rPr lang="es-MX" dirty="0" smtClean="0"/>
              <a:t>Informantes: Agencias del MP: división de la libertad y seguridad de las personas, atención a delitos violentos, especializadas en genero y atención a infantes. </a:t>
            </a:r>
          </a:p>
          <a:p>
            <a:pPr lvl="1"/>
            <a:r>
              <a:rPr lang="es-MX" dirty="0" smtClean="0"/>
              <a:t>Agentes: Todo el que reciba un caso de violencia intrafamiliar.</a:t>
            </a:r>
          </a:p>
          <a:p>
            <a:r>
              <a:rPr lang="es-MX" dirty="0" smtClean="0"/>
              <a:t>Técnicas: Revisión documental y formatos de informes MISVI. Pasos: recepción, análisis previo, vaciado y análisis conclusivo. 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Metodología.</a:t>
            </a:r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/>
          <a:lstStyle/>
          <a:p>
            <a:r>
              <a:rPr lang="es-MX" dirty="0" smtClean="0"/>
              <a:t>Trabajo de campo: Estructuración y revisión de la base de datos generada por el MISVI.</a:t>
            </a:r>
          </a:p>
          <a:p>
            <a:endParaRPr lang="es-MX" dirty="0" smtClean="0"/>
          </a:p>
          <a:p>
            <a:r>
              <a:rPr lang="es-MX" dirty="0" smtClean="0"/>
              <a:t>Organización material: Base de datos en Microsoft Excel dividido de acuerdo a la información básica a analizar. </a:t>
            </a:r>
          </a:p>
          <a:p>
            <a:endParaRPr lang="es-MX" dirty="0" smtClean="0"/>
          </a:p>
          <a:p>
            <a:r>
              <a:rPr lang="es-MX" dirty="0" smtClean="0"/>
              <a:t>Análisis de datos: Estadística descriptiva. Iniciando por la verificación de la base y generando tablas dinámicas que nos permitan obtener graficas con media, moda, mediana y desviaciones.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MX" dirty="0" smtClean="0"/>
              <a:t>CEPAVI. (01 de ENERO de 2009). </a:t>
            </a:r>
            <a:r>
              <a:rPr lang="es-MX" i="1" dirty="0" smtClean="0"/>
              <a:t>CEPAVI</a:t>
            </a:r>
            <a:r>
              <a:rPr lang="es-MX" dirty="0" smtClean="0"/>
              <a:t>. Recuperado el 09 de OCTUBRE de 2012, de http://cepavi.jalisco.gob.mx/index.php.</a:t>
            </a:r>
          </a:p>
          <a:p>
            <a:r>
              <a:rPr lang="es-MX" dirty="0" smtClean="0"/>
              <a:t>ENDIRHE. (2011). </a:t>
            </a:r>
            <a:r>
              <a:rPr lang="es-MX" i="1" dirty="0" smtClean="0"/>
              <a:t>INEGI</a:t>
            </a:r>
            <a:r>
              <a:rPr lang="es-MX" dirty="0" smtClean="0"/>
              <a:t>. Recuperado el 9 de OCTUBRE de 2012, de http://www.inegi.org.mx/sistemas/tabuladosbasicos/tabdirecto.aspx?s=est&amp;c=29722</a:t>
            </a:r>
          </a:p>
          <a:p>
            <a:r>
              <a:rPr lang="es-MX" dirty="0" smtClean="0"/>
              <a:t>Jalisco, G. d. (2003). </a:t>
            </a:r>
            <a:r>
              <a:rPr lang="es-MX" i="1" dirty="0" smtClean="0"/>
              <a:t>Ley de </a:t>
            </a:r>
            <a:r>
              <a:rPr lang="es-MX" i="1" dirty="0" smtClean="0"/>
              <a:t>prevención </a:t>
            </a:r>
            <a:r>
              <a:rPr lang="es-MX" i="1" dirty="0" smtClean="0"/>
              <a:t>y atención de la violencia intrafamiliar del estado de Jalisco.</a:t>
            </a:r>
            <a:r>
              <a:rPr lang="es-MX" dirty="0" smtClean="0"/>
              <a:t> Guadalajara: CEPAVI, SECRETARIA DE DESARROLLO HUMANO, DIF.</a:t>
            </a:r>
          </a:p>
          <a:p>
            <a:r>
              <a:rPr lang="es-MX" dirty="0" smtClean="0"/>
              <a:t>Medina, A. d. (2001). </a:t>
            </a:r>
            <a:r>
              <a:rPr lang="es-MX" i="1" dirty="0" smtClean="0"/>
              <a:t>Libres de la violencia familiar.</a:t>
            </a:r>
            <a:r>
              <a:rPr lang="es-MX" dirty="0" smtClean="0"/>
              <a:t> El </a:t>
            </a:r>
            <a:r>
              <a:rPr lang="es-MX" dirty="0" smtClean="0"/>
              <a:t>Paso, </a:t>
            </a:r>
            <a:r>
              <a:rPr lang="es-MX" dirty="0" smtClean="0"/>
              <a:t>Texas.: Mundo Hispano.</a:t>
            </a:r>
          </a:p>
          <a:p>
            <a:r>
              <a:rPr lang="es-MX" dirty="0" smtClean="0"/>
              <a:t>PGJEJ, E. (ENERO - DICIEMBRE de 2011/2012). </a:t>
            </a:r>
            <a:r>
              <a:rPr lang="es-MX" i="1" dirty="0" smtClean="0"/>
              <a:t>ESTADISTICAS</a:t>
            </a:r>
            <a:r>
              <a:rPr lang="es-MX" dirty="0" smtClean="0"/>
              <a:t>. Recuperado el 09 de OCTUBRE de 2012, de http://infopublicapgj.jalisco.gob.mx/Transparencia_PGJEJ/Estadisticas_PGJEJ/estadisticas_pgjej.htm</a:t>
            </a:r>
          </a:p>
          <a:p>
            <a:r>
              <a:rPr lang="es-MX" dirty="0" smtClean="0"/>
              <a:t>REPÚBLICA, P. G. (2010). </a:t>
            </a:r>
            <a:r>
              <a:rPr lang="es-MX" i="1" dirty="0" smtClean="0"/>
              <a:t>PROCURADURÍA GENERAL DE LA REPÚBLICA</a:t>
            </a:r>
            <a:r>
              <a:rPr lang="es-MX" dirty="0" smtClean="0"/>
              <a:t>. Recuperado el 5 de Noviembre de 2012, de http://www.pgr.gob.mx/Combate%20a%20la%20Delincuencia/Ministerio_Publico.asp</a:t>
            </a:r>
          </a:p>
          <a:p>
            <a:r>
              <a:rPr lang="es-MX" dirty="0" smtClean="0"/>
              <a:t>UNIÓN, C. D. (1 de febrero de 2007). </a:t>
            </a:r>
            <a:r>
              <a:rPr lang="es-MX" i="1" dirty="0" smtClean="0"/>
              <a:t>Ley General De Acceso De Las Mujeres A Una Vida Libre De Violencia.</a:t>
            </a:r>
            <a:r>
              <a:rPr lang="es-MX" dirty="0" smtClean="0"/>
              <a:t> Distrito Federal</a:t>
            </a:r>
            <a:r>
              <a:rPr lang="es-MX" dirty="0" smtClean="0"/>
              <a:t>.</a:t>
            </a:r>
            <a:endParaRPr lang="es-MX" dirty="0" smtClean="0"/>
          </a:p>
          <a:p>
            <a:pPr>
              <a:buNone/>
            </a:pP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Bibliografía. 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51520" y="1844824"/>
            <a:ext cx="8517632" cy="4597971"/>
          </a:xfrm>
        </p:spPr>
        <p:txBody>
          <a:bodyPr/>
          <a:lstStyle/>
          <a:p>
            <a:pPr algn="ctr"/>
            <a:r>
              <a:rPr lang="es-MX" dirty="0" smtClean="0"/>
              <a:t>Prevención y Atención por políticas publicas. </a:t>
            </a:r>
          </a:p>
          <a:p>
            <a:pPr algn="ctr"/>
            <a:r>
              <a:rPr lang="es-MX" dirty="0" smtClean="0"/>
              <a:t>Creación de modelos de atención y coordinación a instituciones.</a:t>
            </a:r>
          </a:p>
          <a:p>
            <a:pPr algn="ctr"/>
            <a:r>
              <a:rPr lang="es-MX" dirty="0" smtClean="0"/>
              <a:t>Impulsar y apoyar proyectos de investigación de VI.</a:t>
            </a:r>
          </a:p>
          <a:p>
            <a:pPr algn="ctr"/>
            <a:r>
              <a:rPr lang="es-MX" dirty="0" smtClean="0"/>
              <a:t>Capacitación de instituciones.</a:t>
            </a:r>
          </a:p>
          <a:p>
            <a:pPr algn="ctr"/>
            <a:endParaRPr lang="es-MX" dirty="0" smtClean="0"/>
          </a:p>
          <a:p>
            <a:pPr>
              <a:buNone/>
            </a:pPr>
            <a:r>
              <a:rPr lang="es-MX" dirty="0" smtClean="0"/>
              <a:t>SISTEMAS DE INFORMACIÓN. </a:t>
            </a:r>
          </a:p>
          <a:p>
            <a:pPr>
              <a:buNone/>
            </a:pPr>
            <a:r>
              <a:rPr lang="es-MX" dirty="0" smtClean="0"/>
              <a:t>Recepción, descripción y análisis. </a:t>
            </a:r>
            <a:endParaRPr lang="es-MX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Consejo Estatal para la Prevención y Atención de la Violencia Intrafamiliar. CEPAVI</a:t>
            </a:r>
            <a:endParaRPr lang="es-MX" dirty="0"/>
          </a:p>
        </p:txBody>
      </p:sp>
      <p:pic>
        <p:nvPicPr>
          <p:cNvPr id="40962" name="Picture 2" descr="http://cepavi.jalisco.gob.mx/imagenes/index_r2_c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960060"/>
            <a:ext cx="2265040" cy="25481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Dependencias que lo integran.</a:t>
            </a:r>
            <a:endParaRPr lang="es-MX" dirty="0"/>
          </a:p>
        </p:txBody>
      </p:sp>
      <p:pic>
        <p:nvPicPr>
          <p:cNvPr id="54274" name="Picture 2" descr="http://www.cenavece.salud.gob.mx/emergencias/imgs/IMAGES-NEW/logo_salud_07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196752"/>
            <a:ext cx="2530882" cy="1368152"/>
          </a:xfrm>
          <a:prstGeom prst="rect">
            <a:avLst/>
          </a:prstGeom>
          <a:noFill/>
        </p:spPr>
      </p:pic>
      <p:pic>
        <p:nvPicPr>
          <p:cNvPr id="54276" name="Picture 4" descr="http://yucataninternet.com/web/uploads/imagen_ed1130bff5ac70f076aaaa112b8c350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924944"/>
            <a:ext cx="2410613" cy="1603649"/>
          </a:xfrm>
          <a:prstGeom prst="rect">
            <a:avLst/>
          </a:prstGeom>
          <a:noFill/>
        </p:spPr>
      </p:pic>
      <p:pic>
        <p:nvPicPr>
          <p:cNvPr id="54278" name="Picture 6" descr="http://www.itvillahermosa.edu.mx/instituto/logotipos/sep2007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268760"/>
            <a:ext cx="2700300" cy="1800200"/>
          </a:xfrm>
          <a:prstGeom prst="rect">
            <a:avLst/>
          </a:prstGeom>
          <a:noFill/>
        </p:spPr>
      </p:pic>
      <p:pic>
        <p:nvPicPr>
          <p:cNvPr id="54280" name="Picture 8" descr="http://www.gobierno.com.mx/img-notas/sedeso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1340768"/>
            <a:ext cx="2343552" cy="1710160"/>
          </a:xfrm>
          <a:prstGeom prst="rect">
            <a:avLst/>
          </a:prstGeom>
          <a:noFill/>
        </p:spPr>
      </p:pic>
      <p:pic>
        <p:nvPicPr>
          <p:cNvPr id="54284" name="Picture 12" descr="http://primicias24.com/wp-content/uploads/2012/02/MP-22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3789040"/>
            <a:ext cx="1777380" cy="1427829"/>
          </a:xfrm>
          <a:prstGeom prst="rect">
            <a:avLst/>
          </a:prstGeom>
          <a:noFill/>
        </p:spPr>
      </p:pic>
      <p:pic>
        <p:nvPicPr>
          <p:cNvPr id="54286" name="Picture 14" descr="https://encrypted-tbn0.gstatic.com/images?q=tbn:ANd9GcR1tpIwgQpxw1j0G0ucuq_859R2-vcIaHx0lE2DB9gdqdCzOCOeY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26728" y="3789040"/>
            <a:ext cx="2761808" cy="2016224"/>
          </a:xfrm>
          <a:prstGeom prst="rect">
            <a:avLst/>
          </a:prstGeom>
          <a:noFill/>
        </p:spPr>
      </p:pic>
      <p:pic>
        <p:nvPicPr>
          <p:cNvPr id="54288" name="Picture 16" descr="http://i2.esmas.com/2010/11/22/157735/dif-300x380.jpg"/>
          <p:cNvPicPr>
            <a:picLocks noChangeAspect="1" noChangeArrowheads="1"/>
          </p:cNvPicPr>
          <p:nvPr/>
        </p:nvPicPr>
        <p:blipFill>
          <a:blip r:embed="rId8" cstate="print"/>
          <a:srcRect l="6913" t="27351" b="32664"/>
          <a:stretch>
            <a:fillRect/>
          </a:stretch>
        </p:blipFill>
        <p:spPr bwMode="auto">
          <a:xfrm>
            <a:off x="5876726" y="4653136"/>
            <a:ext cx="3267274" cy="1440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s-MX" dirty="0" smtClean="0"/>
              <a:t>Encuesta Nacional sobre la Dinámica de las Relaciones en los </a:t>
            </a:r>
            <a:r>
              <a:rPr lang="es-MX" dirty="0" smtClean="0"/>
              <a:t>Hogares        Jalisco 4ta Posición. </a:t>
            </a:r>
          </a:p>
          <a:p>
            <a:r>
              <a:rPr lang="es-MX" dirty="0" smtClean="0"/>
              <a:t>39</a:t>
            </a:r>
            <a:r>
              <a:rPr lang="es-MX" dirty="0" smtClean="0"/>
              <a:t>% de las mujeres mayores de 15 años en </a:t>
            </a:r>
            <a:r>
              <a:rPr lang="es-MX" dirty="0" smtClean="0"/>
              <a:t>Jalisco </a:t>
            </a:r>
            <a:r>
              <a:rPr lang="es-MX" dirty="0" smtClean="0"/>
              <a:t>son víctimas de violencia</a:t>
            </a:r>
            <a:r>
              <a:rPr lang="es-MX" dirty="0" smtClean="0"/>
              <a:t>.</a:t>
            </a:r>
          </a:p>
          <a:p>
            <a:r>
              <a:rPr lang="es-MX" dirty="0" smtClean="0"/>
              <a:t>El 70% de los casos no presenta denuncia y el 11 % presenta su caso al Ministerio Público.</a:t>
            </a:r>
          </a:p>
          <a:p>
            <a:endParaRPr lang="es-MX" dirty="0" smtClean="0"/>
          </a:p>
          <a:p>
            <a:r>
              <a:rPr lang="es-MX" dirty="0" smtClean="0"/>
              <a:t>Por lo tanto debido a la gravedad de la problemática se necesita analizar los procesos de atención de la principal instalación responsable.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6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Planteamiento del problema.</a:t>
            </a:r>
            <a:endParaRPr lang="es-MX" dirty="0"/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5148064" y="213285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¿Qué características presenta el proceso de atención a caso de violencia intrafamiliar por parte del Ministerio Público de Jalisco en el periodo de Enero a Junio del 2012? </a:t>
            </a:r>
            <a:endParaRPr lang="es-MX" dirty="0" smtClean="0"/>
          </a:p>
          <a:p>
            <a:endParaRPr lang="es-MX" dirty="0" smtClean="0"/>
          </a:p>
          <a:p>
            <a:pPr lvl="0">
              <a:buNone/>
            </a:pPr>
            <a:r>
              <a:rPr lang="es-MX" sz="3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Hipótesis.</a:t>
            </a:r>
          </a:p>
          <a:p>
            <a:r>
              <a:rPr lang="es-MX" dirty="0" smtClean="0"/>
              <a:t>La expectativa de atención a la violencia intrafamiliar por parte del Ministerio Publico se encuentra por debajo del porcentaje de atención mínimo esperado.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Pregunta de Investigación.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09857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MX" dirty="0" smtClean="0"/>
              <a:t>Describir los procesos de atención y la información registrada de violencia intrafamiliar por parte del Ministerio Público de Jalisco en el periodo de Enero a Junio del 2012</a:t>
            </a:r>
            <a:r>
              <a:rPr lang="es-MX" dirty="0" smtClean="0"/>
              <a:t>.</a:t>
            </a:r>
          </a:p>
          <a:p>
            <a:pPr algn="just">
              <a:buNone/>
            </a:pPr>
            <a:endParaRPr lang="es-MX" sz="37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buNone/>
            </a:pPr>
            <a:r>
              <a:rPr lang="es-MX" sz="37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Objetivos Específicos. </a:t>
            </a:r>
          </a:p>
          <a:p>
            <a:pPr lvl="0"/>
            <a:r>
              <a:rPr lang="es-MX" dirty="0" smtClean="0"/>
              <a:t>Conocer el número </a:t>
            </a:r>
            <a:r>
              <a:rPr lang="es-MX" dirty="0" smtClean="0"/>
              <a:t>los casos recibidos por el CEPAVI separándolos por agencias del Ministerio Publico que los presentan y agentes que registraron las denuncias.</a:t>
            </a:r>
          </a:p>
          <a:p>
            <a:pPr lvl="0"/>
            <a:r>
              <a:rPr lang="es-MX" dirty="0" smtClean="0"/>
              <a:t>Analizar las acciones iniciadas por parte del Ministerio Público para cada denuncia. </a:t>
            </a:r>
          </a:p>
          <a:p>
            <a:pPr lvl="0"/>
            <a:r>
              <a:rPr lang="es-MX" dirty="0" smtClean="0"/>
              <a:t>Identificar las frecuencias se denuncia de violencia intrafamiliar por entidades del estado de Jalisco</a:t>
            </a:r>
            <a:r>
              <a:rPr lang="es-MX" dirty="0" smtClean="0"/>
              <a:t>.</a:t>
            </a:r>
          </a:p>
          <a:p>
            <a:pPr lvl="0">
              <a:buNone/>
            </a:pPr>
            <a:endParaRPr lang="es-MX" dirty="0" smtClean="0"/>
          </a:p>
          <a:p>
            <a:pPr lvl="0">
              <a:buNone/>
            </a:pPr>
            <a:endParaRPr lang="es-MX" sz="37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buNone/>
            </a:pPr>
            <a:endParaRPr lang="es-MX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0609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Objetivo General.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5386603"/>
          </a:xfrm>
        </p:spPr>
        <p:txBody>
          <a:bodyPr>
            <a:normAutofit/>
          </a:bodyPr>
          <a:lstStyle/>
          <a:p>
            <a:endParaRPr lang="es-MX" sz="2400" dirty="0" smtClean="0"/>
          </a:p>
          <a:p>
            <a:r>
              <a:rPr lang="es-MX" sz="2400" dirty="0" smtClean="0"/>
              <a:t>De 4,371,813</a:t>
            </a:r>
            <a:r>
              <a:rPr lang="es-MX" sz="2400" dirty="0"/>
              <a:t> </a:t>
            </a:r>
            <a:r>
              <a:rPr lang="es-MX" sz="2400" dirty="0" smtClean="0"/>
              <a:t>el Ministerio Público atendió únicamente a 2,347. Según los casos reportados al CEPAVI.</a:t>
            </a:r>
          </a:p>
          <a:p>
            <a:endParaRPr lang="es-MX" sz="2400" dirty="0" smtClean="0"/>
          </a:p>
          <a:p>
            <a:r>
              <a:rPr lang="es-MX" sz="2400" dirty="0" smtClean="0"/>
              <a:t>Congruencia entre el numero de casos que recibieron atención y el numero de casos presentados al CEPAVI por el MP veracidad y análisis profundo de acciones por caso presentado. </a:t>
            </a:r>
          </a:p>
        </p:txBody>
      </p:sp>
      <p:sp>
        <p:nvSpPr>
          <p:cNvPr id="7" name="2 Título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0609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Justificación.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Violencia intrafamiliar: </a:t>
            </a:r>
            <a:r>
              <a:rPr lang="es-MX" dirty="0" smtClean="0"/>
              <a:t>acción </a:t>
            </a:r>
            <a:r>
              <a:rPr lang="es-MX" dirty="0" smtClean="0"/>
              <a:t>u omisión intencional que ponga en peligro o afecte la integridad física, psicológica o sexual, que se ejerce en contra de algún miembro de la familia, por otro integrante de la misma, independientemente de que pudiere constituir un </a:t>
            </a:r>
            <a:r>
              <a:rPr lang="es-MX" dirty="0" smtClean="0"/>
              <a:t>delito. 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Tipos de violencia:</a:t>
            </a:r>
          </a:p>
          <a:p>
            <a:r>
              <a:rPr lang="es-MX" dirty="0" smtClean="0"/>
              <a:t>Física, psicológica, sexual, económica y patrimonial.</a:t>
            </a:r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Marco Teórico. </a:t>
            </a:r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r>
              <a:rPr lang="es-MX" dirty="0" smtClean="0"/>
              <a:t>¿Qué es la PGR?, ¿Qué es el Ministerio Público? ¿Qué acciones realizan?</a:t>
            </a:r>
          </a:p>
          <a:p>
            <a:endParaRPr lang="es-MX" dirty="0" smtClean="0"/>
          </a:p>
          <a:p>
            <a:r>
              <a:rPr lang="es-MX" dirty="0" smtClean="0"/>
              <a:t>Diferencia </a:t>
            </a:r>
            <a:r>
              <a:rPr lang="es-MX" dirty="0" smtClean="0"/>
              <a:t>entre denuncia y querella. </a:t>
            </a:r>
          </a:p>
          <a:p>
            <a:endParaRPr lang="es-MX" dirty="0" smtClean="0"/>
          </a:p>
          <a:p>
            <a:r>
              <a:rPr lang="es-MX" dirty="0" smtClean="0"/>
              <a:t>Diferencia </a:t>
            </a:r>
            <a:r>
              <a:rPr lang="es-MX" dirty="0" smtClean="0"/>
              <a:t>entre averiguación previa y acta de hechos. </a:t>
            </a:r>
          </a:p>
          <a:p>
            <a:endParaRPr lang="es-MX" dirty="0" smtClean="0"/>
          </a:p>
          <a:p>
            <a:r>
              <a:rPr lang="es-MX" dirty="0" smtClean="0"/>
              <a:t>¿</a:t>
            </a:r>
            <a:r>
              <a:rPr lang="es-MX" dirty="0" smtClean="0"/>
              <a:t>Qué es una agencia del MP? ¿Qué es una agente del MP? 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781</TotalTime>
  <Words>796</Words>
  <Application>Microsoft Office PowerPoint</Application>
  <PresentationFormat>Presentación en pantalla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Concurrencia</vt:lpstr>
      <vt:lpstr>VIOLENCIA INTRAFAMILIAR.</vt:lpstr>
      <vt:lpstr>Consejo Estatal para la Prevención y Atención de la Violencia Intrafamiliar. CEPAVI</vt:lpstr>
      <vt:lpstr>Dependencias que lo integran.</vt:lpstr>
      <vt:lpstr>Planteamiento del problema.</vt:lpstr>
      <vt:lpstr>Pregunta de Investigación.</vt:lpstr>
      <vt:lpstr>Objetivo General.</vt:lpstr>
      <vt:lpstr>Justificación.</vt:lpstr>
      <vt:lpstr>Marco Teórico. </vt:lpstr>
      <vt:lpstr>Diapositiva 9</vt:lpstr>
      <vt:lpstr>Metodología.</vt:lpstr>
      <vt:lpstr>Diapositiva 11</vt:lpstr>
      <vt:lpstr>Bibliografía.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VIOLENCIA INTRAFAMILIAR.</dc:title>
  <dc:creator>Andrea</dc:creator>
  <cp:lastModifiedBy>Andrea</cp:lastModifiedBy>
  <cp:revision>4</cp:revision>
  <dcterms:created xsi:type="dcterms:W3CDTF">2012-10-13T04:43:30Z</dcterms:created>
  <dcterms:modified xsi:type="dcterms:W3CDTF">2012-11-10T07:54:47Z</dcterms:modified>
</cp:coreProperties>
</file>