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1" r:id="rId2"/>
    <p:sldId id="257" r:id="rId3"/>
    <p:sldId id="260" r:id="rId4"/>
    <p:sldId id="262" r:id="rId5"/>
    <p:sldId id="263" r:id="rId6"/>
    <p:sldId id="266" r:id="rId7"/>
    <p:sldId id="267" r:id="rId8"/>
    <p:sldId id="268"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639189-91AD-48DB-A17D-369DD697CC3E}" type="datetimeFigureOut">
              <a:rPr lang="es-ES" smtClean="0"/>
              <a:pPr/>
              <a:t>10/11/2012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ACCC92-6234-4A57-B874-D5CDEB4668B4}"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9ACCC92-6234-4A57-B874-D5CDEB4668B4}"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9ACCC92-6234-4A57-B874-D5CDEB4668B4}" type="slidenum">
              <a:rPr lang="es-ES" smtClean="0"/>
              <a:pPr/>
              <a:t>10</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9ACCC92-6234-4A57-B874-D5CDEB4668B4}" type="slidenum">
              <a:rPr lang="es-ES" smtClean="0"/>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9ACCC92-6234-4A57-B874-D5CDEB4668B4}"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9ACCC92-6234-4A57-B874-D5CDEB4668B4}"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9ACCC92-6234-4A57-B874-D5CDEB4668B4}"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9ACCC92-6234-4A57-B874-D5CDEB4668B4}"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9ACCC92-6234-4A57-B874-D5CDEB4668B4}"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9ACCC92-6234-4A57-B874-D5CDEB4668B4}"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9ACCC92-6234-4A57-B874-D5CDEB4668B4}"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7F22E26-3433-4CD1-B660-0E43B56B11BF}" type="datetimeFigureOut">
              <a:rPr lang="es-ES" smtClean="0"/>
              <a:pPr/>
              <a:t>10/11/2012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5B30031-99DF-41EC-99AC-1081AA67478B}"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7F22E26-3433-4CD1-B660-0E43B56B11BF}" type="datetimeFigureOut">
              <a:rPr lang="es-ES" smtClean="0"/>
              <a:pPr/>
              <a:t>10/11/2012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5B30031-99DF-41EC-99AC-1081AA67478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7F22E26-3433-4CD1-B660-0E43B56B11BF}" type="datetimeFigureOut">
              <a:rPr lang="es-ES" smtClean="0"/>
              <a:pPr/>
              <a:t>10/11/2012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5B30031-99DF-41EC-99AC-1081AA67478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7F22E26-3433-4CD1-B660-0E43B56B11BF}" type="datetimeFigureOut">
              <a:rPr lang="es-ES" smtClean="0"/>
              <a:pPr/>
              <a:t>10/11/2012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5B30031-99DF-41EC-99AC-1081AA67478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7F22E26-3433-4CD1-B660-0E43B56B11BF}" type="datetimeFigureOut">
              <a:rPr lang="es-ES" smtClean="0"/>
              <a:pPr/>
              <a:t>10/11/2012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5B30031-99DF-41EC-99AC-1081AA67478B}"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7F22E26-3433-4CD1-B660-0E43B56B11BF}" type="datetimeFigureOut">
              <a:rPr lang="es-ES" smtClean="0"/>
              <a:pPr/>
              <a:t>10/11/2012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5B30031-99DF-41EC-99AC-1081AA67478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7F22E26-3433-4CD1-B660-0E43B56B11BF}" type="datetimeFigureOut">
              <a:rPr lang="es-ES" smtClean="0"/>
              <a:pPr/>
              <a:t>10/11/2012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5B30031-99DF-41EC-99AC-1081AA67478B}"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7F22E26-3433-4CD1-B660-0E43B56B11BF}" type="datetimeFigureOut">
              <a:rPr lang="es-ES" smtClean="0"/>
              <a:pPr/>
              <a:t>10/11/2012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5B30031-99DF-41EC-99AC-1081AA67478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7F22E26-3433-4CD1-B660-0E43B56B11BF}" type="datetimeFigureOut">
              <a:rPr lang="es-ES" smtClean="0"/>
              <a:pPr/>
              <a:t>10/11/2012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5B30031-99DF-41EC-99AC-1081AA67478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7F22E26-3433-4CD1-B660-0E43B56B11BF}" type="datetimeFigureOut">
              <a:rPr lang="es-ES" smtClean="0"/>
              <a:pPr/>
              <a:t>10/11/2012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5B30031-99DF-41EC-99AC-1081AA67478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7F22E26-3433-4CD1-B660-0E43B56B11BF}" type="datetimeFigureOut">
              <a:rPr lang="es-ES" smtClean="0"/>
              <a:pPr/>
              <a:t>10/11/2012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5B30031-99DF-41EC-99AC-1081AA67478B}"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22E26-3433-4CD1-B660-0E43B56B11BF}" type="datetimeFigureOut">
              <a:rPr lang="es-ES" smtClean="0"/>
              <a:pPr/>
              <a:t>10/11/2012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B30031-99DF-41EC-99AC-1081AA67478B}"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85720" y="285728"/>
            <a:ext cx="8643998" cy="1000132"/>
          </a:xfrm>
        </p:spPr>
        <p:txBody>
          <a:bodyPr>
            <a:noAutofit/>
          </a:bodyPr>
          <a:lstStyle/>
          <a:p>
            <a:r>
              <a:rPr lang="es-ES" sz="3200" b="1" dirty="0" smtClean="0">
                <a:latin typeface="Arial" pitchFamily="34" charset="0"/>
                <a:cs typeface="Arial" pitchFamily="34" charset="0"/>
              </a:rPr>
              <a:t>PREVENCION ANTE LA EXPLOTACION</a:t>
            </a:r>
            <a:r>
              <a:rPr lang="es-ES" sz="3200" dirty="0" smtClean="0">
                <a:latin typeface="Arial" pitchFamily="34" charset="0"/>
                <a:cs typeface="Arial" pitchFamily="34" charset="0"/>
              </a:rPr>
              <a:t/>
            </a:r>
            <a:br>
              <a:rPr lang="es-ES" sz="3200" dirty="0" smtClean="0">
                <a:latin typeface="Arial" pitchFamily="34" charset="0"/>
                <a:cs typeface="Arial" pitchFamily="34" charset="0"/>
              </a:rPr>
            </a:br>
            <a:r>
              <a:rPr lang="es-ES" sz="3200" b="1" dirty="0" smtClean="0">
                <a:latin typeface="Arial" pitchFamily="34" charset="0"/>
                <a:cs typeface="Arial" pitchFamily="34" charset="0"/>
              </a:rPr>
              <a:t>COMERCIAL INFANTIL (ECI)</a:t>
            </a:r>
            <a:endParaRPr lang="es-ES" sz="3200" b="1" u="sng" dirty="0">
              <a:effectLst>
                <a:outerShdw blurRad="38100" dist="38100" dir="2700000" algn="tl">
                  <a:srgbClr val="000000">
                    <a:alpha val="43137"/>
                  </a:srgbClr>
                </a:outerShdw>
              </a:effectLst>
              <a:latin typeface="Arial" pitchFamily="34" charset="0"/>
              <a:cs typeface="Arial" pitchFamily="34" charset="0"/>
            </a:endParaRPr>
          </a:p>
        </p:txBody>
      </p:sp>
      <p:sp>
        <p:nvSpPr>
          <p:cNvPr id="5" name="4 Subtítulo"/>
          <p:cNvSpPr>
            <a:spLocks noGrp="1"/>
          </p:cNvSpPr>
          <p:nvPr>
            <p:ph type="subTitle" idx="1"/>
          </p:nvPr>
        </p:nvSpPr>
        <p:spPr>
          <a:xfrm>
            <a:off x="357158" y="1285860"/>
            <a:ext cx="8501122" cy="5572140"/>
          </a:xfrm>
        </p:spPr>
        <p:txBody>
          <a:bodyPr/>
          <a:lstStyle/>
          <a:p>
            <a:endParaRPr lang="es-ES" b="1" u="sng"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r>
              <a:rPr lang="es-ES" b="1" u="sng" dirty="0" smtClean="0">
                <a:solidFill>
                  <a:schemeClr val="tx1"/>
                </a:solidFill>
                <a:effectLst>
                  <a:outerShdw blurRad="38100" dist="38100" dir="2700000" algn="tl">
                    <a:srgbClr val="000000">
                      <a:alpha val="43137"/>
                    </a:srgbClr>
                  </a:outerShdw>
                </a:effectLst>
                <a:latin typeface="Arial" pitchFamily="34" charset="0"/>
                <a:cs typeface="Arial" pitchFamily="34" charset="0"/>
              </a:rPr>
              <a:t>INTRODUCCION </a:t>
            </a:r>
          </a:p>
          <a:p>
            <a:pPr algn="just"/>
            <a:endParaRPr lang="es-ES" sz="2000" b="1" u="sng"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Hoy en día, se ha logrado reconocer la existencia y gravedad del problema de la explotación comercial infantil (ECI). Así que hoy es posible comprender el origen del mismo y la necesidad de buscar nuevas estrategias que logren no solo detectarlo, atenderlo, sancionarlo; sino también prevenirlo, dar herramientas a niños y adolescentes que son los individuos más vulnerables </a:t>
            </a:r>
          </a:p>
          <a:p>
            <a:pPr algn="just"/>
            <a:endParaRPr lang="es-ES" dirty="0"/>
          </a:p>
        </p:txBody>
      </p:sp>
      <p:pic>
        <p:nvPicPr>
          <p:cNvPr id="6" name="5 Imagen" descr="C:\Documents and Settings\Microsoft\Mis documentos\Eye_Of_A_Child_by_SenzaFallisce copia_thumb[7].jpg"/>
          <p:cNvPicPr/>
          <p:nvPr/>
        </p:nvPicPr>
        <p:blipFill>
          <a:blip r:embed="rId3"/>
          <a:srcRect/>
          <a:stretch>
            <a:fillRect/>
          </a:stretch>
        </p:blipFill>
        <p:spPr bwMode="auto">
          <a:xfrm>
            <a:off x="4643438" y="4429132"/>
            <a:ext cx="2266947" cy="2200266"/>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Título"/>
          <p:cNvSpPr>
            <a:spLocks noGrp="1"/>
          </p:cNvSpPr>
          <p:nvPr>
            <p:ph type="subTitle" idx="1"/>
          </p:nvPr>
        </p:nvSpPr>
        <p:spPr>
          <a:xfrm>
            <a:off x="214313" y="357188"/>
            <a:ext cx="8715375" cy="6143625"/>
          </a:xfrm>
        </p:spPr>
        <p:txBody>
          <a:bodyPr>
            <a:normAutofit/>
          </a:bodyPr>
          <a:lstStyle/>
          <a:p>
            <a:endParaRPr lang="es-ES" sz="2800" b="1" u="sng"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r>
              <a:rPr lang="es-ES" sz="2800" b="1" u="sng"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ACTIVIDADES DEL TALLER (CRONOGRAMA)</a:t>
            </a:r>
          </a:p>
          <a:p>
            <a:endParaRPr lang="es-ES" sz="2800" b="1" u="sng"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endParaRPr lang="es-ES" sz="2800" b="1" u="sng"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graphicFrame>
        <p:nvGraphicFramePr>
          <p:cNvPr id="7" name="6 Tabla"/>
          <p:cNvGraphicFramePr>
            <a:graphicFrameLocks noGrp="1"/>
          </p:cNvGraphicFramePr>
          <p:nvPr/>
        </p:nvGraphicFramePr>
        <p:xfrm>
          <a:off x="357158" y="2000240"/>
          <a:ext cx="8358246" cy="3103570"/>
        </p:xfrm>
        <a:graphic>
          <a:graphicData uri="http://schemas.openxmlformats.org/drawingml/2006/table">
            <a:tbl>
              <a:tblPr firstRow="1" bandRow="1">
                <a:tableStyleId>{5C22544A-7EE6-4342-B048-85BDC9FD1C3A}</a:tableStyleId>
              </a:tblPr>
              <a:tblGrid>
                <a:gridCol w="1393041"/>
                <a:gridCol w="1107291"/>
                <a:gridCol w="1643074"/>
                <a:gridCol w="1714512"/>
                <a:gridCol w="1500198"/>
                <a:gridCol w="1000130"/>
              </a:tblGrid>
              <a:tr h="820209">
                <a:tc>
                  <a:txBody>
                    <a:bodyPr/>
                    <a:lstStyle/>
                    <a:p>
                      <a:pPr algn="ctr">
                        <a:lnSpc>
                          <a:spcPct val="115000"/>
                        </a:lnSpc>
                        <a:spcAft>
                          <a:spcPts val="1000"/>
                        </a:spcAft>
                      </a:pPr>
                      <a:r>
                        <a:rPr lang="es-ES" sz="1600" b="1" dirty="0">
                          <a:solidFill>
                            <a:srgbClr val="000000"/>
                          </a:solidFill>
                          <a:latin typeface="Arial"/>
                          <a:ea typeface="Calibri"/>
                          <a:cs typeface="Times New Roman"/>
                        </a:rPr>
                        <a:t>No. DE SESION</a:t>
                      </a:r>
                      <a:endParaRPr lang="es-ES" sz="1600" dirty="0">
                        <a:latin typeface="Calibri"/>
                        <a:ea typeface="Calibri"/>
                        <a:cs typeface="Times New Roman"/>
                      </a:endParaRPr>
                    </a:p>
                  </a:txBody>
                  <a:tcPr marL="68580" marR="68580" marT="0" marB="0"/>
                </a:tc>
                <a:tc>
                  <a:txBody>
                    <a:bodyPr/>
                    <a:lstStyle/>
                    <a:p>
                      <a:pPr algn="ctr">
                        <a:lnSpc>
                          <a:spcPct val="115000"/>
                        </a:lnSpc>
                        <a:spcAft>
                          <a:spcPts val="1000"/>
                        </a:spcAft>
                      </a:pPr>
                      <a:r>
                        <a:rPr lang="es-ES" sz="1600" b="1" dirty="0">
                          <a:solidFill>
                            <a:srgbClr val="000000"/>
                          </a:solidFill>
                          <a:latin typeface="Arial"/>
                          <a:ea typeface="Calibri"/>
                          <a:cs typeface="Times New Roman"/>
                        </a:rPr>
                        <a:t>TEMA</a:t>
                      </a:r>
                      <a:endParaRPr lang="es-ES" sz="1600" dirty="0">
                        <a:latin typeface="Calibri"/>
                        <a:ea typeface="Calibri"/>
                        <a:cs typeface="Times New Roman"/>
                      </a:endParaRPr>
                    </a:p>
                  </a:txBody>
                  <a:tcPr marL="68580" marR="68580" marT="0" marB="0"/>
                </a:tc>
                <a:tc>
                  <a:txBody>
                    <a:bodyPr/>
                    <a:lstStyle/>
                    <a:p>
                      <a:pPr algn="ctr">
                        <a:lnSpc>
                          <a:spcPct val="115000"/>
                        </a:lnSpc>
                        <a:spcAft>
                          <a:spcPts val="1000"/>
                        </a:spcAft>
                      </a:pPr>
                      <a:r>
                        <a:rPr lang="es-ES" sz="1600" b="1">
                          <a:solidFill>
                            <a:srgbClr val="000000"/>
                          </a:solidFill>
                          <a:latin typeface="Arial"/>
                          <a:ea typeface="Calibri"/>
                          <a:cs typeface="Times New Roman"/>
                        </a:rPr>
                        <a:t>FINALIDAD</a:t>
                      </a:r>
                      <a:endParaRPr lang="es-ES" sz="1600">
                        <a:latin typeface="Calibri"/>
                        <a:ea typeface="Calibri"/>
                        <a:cs typeface="Times New Roman"/>
                      </a:endParaRPr>
                    </a:p>
                  </a:txBody>
                  <a:tcPr marL="68580" marR="68580" marT="0" marB="0"/>
                </a:tc>
                <a:tc>
                  <a:txBody>
                    <a:bodyPr/>
                    <a:lstStyle/>
                    <a:p>
                      <a:pPr algn="ctr">
                        <a:lnSpc>
                          <a:spcPct val="115000"/>
                        </a:lnSpc>
                        <a:spcAft>
                          <a:spcPts val="1000"/>
                        </a:spcAft>
                      </a:pPr>
                      <a:r>
                        <a:rPr lang="es-ES" sz="1600" b="1">
                          <a:solidFill>
                            <a:srgbClr val="000000"/>
                          </a:solidFill>
                          <a:latin typeface="Arial"/>
                          <a:ea typeface="Calibri"/>
                          <a:cs typeface="Times New Roman"/>
                        </a:rPr>
                        <a:t>ACTIVIDADES</a:t>
                      </a:r>
                      <a:endParaRPr lang="es-ES" sz="1600">
                        <a:latin typeface="Calibri"/>
                        <a:ea typeface="Calibri"/>
                        <a:cs typeface="Times New Roman"/>
                      </a:endParaRPr>
                    </a:p>
                  </a:txBody>
                  <a:tcPr marL="68580" marR="68580" marT="0" marB="0"/>
                </a:tc>
                <a:tc>
                  <a:txBody>
                    <a:bodyPr/>
                    <a:lstStyle/>
                    <a:p>
                      <a:pPr algn="ctr">
                        <a:lnSpc>
                          <a:spcPct val="115000"/>
                        </a:lnSpc>
                        <a:spcAft>
                          <a:spcPts val="1000"/>
                        </a:spcAft>
                      </a:pPr>
                      <a:r>
                        <a:rPr lang="es-ES" sz="1600" b="1">
                          <a:solidFill>
                            <a:srgbClr val="000000"/>
                          </a:solidFill>
                          <a:latin typeface="Arial"/>
                          <a:ea typeface="Calibri"/>
                          <a:cs typeface="Times New Roman"/>
                        </a:rPr>
                        <a:t>MATERIALES O RECUROS</a:t>
                      </a:r>
                      <a:endParaRPr lang="es-ES" sz="1600">
                        <a:latin typeface="Calibri"/>
                        <a:ea typeface="Calibri"/>
                        <a:cs typeface="Times New Roman"/>
                      </a:endParaRPr>
                    </a:p>
                  </a:txBody>
                  <a:tcPr marL="68580" marR="68580" marT="0" marB="0"/>
                </a:tc>
                <a:tc>
                  <a:txBody>
                    <a:bodyPr/>
                    <a:lstStyle/>
                    <a:p>
                      <a:pPr algn="ctr">
                        <a:lnSpc>
                          <a:spcPct val="115000"/>
                        </a:lnSpc>
                        <a:spcAft>
                          <a:spcPts val="1000"/>
                        </a:spcAft>
                      </a:pPr>
                      <a:r>
                        <a:rPr lang="es-ES" sz="1600" b="1" dirty="0">
                          <a:solidFill>
                            <a:srgbClr val="000000"/>
                          </a:solidFill>
                          <a:latin typeface="Arial"/>
                          <a:ea typeface="Calibri"/>
                          <a:cs typeface="Times New Roman"/>
                        </a:rPr>
                        <a:t>TIEMPO</a:t>
                      </a:r>
                      <a:endParaRPr lang="es-ES" sz="1600" dirty="0">
                        <a:latin typeface="Calibri"/>
                        <a:ea typeface="Calibri"/>
                        <a:cs typeface="Times New Roman"/>
                      </a:endParaRPr>
                    </a:p>
                  </a:txBody>
                  <a:tcPr marL="68580" marR="68580" marT="0" marB="0"/>
                </a:tc>
              </a:tr>
              <a:tr h="820209">
                <a:tc>
                  <a:txBody>
                    <a:bodyPr/>
                    <a:lstStyle/>
                    <a:p>
                      <a:pPr algn="ctr">
                        <a:lnSpc>
                          <a:spcPct val="115000"/>
                        </a:lnSpc>
                        <a:spcAft>
                          <a:spcPts val="1000"/>
                        </a:spcAft>
                      </a:pPr>
                      <a:r>
                        <a:rPr lang="es-ES" sz="1400" b="1" dirty="0">
                          <a:solidFill>
                            <a:srgbClr val="000000"/>
                          </a:solidFill>
                          <a:latin typeface="Arial"/>
                          <a:ea typeface="Calibri"/>
                          <a:cs typeface="Times New Roman"/>
                        </a:rPr>
                        <a:t>1 ETAPA</a:t>
                      </a:r>
                      <a:endParaRPr lang="es-ES" sz="1400" dirty="0">
                        <a:latin typeface="Calibri"/>
                        <a:ea typeface="Calibri"/>
                        <a:cs typeface="Times New Roman"/>
                      </a:endParaRPr>
                    </a:p>
                  </a:txBody>
                  <a:tcPr marL="68580" marR="68580" marT="0" marB="0"/>
                </a:tc>
                <a:tc>
                  <a:txBody>
                    <a:bodyPr/>
                    <a:lstStyle/>
                    <a:p>
                      <a:pPr algn="ctr">
                        <a:lnSpc>
                          <a:spcPct val="115000"/>
                        </a:lnSpc>
                        <a:spcAft>
                          <a:spcPts val="1000"/>
                        </a:spcAft>
                      </a:pPr>
                      <a:r>
                        <a:rPr lang="es-ES" sz="1100" dirty="0">
                          <a:solidFill>
                            <a:srgbClr val="000000"/>
                          </a:solidFill>
                          <a:latin typeface="Arial" pitchFamily="34" charset="0"/>
                          <a:ea typeface="Calibri"/>
                          <a:cs typeface="Arial" pitchFamily="34" charset="0"/>
                        </a:rPr>
                        <a:t>ATENCION</a:t>
                      </a:r>
                      <a:endParaRPr lang="es-ES" sz="1100" dirty="0">
                        <a:latin typeface="Arial" pitchFamily="34" charset="0"/>
                        <a:ea typeface="Calibri"/>
                        <a:cs typeface="Arial" pitchFamily="34" charset="0"/>
                      </a:endParaRPr>
                    </a:p>
                  </a:txBody>
                  <a:tcPr marL="68580" marR="68580" marT="0" marB="0"/>
                </a:tc>
                <a:tc>
                  <a:txBody>
                    <a:bodyPr/>
                    <a:lstStyle/>
                    <a:p>
                      <a:pPr algn="ctr">
                        <a:lnSpc>
                          <a:spcPct val="115000"/>
                        </a:lnSpc>
                        <a:spcAft>
                          <a:spcPts val="1000"/>
                        </a:spcAft>
                      </a:pPr>
                      <a:r>
                        <a:rPr lang="es-ES" sz="1100" dirty="0">
                          <a:solidFill>
                            <a:srgbClr val="000000"/>
                          </a:solidFill>
                          <a:latin typeface="Arial" pitchFamily="34" charset="0"/>
                          <a:ea typeface="Calibri"/>
                          <a:cs typeface="Arial" pitchFamily="34" charset="0"/>
                        </a:rPr>
                        <a:t>ESTABLECER RAPPORT</a:t>
                      </a:r>
                      <a:endParaRPr lang="es-ES" sz="1100" dirty="0">
                        <a:latin typeface="Arial" pitchFamily="34" charset="0"/>
                        <a:ea typeface="Calibri"/>
                        <a:cs typeface="Arial" pitchFamily="34" charset="0"/>
                      </a:endParaRPr>
                    </a:p>
                  </a:txBody>
                  <a:tcPr marL="68580" marR="68580" marT="0" marB="0"/>
                </a:tc>
                <a:tc>
                  <a:txBody>
                    <a:bodyPr/>
                    <a:lstStyle/>
                    <a:p>
                      <a:pPr marL="342900" lvl="0" indent="-342900">
                        <a:spcAft>
                          <a:spcPts val="0"/>
                        </a:spcAft>
                        <a:buFont typeface="Wingdings"/>
                        <a:buChar char=""/>
                      </a:pPr>
                      <a:r>
                        <a:rPr lang="es-ES" sz="1100" dirty="0">
                          <a:solidFill>
                            <a:srgbClr val="000000"/>
                          </a:solidFill>
                          <a:latin typeface="Arial" pitchFamily="34" charset="0"/>
                          <a:ea typeface="Calibri"/>
                          <a:cs typeface="Arial" pitchFamily="34" charset="0"/>
                        </a:rPr>
                        <a:t>PRESENTACION</a:t>
                      </a:r>
                      <a:endParaRPr lang="es-ES" sz="1100" dirty="0">
                        <a:latin typeface="Arial" pitchFamily="34" charset="0"/>
                        <a:ea typeface="Calibri"/>
                        <a:cs typeface="Arial" pitchFamily="34" charset="0"/>
                      </a:endParaRPr>
                    </a:p>
                    <a:p>
                      <a:pPr marL="342900" lvl="0" indent="-342900">
                        <a:spcAft>
                          <a:spcPts val="0"/>
                        </a:spcAft>
                        <a:buFont typeface="Wingdings"/>
                        <a:buChar char=""/>
                      </a:pPr>
                      <a:r>
                        <a:rPr lang="es-ES" sz="1100" dirty="0">
                          <a:solidFill>
                            <a:srgbClr val="000000"/>
                          </a:solidFill>
                          <a:latin typeface="Arial" pitchFamily="34" charset="0"/>
                          <a:ea typeface="Calibri"/>
                          <a:cs typeface="Arial" pitchFamily="34" charset="0"/>
                        </a:rPr>
                        <a:t>LECTURA DE HITORIETA</a:t>
                      </a:r>
                      <a:endParaRPr lang="es-ES" sz="1100" dirty="0">
                        <a:latin typeface="Arial" pitchFamily="34" charset="0"/>
                        <a:ea typeface="Calibri"/>
                        <a:cs typeface="Arial" pitchFamily="34" charset="0"/>
                      </a:endParaRPr>
                    </a:p>
                  </a:txBody>
                  <a:tcPr marL="68580" marR="68580" marT="0" marB="0"/>
                </a:tc>
                <a:tc>
                  <a:txBody>
                    <a:bodyPr/>
                    <a:lstStyle/>
                    <a:p>
                      <a:pPr algn="ctr">
                        <a:lnSpc>
                          <a:spcPct val="115000"/>
                        </a:lnSpc>
                        <a:spcAft>
                          <a:spcPts val="1000"/>
                        </a:spcAft>
                      </a:pPr>
                      <a:r>
                        <a:rPr lang="es-ES" sz="1100" dirty="0">
                          <a:solidFill>
                            <a:srgbClr val="000000"/>
                          </a:solidFill>
                          <a:latin typeface="Arial" pitchFamily="34" charset="0"/>
                          <a:ea typeface="Calibri"/>
                          <a:cs typeface="Arial" pitchFamily="34" charset="0"/>
                        </a:rPr>
                        <a:t>TRIPTICO</a:t>
                      </a:r>
                      <a:endParaRPr lang="es-ES" sz="1100" dirty="0">
                        <a:latin typeface="Arial" pitchFamily="34" charset="0"/>
                        <a:ea typeface="Calibri"/>
                        <a:cs typeface="Arial" pitchFamily="34" charset="0"/>
                      </a:endParaRPr>
                    </a:p>
                  </a:txBody>
                  <a:tcPr marL="68580" marR="68580" marT="0" marB="0"/>
                </a:tc>
                <a:tc>
                  <a:txBody>
                    <a:bodyPr/>
                    <a:lstStyle/>
                    <a:p>
                      <a:pPr algn="ctr">
                        <a:lnSpc>
                          <a:spcPct val="115000"/>
                        </a:lnSpc>
                        <a:spcAft>
                          <a:spcPts val="1000"/>
                        </a:spcAft>
                      </a:pPr>
                      <a:r>
                        <a:rPr lang="es-ES" sz="1100" dirty="0">
                          <a:solidFill>
                            <a:srgbClr val="000000"/>
                          </a:solidFill>
                          <a:latin typeface="Arial" pitchFamily="34" charset="0"/>
                          <a:ea typeface="Calibri"/>
                          <a:cs typeface="Arial" pitchFamily="34" charset="0"/>
                        </a:rPr>
                        <a:t>15 MIN</a:t>
                      </a:r>
                      <a:endParaRPr lang="es-ES" sz="1100" dirty="0">
                        <a:latin typeface="Arial" pitchFamily="34" charset="0"/>
                        <a:ea typeface="Calibri"/>
                        <a:cs typeface="Arial" pitchFamily="34" charset="0"/>
                      </a:endParaRPr>
                    </a:p>
                  </a:txBody>
                  <a:tcPr marL="68580" marR="68580" marT="0" marB="0"/>
                </a:tc>
              </a:tr>
              <a:tr h="820209">
                <a:tc>
                  <a:txBody>
                    <a:bodyPr/>
                    <a:lstStyle/>
                    <a:p>
                      <a:pPr algn="ctr">
                        <a:lnSpc>
                          <a:spcPct val="115000"/>
                        </a:lnSpc>
                        <a:spcAft>
                          <a:spcPts val="1000"/>
                        </a:spcAft>
                      </a:pPr>
                      <a:r>
                        <a:rPr lang="es-ES" sz="1400" b="1" dirty="0">
                          <a:solidFill>
                            <a:srgbClr val="000000"/>
                          </a:solidFill>
                          <a:latin typeface="Arial"/>
                          <a:ea typeface="Calibri"/>
                          <a:cs typeface="Times New Roman"/>
                        </a:rPr>
                        <a:t>2 ETAPA</a:t>
                      </a:r>
                      <a:endParaRPr lang="es-ES" sz="1400" dirty="0">
                        <a:latin typeface="Calibri"/>
                        <a:ea typeface="Calibri"/>
                        <a:cs typeface="Times New Roman"/>
                      </a:endParaRPr>
                    </a:p>
                  </a:txBody>
                  <a:tcPr marL="68580" marR="68580" marT="0" marB="0"/>
                </a:tc>
                <a:tc>
                  <a:txBody>
                    <a:bodyPr/>
                    <a:lstStyle/>
                    <a:p>
                      <a:pPr algn="ctr">
                        <a:lnSpc>
                          <a:spcPct val="115000"/>
                        </a:lnSpc>
                        <a:spcAft>
                          <a:spcPts val="1000"/>
                        </a:spcAft>
                      </a:pPr>
                      <a:r>
                        <a:rPr lang="es-ES" sz="1100">
                          <a:solidFill>
                            <a:srgbClr val="000000"/>
                          </a:solidFill>
                          <a:latin typeface="Arial" pitchFamily="34" charset="0"/>
                          <a:ea typeface="Calibri"/>
                          <a:cs typeface="Arial" pitchFamily="34" charset="0"/>
                        </a:rPr>
                        <a:t>DETECCION Y PROTECCION</a:t>
                      </a:r>
                      <a:endParaRPr lang="es-ES" sz="1100">
                        <a:latin typeface="Arial" pitchFamily="34" charset="0"/>
                        <a:ea typeface="Calibri"/>
                        <a:cs typeface="Arial" pitchFamily="34" charset="0"/>
                      </a:endParaRPr>
                    </a:p>
                  </a:txBody>
                  <a:tcPr marL="68580" marR="68580" marT="0" marB="0"/>
                </a:tc>
                <a:tc>
                  <a:txBody>
                    <a:bodyPr/>
                    <a:lstStyle/>
                    <a:p>
                      <a:pPr algn="ctr">
                        <a:lnSpc>
                          <a:spcPct val="115000"/>
                        </a:lnSpc>
                        <a:spcAft>
                          <a:spcPts val="1000"/>
                        </a:spcAft>
                      </a:pPr>
                      <a:r>
                        <a:rPr lang="es-ES" sz="1100">
                          <a:solidFill>
                            <a:srgbClr val="000000"/>
                          </a:solidFill>
                          <a:latin typeface="Arial" pitchFamily="34" charset="0"/>
                          <a:ea typeface="Calibri"/>
                          <a:cs typeface="Arial" pitchFamily="34" charset="0"/>
                        </a:rPr>
                        <a:t>CONOCIMIENTO DE ESTRATEGIAS PREVENTIVAS</a:t>
                      </a:r>
                      <a:endParaRPr lang="es-ES" sz="1100">
                        <a:latin typeface="Arial" pitchFamily="34" charset="0"/>
                        <a:ea typeface="Calibri"/>
                        <a:cs typeface="Arial" pitchFamily="34" charset="0"/>
                      </a:endParaRPr>
                    </a:p>
                  </a:txBody>
                  <a:tcPr marL="68580" marR="68580" marT="0" marB="0"/>
                </a:tc>
                <a:tc>
                  <a:txBody>
                    <a:bodyPr/>
                    <a:lstStyle/>
                    <a:p>
                      <a:pPr marL="342900" lvl="0" indent="-342900">
                        <a:spcAft>
                          <a:spcPts val="0"/>
                        </a:spcAft>
                        <a:buFont typeface="Wingdings" pitchFamily="2" charset="2"/>
                        <a:buChar char="ü"/>
                      </a:pPr>
                      <a:r>
                        <a:rPr lang="es-ES" sz="1100" dirty="0" smtClean="0">
                          <a:solidFill>
                            <a:srgbClr val="000000"/>
                          </a:solidFill>
                          <a:latin typeface="Arial" pitchFamily="34" charset="0"/>
                          <a:ea typeface="Calibri"/>
                          <a:cs typeface="Arial" pitchFamily="34" charset="0"/>
                        </a:rPr>
                        <a:t>LABERINTO DE</a:t>
                      </a:r>
                      <a:r>
                        <a:rPr lang="es-ES" sz="1100" baseline="0" dirty="0" smtClean="0">
                          <a:solidFill>
                            <a:srgbClr val="000000"/>
                          </a:solidFill>
                          <a:latin typeface="Arial" pitchFamily="34" charset="0"/>
                          <a:ea typeface="Calibri"/>
                          <a:cs typeface="Arial" pitchFamily="34" charset="0"/>
                        </a:rPr>
                        <a:t> </a:t>
                      </a:r>
                      <a:r>
                        <a:rPr lang="es-ES" sz="1100" dirty="0" smtClean="0">
                          <a:solidFill>
                            <a:srgbClr val="000000"/>
                          </a:solidFill>
                          <a:latin typeface="Arial" pitchFamily="34" charset="0"/>
                          <a:ea typeface="Calibri"/>
                          <a:cs typeface="Arial" pitchFamily="34" charset="0"/>
                        </a:rPr>
                        <a:t>PREVENCION</a:t>
                      </a:r>
                      <a:endParaRPr lang="es-ES" sz="1100" dirty="0">
                        <a:latin typeface="Arial" pitchFamily="34" charset="0"/>
                        <a:ea typeface="Calibri"/>
                        <a:cs typeface="Arial" pitchFamily="34" charset="0"/>
                      </a:endParaRPr>
                    </a:p>
                  </a:txBody>
                  <a:tcPr marL="68580" marR="68580" marT="0" marB="0"/>
                </a:tc>
                <a:tc>
                  <a:txBody>
                    <a:bodyPr/>
                    <a:lstStyle/>
                    <a:p>
                      <a:pPr algn="ctr">
                        <a:lnSpc>
                          <a:spcPct val="115000"/>
                        </a:lnSpc>
                        <a:spcAft>
                          <a:spcPts val="1000"/>
                        </a:spcAft>
                      </a:pPr>
                      <a:r>
                        <a:rPr lang="es-ES" sz="1100">
                          <a:solidFill>
                            <a:srgbClr val="000000"/>
                          </a:solidFill>
                          <a:latin typeface="Arial" pitchFamily="34" charset="0"/>
                          <a:ea typeface="Calibri"/>
                          <a:cs typeface="Arial" pitchFamily="34" charset="0"/>
                        </a:rPr>
                        <a:t>SPOTS</a:t>
                      </a:r>
                      <a:endParaRPr lang="es-ES" sz="1100">
                        <a:latin typeface="Arial" pitchFamily="34" charset="0"/>
                        <a:ea typeface="Calibri"/>
                        <a:cs typeface="Arial" pitchFamily="34" charset="0"/>
                      </a:endParaRPr>
                    </a:p>
                  </a:txBody>
                  <a:tcPr marL="68580" marR="68580" marT="0" marB="0"/>
                </a:tc>
                <a:tc>
                  <a:txBody>
                    <a:bodyPr/>
                    <a:lstStyle/>
                    <a:p>
                      <a:pPr algn="ctr">
                        <a:lnSpc>
                          <a:spcPct val="115000"/>
                        </a:lnSpc>
                        <a:spcAft>
                          <a:spcPts val="1000"/>
                        </a:spcAft>
                      </a:pPr>
                      <a:r>
                        <a:rPr lang="es-ES" sz="1100" dirty="0">
                          <a:solidFill>
                            <a:srgbClr val="000000"/>
                          </a:solidFill>
                          <a:latin typeface="Arial" pitchFamily="34" charset="0"/>
                          <a:ea typeface="Calibri"/>
                          <a:cs typeface="Arial" pitchFamily="34" charset="0"/>
                        </a:rPr>
                        <a:t>20 MIN</a:t>
                      </a:r>
                      <a:endParaRPr lang="es-ES" sz="1100" dirty="0">
                        <a:latin typeface="Arial" pitchFamily="34" charset="0"/>
                        <a:ea typeface="Calibri"/>
                        <a:cs typeface="Arial" pitchFamily="34" charset="0"/>
                      </a:endParaRPr>
                    </a:p>
                  </a:txBody>
                  <a:tcPr marL="68580" marR="68580" marT="0" marB="0"/>
                </a:tc>
              </a:tr>
              <a:tr h="642943">
                <a:tc>
                  <a:txBody>
                    <a:bodyPr/>
                    <a:lstStyle/>
                    <a:p>
                      <a:pPr algn="ctr">
                        <a:lnSpc>
                          <a:spcPct val="115000"/>
                        </a:lnSpc>
                        <a:spcAft>
                          <a:spcPts val="1000"/>
                        </a:spcAft>
                      </a:pPr>
                      <a:r>
                        <a:rPr lang="es-ES" sz="1400" b="1" dirty="0">
                          <a:solidFill>
                            <a:srgbClr val="000000"/>
                          </a:solidFill>
                          <a:latin typeface="Arial"/>
                          <a:ea typeface="Calibri"/>
                          <a:cs typeface="Times New Roman"/>
                        </a:rPr>
                        <a:t>3 ETAPA</a:t>
                      </a:r>
                      <a:endParaRPr lang="es-ES" sz="1400" dirty="0">
                        <a:latin typeface="Calibri"/>
                        <a:ea typeface="Calibri"/>
                        <a:cs typeface="Times New Roman"/>
                      </a:endParaRPr>
                    </a:p>
                  </a:txBody>
                  <a:tcPr marL="68580" marR="68580" marT="0" marB="0"/>
                </a:tc>
                <a:tc>
                  <a:txBody>
                    <a:bodyPr/>
                    <a:lstStyle/>
                    <a:p>
                      <a:pPr algn="ctr">
                        <a:lnSpc>
                          <a:spcPct val="115000"/>
                        </a:lnSpc>
                        <a:spcAft>
                          <a:spcPts val="1000"/>
                        </a:spcAft>
                      </a:pPr>
                      <a:r>
                        <a:rPr lang="es-ES" sz="1100">
                          <a:solidFill>
                            <a:srgbClr val="000000"/>
                          </a:solidFill>
                          <a:latin typeface="Arial" pitchFamily="34" charset="0"/>
                          <a:ea typeface="Calibri"/>
                          <a:cs typeface="Arial" pitchFamily="34" charset="0"/>
                        </a:rPr>
                        <a:t>CIERRE</a:t>
                      </a:r>
                      <a:endParaRPr lang="es-ES" sz="1100">
                        <a:latin typeface="Arial" pitchFamily="34" charset="0"/>
                        <a:ea typeface="Calibri"/>
                        <a:cs typeface="Arial" pitchFamily="34" charset="0"/>
                      </a:endParaRPr>
                    </a:p>
                  </a:txBody>
                  <a:tcPr marL="68580" marR="68580" marT="0" marB="0"/>
                </a:tc>
                <a:tc>
                  <a:txBody>
                    <a:bodyPr/>
                    <a:lstStyle/>
                    <a:p>
                      <a:pPr algn="ctr">
                        <a:lnSpc>
                          <a:spcPct val="115000"/>
                        </a:lnSpc>
                        <a:spcAft>
                          <a:spcPts val="1000"/>
                        </a:spcAft>
                      </a:pPr>
                      <a:r>
                        <a:rPr lang="es-ES" sz="1100">
                          <a:solidFill>
                            <a:srgbClr val="000000"/>
                          </a:solidFill>
                          <a:latin typeface="Arial" pitchFamily="34" charset="0"/>
                          <a:ea typeface="Calibri"/>
                          <a:cs typeface="Arial" pitchFamily="34" charset="0"/>
                        </a:rPr>
                        <a:t>QUE APRENDIERON</a:t>
                      </a:r>
                      <a:endParaRPr lang="es-ES" sz="1100">
                        <a:latin typeface="Arial" pitchFamily="34" charset="0"/>
                        <a:ea typeface="Calibri"/>
                        <a:cs typeface="Arial" pitchFamily="34" charset="0"/>
                      </a:endParaRPr>
                    </a:p>
                  </a:txBody>
                  <a:tcPr marL="68580" marR="68580" marT="0" marB="0"/>
                </a:tc>
                <a:tc>
                  <a:txBody>
                    <a:bodyPr/>
                    <a:lstStyle/>
                    <a:p>
                      <a:pPr marL="342900" lvl="0" indent="-342900">
                        <a:spcAft>
                          <a:spcPts val="0"/>
                        </a:spcAft>
                        <a:buFont typeface="Wingdings"/>
                        <a:buChar char=""/>
                      </a:pPr>
                      <a:r>
                        <a:rPr lang="es-ES" sz="1100">
                          <a:solidFill>
                            <a:srgbClr val="000000"/>
                          </a:solidFill>
                          <a:latin typeface="Arial" pitchFamily="34" charset="0"/>
                          <a:ea typeface="Calibri"/>
                          <a:cs typeface="Arial" pitchFamily="34" charset="0"/>
                        </a:rPr>
                        <a:t>TARJETAZO</a:t>
                      </a:r>
                      <a:endParaRPr lang="es-ES" sz="1100">
                        <a:latin typeface="Arial" pitchFamily="34" charset="0"/>
                        <a:ea typeface="Calibri"/>
                        <a:cs typeface="Arial" pitchFamily="34" charset="0"/>
                      </a:endParaRPr>
                    </a:p>
                  </a:txBody>
                  <a:tcPr marL="68580" marR="68580" marT="0" marB="0"/>
                </a:tc>
                <a:tc>
                  <a:txBody>
                    <a:bodyPr/>
                    <a:lstStyle/>
                    <a:p>
                      <a:pPr algn="ctr">
                        <a:lnSpc>
                          <a:spcPct val="115000"/>
                        </a:lnSpc>
                        <a:spcAft>
                          <a:spcPts val="1000"/>
                        </a:spcAft>
                      </a:pPr>
                      <a:r>
                        <a:rPr lang="es-ES" sz="1100" dirty="0" smtClean="0">
                          <a:solidFill>
                            <a:srgbClr val="000000"/>
                          </a:solidFill>
                          <a:latin typeface="Arial" pitchFamily="34" charset="0"/>
                          <a:ea typeface="Calibri"/>
                          <a:cs typeface="Arial" pitchFamily="34" charset="0"/>
                        </a:rPr>
                        <a:t>TARJETAS,</a:t>
                      </a:r>
                      <a:r>
                        <a:rPr lang="es-ES" sz="1100" baseline="0" dirty="0" smtClean="0">
                          <a:solidFill>
                            <a:srgbClr val="000000"/>
                          </a:solidFill>
                          <a:latin typeface="Arial" pitchFamily="34" charset="0"/>
                          <a:ea typeface="Calibri"/>
                          <a:cs typeface="Arial" pitchFamily="34" charset="0"/>
                        </a:rPr>
                        <a:t> </a:t>
                      </a:r>
                      <a:r>
                        <a:rPr lang="es-ES" sz="1100" dirty="0" smtClean="0">
                          <a:solidFill>
                            <a:srgbClr val="000000"/>
                          </a:solidFill>
                          <a:latin typeface="Arial" pitchFamily="34" charset="0"/>
                          <a:ea typeface="Calibri"/>
                          <a:cs typeface="Arial" pitchFamily="34" charset="0"/>
                        </a:rPr>
                        <a:t>LAPIZ,</a:t>
                      </a:r>
                      <a:r>
                        <a:rPr lang="es-ES" sz="1100" baseline="0" dirty="0" smtClean="0">
                          <a:solidFill>
                            <a:srgbClr val="000000"/>
                          </a:solidFill>
                          <a:latin typeface="Arial" pitchFamily="34" charset="0"/>
                          <a:ea typeface="Calibri"/>
                          <a:cs typeface="Arial" pitchFamily="34" charset="0"/>
                        </a:rPr>
                        <a:t> </a:t>
                      </a:r>
                      <a:r>
                        <a:rPr lang="es-ES" sz="1100" dirty="0" smtClean="0">
                          <a:solidFill>
                            <a:srgbClr val="000000"/>
                          </a:solidFill>
                          <a:latin typeface="Arial" pitchFamily="34" charset="0"/>
                          <a:ea typeface="Calibri"/>
                          <a:cs typeface="Arial" pitchFamily="34" charset="0"/>
                        </a:rPr>
                        <a:t>PLUMA</a:t>
                      </a:r>
                      <a:endParaRPr lang="es-ES" sz="1100" dirty="0">
                        <a:latin typeface="Arial" pitchFamily="34" charset="0"/>
                        <a:ea typeface="Calibri"/>
                        <a:cs typeface="Arial" pitchFamily="34" charset="0"/>
                      </a:endParaRPr>
                    </a:p>
                  </a:txBody>
                  <a:tcPr marL="68580" marR="68580" marT="0" marB="0"/>
                </a:tc>
                <a:tc>
                  <a:txBody>
                    <a:bodyPr/>
                    <a:lstStyle/>
                    <a:p>
                      <a:pPr algn="ctr">
                        <a:lnSpc>
                          <a:spcPct val="115000"/>
                        </a:lnSpc>
                        <a:spcAft>
                          <a:spcPts val="1000"/>
                        </a:spcAft>
                      </a:pPr>
                      <a:r>
                        <a:rPr lang="es-ES" sz="1100" dirty="0">
                          <a:solidFill>
                            <a:srgbClr val="000000"/>
                          </a:solidFill>
                          <a:latin typeface="Arial" pitchFamily="34" charset="0"/>
                          <a:ea typeface="Calibri"/>
                          <a:cs typeface="Arial" pitchFamily="34" charset="0"/>
                        </a:rPr>
                        <a:t>15 MIN</a:t>
                      </a:r>
                      <a:endParaRPr lang="es-ES" sz="1100" dirty="0">
                        <a:latin typeface="Arial" pitchFamily="34" charset="0"/>
                        <a:ea typeface="Calibri"/>
                        <a:cs typeface="Arial" pitchFamily="34"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85720" y="500042"/>
            <a:ext cx="8572560" cy="1214446"/>
          </a:xfrm>
        </p:spPr>
        <p:txBody>
          <a:bodyPr>
            <a:noAutofit/>
          </a:bodyPr>
          <a:lstStyle/>
          <a:p>
            <a:r>
              <a:rPr lang="es-ES" sz="3200" b="1" u="sng" dirty="0" smtClean="0">
                <a:effectLst>
                  <a:outerShdw blurRad="38100" dist="38100" dir="2700000" algn="tl">
                    <a:srgbClr val="000000">
                      <a:alpha val="43137"/>
                    </a:srgbClr>
                  </a:outerShdw>
                </a:effectLst>
                <a:latin typeface="Arial" pitchFamily="34" charset="0"/>
                <a:cs typeface="Arial" pitchFamily="34" charset="0"/>
              </a:rPr>
              <a:t/>
            </a:r>
            <a:br>
              <a:rPr lang="es-ES" sz="3200" b="1" u="sng" dirty="0" smtClean="0">
                <a:effectLst>
                  <a:outerShdw blurRad="38100" dist="38100" dir="2700000" algn="tl">
                    <a:srgbClr val="000000">
                      <a:alpha val="43137"/>
                    </a:srgbClr>
                  </a:outerShdw>
                </a:effectLst>
                <a:latin typeface="Arial" pitchFamily="34" charset="0"/>
                <a:cs typeface="Arial" pitchFamily="34" charset="0"/>
              </a:rPr>
            </a:br>
            <a:r>
              <a:rPr lang="es-ES" sz="3200" b="1" u="sng" dirty="0" smtClean="0">
                <a:effectLst>
                  <a:outerShdw blurRad="38100" dist="38100" dir="2700000" algn="tl">
                    <a:srgbClr val="000000">
                      <a:alpha val="43137"/>
                    </a:srgbClr>
                  </a:outerShdw>
                </a:effectLst>
                <a:latin typeface="Arial" pitchFamily="34" charset="0"/>
                <a:cs typeface="Arial" pitchFamily="34" charset="0"/>
              </a:rPr>
              <a:t/>
            </a:r>
            <a:br>
              <a:rPr lang="es-ES" sz="3200" b="1" u="sng" dirty="0" smtClean="0">
                <a:effectLst>
                  <a:outerShdw blurRad="38100" dist="38100" dir="2700000" algn="tl">
                    <a:srgbClr val="000000">
                      <a:alpha val="43137"/>
                    </a:srgbClr>
                  </a:outerShdw>
                </a:effectLst>
                <a:latin typeface="Arial" pitchFamily="34" charset="0"/>
                <a:cs typeface="Arial" pitchFamily="34" charset="0"/>
              </a:rPr>
            </a:br>
            <a:r>
              <a:rPr lang="es-ES" sz="3200" b="1" u="sng" dirty="0" smtClean="0">
                <a:effectLst>
                  <a:outerShdw blurRad="38100" dist="38100" dir="2700000" algn="tl">
                    <a:srgbClr val="000000">
                      <a:alpha val="43137"/>
                    </a:srgbClr>
                  </a:outerShdw>
                </a:effectLst>
                <a:latin typeface="Arial" pitchFamily="34" charset="0"/>
                <a:cs typeface="Arial" pitchFamily="34" charset="0"/>
              </a:rPr>
              <a:t>PLANTEAMIENTO</a:t>
            </a:r>
            <a:r>
              <a:rPr lang="es-ES" sz="3200" b="1" dirty="0" smtClean="0"/>
              <a:t/>
            </a:r>
            <a:br>
              <a:rPr lang="es-ES" sz="3200" b="1" dirty="0" smtClean="0"/>
            </a:br>
            <a:r>
              <a:rPr lang="es-ES" sz="3200" b="1" dirty="0" smtClean="0"/>
              <a:t/>
            </a:r>
            <a:br>
              <a:rPr lang="es-ES" sz="3200" b="1" dirty="0" smtClean="0"/>
            </a:br>
            <a:r>
              <a:rPr lang="es-ES" sz="2800" dirty="0" smtClean="0">
                <a:latin typeface="Arial" pitchFamily="34" charset="0"/>
                <a:cs typeface="Arial" pitchFamily="34" charset="0"/>
              </a:rPr>
              <a:t/>
            </a:r>
            <a:br>
              <a:rPr lang="es-ES" sz="2800" dirty="0" smtClean="0">
                <a:latin typeface="Arial" pitchFamily="34" charset="0"/>
                <a:cs typeface="Arial" pitchFamily="34" charset="0"/>
              </a:rPr>
            </a:br>
            <a:endParaRPr lang="es-ES" sz="2800" dirty="0">
              <a:latin typeface="Arial" pitchFamily="34" charset="0"/>
              <a:cs typeface="Arial" pitchFamily="34" charset="0"/>
            </a:endParaRPr>
          </a:p>
        </p:txBody>
      </p:sp>
      <p:sp>
        <p:nvSpPr>
          <p:cNvPr id="5" name="4 Subtítulo"/>
          <p:cNvSpPr>
            <a:spLocks noGrp="1"/>
          </p:cNvSpPr>
          <p:nvPr>
            <p:ph type="subTitle" idx="1"/>
          </p:nvPr>
        </p:nvSpPr>
        <p:spPr>
          <a:xfrm>
            <a:off x="285720" y="1428736"/>
            <a:ext cx="8572560" cy="5214974"/>
          </a:xfrm>
        </p:spPr>
        <p:txBody>
          <a:bodyPr>
            <a:normAutofit/>
          </a:bodyPr>
          <a:lstStyle/>
          <a:p>
            <a:pPr algn="r"/>
            <a:endParaRPr lang="es-ES" sz="2000" i="1" dirty="0" smtClean="0">
              <a:solidFill>
                <a:schemeClr val="tx1"/>
              </a:solidFill>
              <a:latin typeface="Arial" pitchFamily="34" charset="0"/>
              <a:cs typeface="Arial" pitchFamily="34" charset="0"/>
            </a:endParaRPr>
          </a:p>
          <a:p>
            <a:pPr algn="r"/>
            <a:r>
              <a:rPr lang="es-ES" sz="2000" i="1" dirty="0" smtClean="0">
                <a:solidFill>
                  <a:schemeClr val="tx1"/>
                </a:solidFill>
                <a:latin typeface="Arial" pitchFamily="34" charset="0"/>
                <a:cs typeface="Arial" pitchFamily="34" charset="0"/>
              </a:rPr>
              <a:t>¿Cómo prevenir la explotación comercial en niños y adolescentes para que no sean victimas de la explotación comercial?</a:t>
            </a:r>
          </a:p>
          <a:p>
            <a:pPr algn="r"/>
            <a:endParaRPr lang="es-ES" sz="2000" dirty="0" smtClean="0">
              <a:latin typeface="Arial" pitchFamily="34" charset="0"/>
              <a:cs typeface="Arial" pitchFamily="34" charset="0"/>
            </a:endParaRPr>
          </a:p>
          <a:p>
            <a:pPr algn="r"/>
            <a:endParaRPr lang="es-ES" sz="2000" dirty="0" smtClean="0">
              <a:latin typeface="Arial" pitchFamily="34" charset="0"/>
              <a:cs typeface="Arial" pitchFamily="34" charset="0"/>
            </a:endParaRPr>
          </a:p>
          <a:p>
            <a:pPr algn="r"/>
            <a:endParaRPr lang="es-ES" sz="2000" dirty="0" smtClean="0">
              <a:latin typeface="Arial" pitchFamily="34" charset="0"/>
              <a:cs typeface="Arial" pitchFamily="34" charset="0"/>
            </a:endParaRPr>
          </a:p>
          <a:p>
            <a:pPr algn="just"/>
            <a:endParaRPr lang="es-ES" sz="2000" dirty="0" smtClean="0">
              <a:solidFill>
                <a:schemeClr val="tx1"/>
              </a:solidFill>
              <a:latin typeface="Arial" pitchFamily="34" charset="0"/>
              <a:cs typeface="Arial" pitchFamily="34" charset="0"/>
            </a:endParaRPr>
          </a:p>
          <a:p>
            <a:pPr algn="just"/>
            <a:endParaRPr lang="es-ES" sz="2000" dirty="0" smtClean="0">
              <a:solidFill>
                <a:schemeClr val="tx1"/>
              </a:solidFill>
              <a:latin typeface="Arial" pitchFamily="34" charset="0"/>
              <a:cs typeface="Arial" pitchFamily="34" charset="0"/>
            </a:endParaRP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El proyecto se ha organizado mediante contenidos que guíen a los lectores, emisores y receptores a prevenir la explotación comercial infantil, donde niños y adolescentes sean los primeros en descubrirlo.</a:t>
            </a:r>
          </a:p>
          <a:p>
            <a:pPr algn="r"/>
            <a:endParaRPr lang="es-ES" sz="2400" i="1" dirty="0" smtClean="0">
              <a:solidFill>
                <a:schemeClr val="tx1"/>
              </a:solidFill>
              <a:latin typeface="Arial" pitchFamily="34" charset="0"/>
              <a:cs typeface="Arial" pitchFamily="34" charset="0"/>
            </a:endParaRPr>
          </a:p>
          <a:p>
            <a:endParaRPr lang="es-ES" sz="2400" dirty="0" smtClean="0">
              <a:solidFill>
                <a:schemeClr val="tx1"/>
              </a:solidFill>
              <a:latin typeface="Arial" pitchFamily="34" charset="0"/>
              <a:cs typeface="Arial" pitchFamily="34" charset="0"/>
            </a:endParaRPr>
          </a:p>
          <a:p>
            <a:endParaRPr lang="es-ES" sz="2400" dirty="0" smtClean="0">
              <a:solidFill>
                <a:schemeClr val="tx1"/>
              </a:solidFill>
              <a:latin typeface="Arial" pitchFamily="34" charset="0"/>
              <a:cs typeface="Arial" pitchFamily="34" charset="0"/>
            </a:endParaRPr>
          </a:p>
          <a:p>
            <a:endParaRPr lang="es-ES" sz="2400" dirty="0" smtClean="0">
              <a:solidFill>
                <a:schemeClr val="tx1"/>
              </a:solidFill>
              <a:latin typeface="Arial" pitchFamily="34" charset="0"/>
              <a:cs typeface="Arial" pitchFamily="34" charset="0"/>
            </a:endParaRPr>
          </a:p>
          <a:p>
            <a:endParaRPr lang="es-ES" sz="2400" dirty="0" smtClean="0">
              <a:solidFill>
                <a:schemeClr val="tx1"/>
              </a:solidFill>
              <a:latin typeface="Arial" pitchFamily="34" charset="0"/>
              <a:cs typeface="Arial" pitchFamily="34" charset="0"/>
            </a:endParaRPr>
          </a:p>
        </p:txBody>
      </p:sp>
      <p:pic>
        <p:nvPicPr>
          <p:cNvPr id="6" name="5 Imagen" descr="C:\Documents and Settings\Microsoft\Mis documentos\IMAGENES ESCI\13207955921.jpg"/>
          <p:cNvPicPr/>
          <p:nvPr/>
        </p:nvPicPr>
        <p:blipFill>
          <a:blip r:embed="rId3"/>
          <a:srcRect/>
          <a:stretch>
            <a:fillRect/>
          </a:stretch>
        </p:blipFill>
        <p:spPr bwMode="auto">
          <a:xfrm>
            <a:off x="1071538" y="2786058"/>
            <a:ext cx="2428892" cy="1571636"/>
          </a:xfrm>
          <a:prstGeom prst="rect">
            <a:avLst/>
          </a:prstGeom>
          <a:noFill/>
          <a:ln w="9525">
            <a:noFill/>
            <a:miter lim="800000"/>
            <a:headEnd/>
            <a:tailEnd/>
          </a:ln>
        </p:spPr>
      </p:pic>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285720" y="785794"/>
            <a:ext cx="8572560" cy="5786478"/>
          </a:xfrm>
        </p:spPr>
        <p:txBody>
          <a:bodyPr>
            <a:normAutofit lnSpcReduction="10000"/>
          </a:bodyPr>
          <a:lstStyle/>
          <a:p>
            <a:pPr algn="just"/>
            <a:r>
              <a:rPr lang="es-ES" sz="2200" dirty="0" smtClean="0">
                <a:solidFill>
                  <a:schemeClr val="tx1"/>
                </a:solidFill>
                <a:latin typeface="Arial" pitchFamily="34" charset="0"/>
                <a:cs typeface="Arial" pitchFamily="34" charset="0"/>
              </a:rPr>
              <a:t>Desarrolla estrategias y recomendaciones para incorporar el enfoque de prevención, un programa de información donde se propicie una respuesta más efectiva; lo que significa variar la forma en que los programas de atención tradicionalmente han tratado el tema de la explotación comercial.</a:t>
            </a:r>
          </a:p>
          <a:p>
            <a:pPr algn="just"/>
            <a:endParaRPr lang="es-ES" sz="2200" b="1" dirty="0" smtClean="0">
              <a:solidFill>
                <a:schemeClr val="tx1"/>
              </a:solidFill>
              <a:latin typeface="Arial" pitchFamily="34" charset="0"/>
              <a:cs typeface="Arial" pitchFamily="34" charset="0"/>
            </a:endParaRPr>
          </a:p>
          <a:p>
            <a:pPr algn="just"/>
            <a:r>
              <a:rPr lang="es-ES" sz="2200" b="1" dirty="0" smtClean="0">
                <a:solidFill>
                  <a:schemeClr val="tx1"/>
                </a:solidFill>
                <a:latin typeface="Arial" pitchFamily="34" charset="0"/>
                <a:cs typeface="Arial" pitchFamily="34" charset="0"/>
              </a:rPr>
              <a:t>OBJETIVO GENERAL</a:t>
            </a:r>
            <a:endParaRPr lang="es-ES" sz="2200" dirty="0" smtClean="0">
              <a:solidFill>
                <a:schemeClr val="tx1"/>
              </a:solidFill>
              <a:latin typeface="Arial" pitchFamily="34" charset="0"/>
              <a:cs typeface="Arial" pitchFamily="34" charset="0"/>
            </a:endParaRPr>
          </a:p>
          <a:p>
            <a:pPr lvl="0" algn="just">
              <a:buFont typeface="Wingdings" pitchFamily="2" charset="2"/>
              <a:buChar char="ü"/>
            </a:pPr>
            <a:r>
              <a:rPr lang="es-ES" sz="2200" dirty="0" smtClean="0">
                <a:solidFill>
                  <a:schemeClr val="tx1"/>
                </a:solidFill>
                <a:latin typeface="Arial" pitchFamily="34" charset="0"/>
                <a:cs typeface="Arial" pitchFamily="34" charset="0"/>
              </a:rPr>
              <a:t>Promover una conducta de prevención en niños y </a:t>
            </a:r>
          </a:p>
          <a:p>
            <a:pPr lvl="0" algn="just"/>
            <a:r>
              <a:rPr lang="es-ES" sz="2200" dirty="0" smtClean="0">
                <a:solidFill>
                  <a:schemeClr val="tx1"/>
                </a:solidFill>
                <a:latin typeface="Arial" pitchFamily="34" charset="0"/>
                <a:cs typeface="Arial" pitchFamily="34" charset="0"/>
              </a:rPr>
              <a:t>adolescentes para que no sean víctimas </a:t>
            </a:r>
          </a:p>
          <a:p>
            <a:pPr lvl="0" algn="just"/>
            <a:r>
              <a:rPr lang="es-ES" sz="2200" dirty="0" smtClean="0">
                <a:solidFill>
                  <a:schemeClr val="tx1"/>
                </a:solidFill>
                <a:latin typeface="Arial" pitchFamily="34" charset="0"/>
                <a:cs typeface="Arial" pitchFamily="34" charset="0"/>
              </a:rPr>
              <a:t>de la explotación comercial</a:t>
            </a:r>
          </a:p>
          <a:p>
            <a:pPr algn="just"/>
            <a:endParaRPr lang="es-ES" sz="2200" dirty="0" smtClean="0">
              <a:solidFill>
                <a:schemeClr val="tx1"/>
              </a:solidFill>
              <a:latin typeface="Arial" pitchFamily="34" charset="0"/>
              <a:cs typeface="Arial" pitchFamily="34" charset="0"/>
            </a:endParaRPr>
          </a:p>
          <a:p>
            <a:pPr algn="just"/>
            <a:r>
              <a:rPr lang="es-ES" sz="2200" b="1" dirty="0" smtClean="0">
                <a:solidFill>
                  <a:schemeClr val="tx1"/>
                </a:solidFill>
                <a:latin typeface="Arial" pitchFamily="34" charset="0"/>
                <a:cs typeface="Arial" pitchFamily="34" charset="0"/>
              </a:rPr>
              <a:t>OBJETIVOS ESPECIFICOS</a:t>
            </a:r>
            <a:endParaRPr lang="es-ES" sz="2200" dirty="0" smtClean="0">
              <a:solidFill>
                <a:schemeClr val="tx1"/>
              </a:solidFill>
              <a:latin typeface="Arial" pitchFamily="34" charset="0"/>
              <a:cs typeface="Arial" pitchFamily="34" charset="0"/>
            </a:endParaRPr>
          </a:p>
          <a:p>
            <a:pPr lvl="0" algn="just">
              <a:buFont typeface="Wingdings" pitchFamily="2" charset="2"/>
              <a:buChar char="ü"/>
            </a:pPr>
            <a:r>
              <a:rPr lang="es-ES" sz="2200" dirty="0" smtClean="0">
                <a:solidFill>
                  <a:schemeClr val="tx1"/>
                </a:solidFill>
                <a:latin typeface="Arial" pitchFamily="34" charset="0"/>
                <a:cs typeface="Arial" pitchFamily="34" charset="0"/>
              </a:rPr>
              <a:t>Conocer situaciones de riesgo</a:t>
            </a:r>
          </a:p>
          <a:p>
            <a:pPr lvl="0" algn="just">
              <a:buFont typeface="Wingdings" pitchFamily="2" charset="2"/>
              <a:buChar char="ü"/>
            </a:pPr>
            <a:r>
              <a:rPr lang="es-ES" sz="2200" dirty="0" smtClean="0">
                <a:solidFill>
                  <a:schemeClr val="tx1"/>
                </a:solidFill>
                <a:latin typeface="Arial" pitchFamily="34" charset="0"/>
                <a:cs typeface="Arial" pitchFamily="34" charset="0"/>
              </a:rPr>
              <a:t>Aplicar estrategias de prevención</a:t>
            </a:r>
          </a:p>
          <a:p>
            <a:pPr algn="l"/>
            <a:endParaRPr lang="es-ES" sz="2400" dirty="0" smtClean="0">
              <a:solidFill>
                <a:schemeClr val="tx1"/>
              </a:solidFill>
              <a:latin typeface="Arial" pitchFamily="34" charset="0"/>
              <a:cs typeface="Arial" pitchFamily="34" charset="0"/>
            </a:endParaRPr>
          </a:p>
          <a:p>
            <a:r>
              <a:rPr lang="es-ES" sz="2400" dirty="0" smtClean="0">
                <a:solidFill>
                  <a:schemeClr val="tx1"/>
                </a:solidFill>
                <a:latin typeface="Arial" pitchFamily="34" charset="0"/>
                <a:cs typeface="Arial" pitchFamily="34" charset="0"/>
              </a:rPr>
              <a:t> </a:t>
            </a:r>
          </a:p>
          <a:p>
            <a:endParaRPr lang="es-ES" sz="2400" dirty="0">
              <a:solidFill>
                <a:schemeClr val="tx1"/>
              </a:solidFill>
              <a:latin typeface="Arial" pitchFamily="34" charset="0"/>
              <a:cs typeface="Arial" pitchFamily="34" charset="0"/>
            </a:endParaRPr>
          </a:p>
        </p:txBody>
      </p:sp>
      <p:pic>
        <p:nvPicPr>
          <p:cNvPr id="3" name="2 Imagen" descr="C:\Documents and Settings\Microsoft\Mis documentos\IMAGENES ESCI\Ir de compras con niños- cómo estar seguros no hablar con extraños.jpg"/>
          <p:cNvPicPr/>
          <p:nvPr/>
        </p:nvPicPr>
        <p:blipFill>
          <a:blip r:embed="rId3"/>
          <a:srcRect/>
          <a:stretch>
            <a:fillRect/>
          </a:stretch>
        </p:blipFill>
        <p:spPr bwMode="auto">
          <a:xfrm rot="915462">
            <a:off x="5893292" y="3900877"/>
            <a:ext cx="2252063" cy="2199518"/>
          </a:xfrm>
          <a:prstGeom prst="rect">
            <a:avLst/>
          </a:prstGeom>
          <a:noFill/>
          <a:ln w="9525">
            <a:noFill/>
            <a:miter lim="800000"/>
            <a:headEnd/>
            <a:tailEnd/>
          </a:ln>
        </p:spPr>
      </p:pic>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14348" y="285728"/>
            <a:ext cx="7772400" cy="798509"/>
          </a:xfrm>
        </p:spPr>
        <p:txBody>
          <a:bodyPr/>
          <a:lstStyle/>
          <a:p>
            <a:r>
              <a:rPr lang="es-ES" sz="3200" b="1" u="sng" dirty="0" smtClean="0">
                <a:effectLst>
                  <a:outerShdw blurRad="38100" dist="38100" dir="2700000" algn="tl">
                    <a:srgbClr val="000000">
                      <a:alpha val="43137"/>
                    </a:srgbClr>
                  </a:outerShdw>
                </a:effectLst>
                <a:latin typeface="Arial" pitchFamily="34" charset="0"/>
                <a:cs typeface="Arial" pitchFamily="34" charset="0"/>
              </a:rPr>
              <a:t>JUSTIFICACION</a:t>
            </a:r>
            <a:endParaRPr lang="es-ES" sz="3200" b="1" u="sng" dirty="0">
              <a:effectLst>
                <a:outerShdw blurRad="38100" dist="38100" dir="2700000" algn="tl">
                  <a:srgbClr val="000000">
                    <a:alpha val="43137"/>
                  </a:srgbClr>
                </a:outerShdw>
              </a:effectLst>
              <a:latin typeface="Arial" pitchFamily="34" charset="0"/>
              <a:cs typeface="Arial" pitchFamily="34" charset="0"/>
            </a:endParaRPr>
          </a:p>
        </p:txBody>
      </p:sp>
      <p:sp>
        <p:nvSpPr>
          <p:cNvPr id="5" name="4 Subtítulo"/>
          <p:cNvSpPr>
            <a:spLocks noGrp="1"/>
          </p:cNvSpPr>
          <p:nvPr>
            <p:ph type="subTitle" idx="1"/>
          </p:nvPr>
        </p:nvSpPr>
        <p:spPr>
          <a:xfrm>
            <a:off x="214282" y="1428736"/>
            <a:ext cx="8715436" cy="5214974"/>
          </a:xfrm>
        </p:spPr>
        <p:txBody>
          <a:bodyPr>
            <a:normAutofit/>
          </a:bodyPr>
          <a:lstStyle/>
          <a:p>
            <a:pPr algn="just"/>
            <a:r>
              <a:rPr lang="es-ES" sz="2000" dirty="0" smtClean="0">
                <a:solidFill>
                  <a:schemeClr val="tx1"/>
                </a:solidFill>
                <a:latin typeface="Arial" pitchFamily="34" charset="0"/>
                <a:cs typeface="Arial" pitchFamily="34" charset="0"/>
              </a:rPr>
              <a:t>El sin número de proyectos están destinados a mejorar la salud y la autoestima mejorando la calidad de vida de las victimas sin detener la explotación sexual. No es que se inadecuado, sino que la manera en cómo se desea “terminar” con el problema es ayudando a las víctimas y no enseñarles a prevenir.</a:t>
            </a:r>
          </a:p>
          <a:p>
            <a:pPr algn="just"/>
            <a:r>
              <a:rPr lang="es-ES" sz="2000" dirty="0" smtClean="0">
                <a:solidFill>
                  <a:schemeClr val="tx1"/>
                </a:solidFill>
                <a:latin typeface="Arial" pitchFamily="34" charset="0"/>
                <a:cs typeface="Arial" pitchFamily="34" charset="0"/>
              </a:rPr>
              <a:t> </a:t>
            </a:r>
          </a:p>
          <a:p>
            <a:pPr algn="just"/>
            <a:r>
              <a:rPr lang="es-ES" sz="2000" dirty="0" smtClean="0">
                <a:solidFill>
                  <a:schemeClr val="tx1"/>
                </a:solidFill>
                <a:latin typeface="Arial" pitchFamily="34" charset="0"/>
                <a:cs typeface="Arial" pitchFamily="34" charset="0"/>
              </a:rPr>
              <a:t>En este proyecto se llama la atención sobre la necesidad de proteger a los niños y adolescentes, y al mismo tiempo estos informen a la familia y a los adultos responsables de su protección sobre las medidas a tomar para evitar situaciones de riesgo.</a:t>
            </a:r>
          </a:p>
          <a:p>
            <a:endParaRPr lang="es-ES" dirty="0"/>
          </a:p>
        </p:txBody>
      </p:sp>
      <p:pic>
        <p:nvPicPr>
          <p:cNvPr id="6" name="5 Imagen" descr="C:\Documents and Settings\Microsoft\Mis documentos\IMAGENES ESCI\poster_1_espanol.jpg"/>
          <p:cNvPicPr/>
          <p:nvPr/>
        </p:nvPicPr>
        <p:blipFill>
          <a:blip r:embed="rId3"/>
          <a:srcRect/>
          <a:stretch>
            <a:fillRect/>
          </a:stretch>
        </p:blipFill>
        <p:spPr bwMode="auto">
          <a:xfrm>
            <a:off x="4500562" y="4572008"/>
            <a:ext cx="2643206" cy="171451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14348" y="285729"/>
            <a:ext cx="7772400" cy="928694"/>
          </a:xfrm>
        </p:spPr>
        <p:txBody>
          <a:bodyPr>
            <a:normAutofit/>
          </a:bodyPr>
          <a:lstStyle/>
          <a:p>
            <a:r>
              <a:rPr lang="es-ES" sz="3200" b="1" u="sng" dirty="0" smtClean="0">
                <a:effectLst>
                  <a:outerShdw blurRad="38100" dist="38100" dir="2700000" algn="tl">
                    <a:srgbClr val="000000">
                      <a:alpha val="43137"/>
                    </a:srgbClr>
                  </a:outerShdw>
                </a:effectLst>
                <a:latin typeface="Arial" pitchFamily="34" charset="0"/>
                <a:cs typeface="Arial" pitchFamily="34" charset="0"/>
              </a:rPr>
              <a:t>MARCO TEORICO</a:t>
            </a:r>
            <a:endParaRPr lang="es-ES" sz="3200" b="1" u="sng" dirty="0">
              <a:effectLst>
                <a:outerShdw blurRad="38100" dist="38100" dir="2700000" algn="tl">
                  <a:srgbClr val="000000">
                    <a:alpha val="43137"/>
                  </a:srgbClr>
                </a:outerShdw>
              </a:effectLst>
              <a:latin typeface="Arial" pitchFamily="34" charset="0"/>
              <a:cs typeface="Arial" pitchFamily="34" charset="0"/>
            </a:endParaRPr>
          </a:p>
        </p:txBody>
      </p:sp>
      <p:sp>
        <p:nvSpPr>
          <p:cNvPr id="5" name="4 Subtítulo"/>
          <p:cNvSpPr>
            <a:spLocks noGrp="1"/>
          </p:cNvSpPr>
          <p:nvPr>
            <p:ph type="subTitle" idx="1"/>
          </p:nvPr>
        </p:nvSpPr>
        <p:spPr>
          <a:xfrm>
            <a:off x="214282" y="1357298"/>
            <a:ext cx="8715436" cy="5214974"/>
          </a:xfrm>
        </p:spPr>
        <p:txBody>
          <a:bodyPr>
            <a:normAutofit/>
          </a:bodyPr>
          <a:lstStyle/>
          <a:p>
            <a:pPr algn="just"/>
            <a:r>
              <a:rPr lang="es-ES" sz="2000" u="sng" dirty="0" smtClean="0">
                <a:solidFill>
                  <a:schemeClr val="tx1"/>
                </a:solidFill>
                <a:latin typeface="Arial" pitchFamily="34" charset="0"/>
                <a:cs typeface="Arial" pitchFamily="34" charset="0"/>
              </a:rPr>
              <a:t>Explotación</a:t>
            </a:r>
            <a:r>
              <a:rPr lang="es-ES" sz="2000" dirty="0" smtClean="0">
                <a:solidFill>
                  <a:schemeClr val="tx1"/>
                </a:solidFill>
                <a:latin typeface="Arial" pitchFamily="34" charset="0"/>
                <a:cs typeface="Arial" pitchFamily="34" charset="0"/>
                <a:sym typeface="Wingdings"/>
              </a:rPr>
              <a:t> </a:t>
            </a:r>
            <a:r>
              <a:rPr lang="es-ES" sz="2000" dirty="0" smtClean="0">
                <a:solidFill>
                  <a:schemeClr val="tx1"/>
                </a:solidFill>
                <a:latin typeface="Arial" pitchFamily="34" charset="0"/>
                <a:cs typeface="Arial" pitchFamily="34" charset="0"/>
              </a:rPr>
              <a:t>Explotación es el proceso y el resultado de explotar. Este verbo, procedente del francés </a:t>
            </a:r>
            <a:r>
              <a:rPr lang="es-ES" sz="2000" i="1" dirty="0" err="1" smtClean="0">
                <a:solidFill>
                  <a:schemeClr val="tx1"/>
                </a:solidFill>
                <a:latin typeface="Arial" pitchFamily="34" charset="0"/>
                <a:cs typeface="Arial" pitchFamily="34" charset="0"/>
              </a:rPr>
              <a:t>exploiter</a:t>
            </a:r>
            <a:r>
              <a:rPr lang="es-ES" sz="2000" i="1" dirty="0" smtClean="0">
                <a:solidFill>
                  <a:schemeClr val="tx1"/>
                </a:solidFill>
                <a:latin typeface="Arial" pitchFamily="34" charset="0"/>
                <a:cs typeface="Arial" pitchFamily="34" charset="0"/>
              </a:rPr>
              <a:t> </a:t>
            </a:r>
            <a:r>
              <a:rPr lang="es-ES" sz="2000" dirty="0" smtClean="0">
                <a:solidFill>
                  <a:schemeClr val="tx1"/>
                </a:solidFill>
                <a:latin typeface="Arial" pitchFamily="34" charset="0"/>
                <a:cs typeface="Arial" pitchFamily="34" charset="0"/>
              </a:rPr>
              <a:t>(que puede traducirse como “sacar provecho”), refiere a apropiarse de las ganancias o beneficios de un sector industrial o de una actividad comercial, y a abusar de las cualidades de un individuo o de un contexto.</a:t>
            </a:r>
          </a:p>
          <a:p>
            <a:pPr algn="just"/>
            <a:endParaRPr lang="es-ES" sz="2000" dirty="0" smtClean="0">
              <a:solidFill>
                <a:schemeClr val="tx1"/>
              </a:solidFill>
              <a:latin typeface="Arial" pitchFamily="34" charset="0"/>
              <a:cs typeface="Arial" pitchFamily="34" charset="0"/>
            </a:endParaRPr>
          </a:p>
          <a:p>
            <a:pPr algn="just"/>
            <a:r>
              <a:rPr lang="es-ES" sz="2000" u="sng" dirty="0" smtClean="0">
                <a:solidFill>
                  <a:schemeClr val="tx1"/>
                </a:solidFill>
                <a:latin typeface="Arial" pitchFamily="34" charset="0"/>
                <a:cs typeface="Arial" pitchFamily="34" charset="0"/>
              </a:rPr>
              <a:t>Explotación comercial</a:t>
            </a:r>
            <a:r>
              <a:rPr lang="es-ES" sz="2000" dirty="0" smtClean="0">
                <a:solidFill>
                  <a:schemeClr val="tx1"/>
                </a:solidFill>
                <a:latin typeface="Arial" pitchFamily="34" charset="0"/>
                <a:cs typeface="Arial" pitchFamily="34" charset="0"/>
                <a:sym typeface="Wingdings" pitchFamily="2" charset="2"/>
              </a:rPr>
              <a:t> </a:t>
            </a:r>
            <a:r>
              <a:rPr lang="es-ES" sz="2000" dirty="0" smtClean="0">
                <a:solidFill>
                  <a:schemeClr val="tx1"/>
                </a:solidFill>
                <a:latin typeface="Arial" pitchFamily="34" charset="0"/>
                <a:cs typeface="Arial" pitchFamily="34" charset="0"/>
              </a:rPr>
              <a:t> Violación de los derechos humanos, ocurre cuando una persona o un grupo de personas involucra a un niño/a o a un adolescente en actividades sexuales, para la satisfacción de los intereses y deseos de otras personas o de sí mismo, </a:t>
            </a:r>
          </a:p>
          <a:p>
            <a:pPr algn="just"/>
            <a:r>
              <a:rPr lang="es-ES" sz="2000" dirty="0" smtClean="0">
                <a:solidFill>
                  <a:schemeClr val="tx1"/>
                </a:solidFill>
                <a:latin typeface="Arial" pitchFamily="34" charset="0"/>
                <a:cs typeface="Arial" pitchFamily="34" charset="0"/>
              </a:rPr>
              <a:t>a cambio de una remuneración </a:t>
            </a:r>
          </a:p>
          <a:p>
            <a:pPr algn="just"/>
            <a:r>
              <a:rPr lang="es-ES" sz="2000" dirty="0" smtClean="0">
                <a:solidFill>
                  <a:schemeClr val="tx1"/>
                </a:solidFill>
                <a:latin typeface="Arial" pitchFamily="34" charset="0"/>
                <a:cs typeface="Arial" pitchFamily="34" charset="0"/>
              </a:rPr>
              <a:t>económico u otro tipo de </a:t>
            </a:r>
          </a:p>
          <a:p>
            <a:pPr algn="just"/>
            <a:r>
              <a:rPr lang="es-ES" sz="2000" dirty="0" smtClean="0">
                <a:solidFill>
                  <a:schemeClr val="tx1"/>
                </a:solidFill>
                <a:latin typeface="Arial" pitchFamily="34" charset="0"/>
                <a:cs typeface="Arial" pitchFamily="34" charset="0"/>
              </a:rPr>
              <a:t>beneficio o regalía”.  </a:t>
            </a:r>
          </a:p>
          <a:p>
            <a:endParaRPr lang="es-ES" dirty="0"/>
          </a:p>
        </p:txBody>
      </p:sp>
      <p:pic>
        <p:nvPicPr>
          <p:cNvPr id="6" name="5 Imagen" descr="C:\Documents and Settings\Microsoft\Mis documentos\IMAGENES ESCI\Dir-2-27-ExplSex-483-090302.png"/>
          <p:cNvPicPr/>
          <p:nvPr/>
        </p:nvPicPr>
        <p:blipFill>
          <a:blip r:embed="rId3"/>
          <a:srcRect/>
          <a:stretch>
            <a:fillRect/>
          </a:stretch>
        </p:blipFill>
        <p:spPr bwMode="auto">
          <a:xfrm rot="20535602">
            <a:off x="5226558" y="4587408"/>
            <a:ext cx="1782664" cy="176117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type="subTitle" idx="1"/>
          </p:nvPr>
        </p:nvSpPr>
        <p:spPr>
          <a:xfrm>
            <a:off x="285720" y="357166"/>
            <a:ext cx="8572560" cy="6143668"/>
          </a:xfrm>
        </p:spPr>
        <p:txBody>
          <a:bodyPr>
            <a:normAutofit/>
          </a:bodyPr>
          <a:lstStyle/>
          <a:p>
            <a:pPr algn="just"/>
            <a:r>
              <a:rPr lang="es-ES" sz="2000" u="sng" dirty="0" smtClean="0">
                <a:solidFill>
                  <a:schemeClr val="tx1"/>
                </a:solidFill>
                <a:latin typeface="Arial" pitchFamily="34" charset="0"/>
                <a:cs typeface="Arial" pitchFamily="34" charset="0"/>
              </a:rPr>
              <a:t>Prevención</a:t>
            </a:r>
            <a:r>
              <a:rPr lang="es-ES" sz="2000" dirty="0" smtClean="0">
                <a:solidFill>
                  <a:schemeClr val="tx1"/>
                </a:solidFill>
                <a:latin typeface="Arial" pitchFamily="34" charset="0"/>
                <a:cs typeface="Arial" pitchFamily="34" charset="0"/>
                <a:sym typeface="Wingdings"/>
              </a:rPr>
              <a:t> A</a:t>
            </a:r>
            <a:r>
              <a:rPr lang="es-ES" sz="2000" dirty="0" smtClean="0">
                <a:solidFill>
                  <a:schemeClr val="tx1"/>
                </a:solidFill>
                <a:latin typeface="Arial" pitchFamily="34" charset="0"/>
                <a:cs typeface="Arial" pitchFamily="34" charset="0"/>
              </a:rPr>
              <a:t>dopción de medidas encaminadas a impedir que se produzcan deficiencias físicas, mentales y sensoriales, o a impedir que las deficiencias, cuando se han producido, tengan consecuencias físicas, psicológicas y sociales negativas.</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Estudios realizados han dado como resultado lo siguiente: </a:t>
            </a:r>
          </a:p>
          <a:p>
            <a:pPr algn="just"/>
            <a:r>
              <a:rPr lang="es-ES" sz="2000" i="1" dirty="0" smtClean="0">
                <a:solidFill>
                  <a:schemeClr val="tx1"/>
                </a:solidFill>
                <a:latin typeface="Arial" pitchFamily="34" charset="0"/>
                <a:cs typeface="Arial" pitchFamily="34" charset="0"/>
              </a:rPr>
              <a:t>Expertos de la Facultad de Economía de la UNAM </a:t>
            </a:r>
          </a:p>
          <a:p>
            <a:pPr algn="just"/>
            <a:r>
              <a:rPr lang="es-ES" sz="2000" i="1" dirty="0" smtClean="0">
                <a:solidFill>
                  <a:schemeClr val="tx1"/>
                </a:solidFill>
                <a:latin typeface="Arial" pitchFamily="34" charset="0"/>
                <a:cs typeface="Arial" pitchFamily="34" charset="0"/>
              </a:rPr>
              <a:t>informaron que en los últimos 12 años México </a:t>
            </a:r>
          </a:p>
          <a:p>
            <a:pPr algn="just"/>
            <a:r>
              <a:rPr lang="es-ES" sz="2000" i="1" dirty="0" smtClean="0">
                <a:solidFill>
                  <a:schemeClr val="tx1"/>
                </a:solidFill>
                <a:latin typeface="Arial" pitchFamily="34" charset="0"/>
                <a:cs typeface="Arial" pitchFamily="34" charset="0"/>
              </a:rPr>
              <a:t>registró un aumento de 12 por ciento en la </a:t>
            </a:r>
          </a:p>
          <a:p>
            <a:pPr algn="just"/>
            <a:r>
              <a:rPr lang="es-ES" sz="2000" i="1" dirty="0" smtClean="0">
                <a:solidFill>
                  <a:schemeClr val="tx1"/>
                </a:solidFill>
                <a:latin typeface="Arial" pitchFamily="34" charset="0"/>
                <a:cs typeface="Arial" pitchFamily="34" charset="0"/>
              </a:rPr>
              <a:t>población de niños que trabajan. Sólo en </a:t>
            </a:r>
          </a:p>
          <a:p>
            <a:pPr algn="just"/>
            <a:r>
              <a:rPr lang="es-ES" sz="2000" i="1" dirty="0" smtClean="0">
                <a:solidFill>
                  <a:schemeClr val="tx1"/>
                </a:solidFill>
                <a:latin typeface="Arial" pitchFamily="34" charset="0"/>
                <a:cs typeface="Arial" pitchFamily="34" charset="0"/>
              </a:rPr>
              <a:t>el primer trimestre de 2012 se </a:t>
            </a:r>
          </a:p>
          <a:p>
            <a:pPr algn="just"/>
            <a:r>
              <a:rPr lang="es-ES" sz="2000" i="1" dirty="0" smtClean="0">
                <a:solidFill>
                  <a:schemeClr val="tx1"/>
                </a:solidFill>
                <a:latin typeface="Arial" pitchFamily="34" charset="0"/>
                <a:cs typeface="Arial" pitchFamily="34" charset="0"/>
              </a:rPr>
              <a:t>reportaron tres millones 270 mil </a:t>
            </a:r>
          </a:p>
          <a:p>
            <a:pPr algn="just"/>
            <a:r>
              <a:rPr lang="es-ES" sz="2000" i="1" dirty="0" smtClean="0">
                <a:solidFill>
                  <a:schemeClr val="tx1"/>
                </a:solidFill>
                <a:latin typeface="Arial" pitchFamily="34" charset="0"/>
                <a:cs typeface="Arial" pitchFamily="34" charset="0"/>
              </a:rPr>
              <a:t>casos, de pequeños de cinco a 12 años. </a:t>
            </a:r>
          </a:p>
          <a:p>
            <a:pPr algn="just"/>
            <a:endParaRPr lang="es-ES" sz="2000" i="1" dirty="0" smtClean="0">
              <a:solidFill>
                <a:schemeClr val="tx1"/>
              </a:solidFill>
              <a:latin typeface="Arial" pitchFamily="34" charset="0"/>
              <a:cs typeface="Arial" pitchFamily="34" charset="0"/>
            </a:endParaRPr>
          </a:p>
          <a:p>
            <a:pPr algn="just"/>
            <a:endParaRPr lang="es-ES" sz="2000" i="1" dirty="0" smtClean="0">
              <a:solidFill>
                <a:schemeClr val="tx1"/>
              </a:solidFill>
              <a:latin typeface="Arial" pitchFamily="34" charset="0"/>
              <a:cs typeface="Arial" pitchFamily="34" charset="0"/>
            </a:endParaRPr>
          </a:p>
          <a:p>
            <a:pPr algn="just"/>
            <a:endParaRPr lang="es-ES" sz="2000" dirty="0" smtClean="0">
              <a:solidFill>
                <a:schemeClr val="tx1"/>
              </a:solidFill>
              <a:latin typeface="Arial" pitchFamily="34" charset="0"/>
              <a:cs typeface="Arial" pitchFamily="34" charset="0"/>
            </a:endParaRPr>
          </a:p>
          <a:p>
            <a:endParaRPr lang="es-ES" dirty="0"/>
          </a:p>
        </p:txBody>
      </p:sp>
      <p:pic>
        <p:nvPicPr>
          <p:cNvPr id="5" name="4 Imagen" descr="http://sinlond.files.wordpress.com/2010/06/temas_trabajo_infantil1.jpg"/>
          <p:cNvPicPr/>
          <p:nvPr/>
        </p:nvPicPr>
        <p:blipFill>
          <a:blip r:embed="rId3"/>
          <a:srcRect/>
          <a:stretch>
            <a:fillRect/>
          </a:stretch>
        </p:blipFill>
        <p:spPr bwMode="auto">
          <a:xfrm rot="20377556">
            <a:off x="5941498" y="3928501"/>
            <a:ext cx="2010782" cy="207283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7 Título"/>
          <p:cNvSpPr>
            <a:spLocks noGrp="1"/>
          </p:cNvSpPr>
          <p:nvPr>
            <p:ph type="subTitle" idx="1"/>
          </p:nvPr>
        </p:nvSpPr>
        <p:spPr>
          <a:xfrm>
            <a:off x="285720" y="357166"/>
            <a:ext cx="8572560" cy="6215106"/>
          </a:xfrm>
        </p:spPr>
        <p:txBody>
          <a:bodyPr>
            <a:normAutofit/>
          </a:bodyPr>
          <a:lstStyle/>
          <a:p>
            <a:pPr algn="just"/>
            <a:r>
              <a:rPr lang="es-ES" sz="2000" dirty="0" smtClean="0">
                <a:solidFill>
                  <a:schemeClr val="tx1"/>
                </a:solidFill>
                <a:latin typeface="Arial" pitchFamily="34" charset="0"/>
                <a:cs typeface="Arial" pitchFamily="34" charset="0"/>
              </a:rPr>
              <a:t>Por lo tanto </a:t>
            </a:r>
            <a:r>
              <a:rPr lang="es-ES" sz="2000" i="1" dirty="0" smtClean="0">
                <a:solidFill>
                  <a:schemeClr val="tx1"/>
                </a:solidFill>
                <a:latin typeface="Arial" pitchFamily="34" charset="0"/>
                <a:cs typeface="Arial" pitchFamily="34" charset="0"/>
              </a:rPr>
              <a:t>la Explotación </a:t>
            </a:r>
            <a:r>
              <a:rPr lang="es-ES" sz="2000" i="1" dirty="0" smtClean="0">
                <a:solidFill>
                  <a:schemeClr val="tx1"/>
                </a:solidFill>
                <a:latin typeface="Arial" pitchFamily="34" charset="0"/>
                <a:cs typeface="Arial" pitchFamily="34" charset="0"/>
              </a:rPr>
              <a:t>comercial </a:t>
            </a:r>
            <a:r>
              <a:rPr lang="es-ES" sz="2000" i="1" dirty="0" smtClean="0">
                <a:solidFill>
                  <a:schemeClr val="tx1"/>
                </a:solidFill>
                <a:latin typeface="Arial" pitchFamily="34" charset="0"/>
                <a:cs typeface="Arial" pitchFamily="34" charset="0"/>
              </a:rPr>
              <a:t>encuentra condiciones propicias para su emergencia a través de un creciente intercambio consumista, la exacerbación de la jovialidad y la estética, en las comunicaciones vía internet, en la inestabilidad de las relaciones familiares expresadas en violencia </a:t>
            </a:r>
            <a:r>
              <a:rPr lang="es-ES" sz="2000" i="1" dirty="0" err="1" smtClean="0">
                <a:solidFill>
                  <a:schemeClr val="tx1"/>
                </a:solidFill>
                <a:latin typeface="Arial" pitchFamily="34" charset="0"/>
                <a:cs typeface="Arial" pitchFamily="34" charset="0"/>
              </a:rPr>
              <a:t>intra</a:t>
            </a:r>
            <a:r>
              <a:rPr lang="es-ES" sz="2000" i="1" dirty="0" smtClean="0">
                <a:solidFill>
                  <a:schemeClr val="tx1"/>
                </a:solidFill>
                <a:latin typeface="Arial" pitchFamily="34" charset="0"/>
                <a:cs typeface="Arial" pitchFamily="34" charset="0"/>
              </a:rPr>
              <a:t> y </a:t>
            </a:r>
            <a:r>
              <a:rPr lang="es-ES" sz="2000" i="1" dirty="0" err="1" smtClean="0">
                <a:solidFill>
                  <a:schemeClr val="tx1"/>
                </a:solidFill>
                <a:latin typeface="Arial" pitchFamily="34" charset="0"/>
                <a:cs typeface="Arial" pitchFamily="34" charset="0"/>
              </a:rPr>
              <a:t>extrafamiliar</a:t>
            </a:r>
            <a:r>
              <a:rPr lang="es-ES" sz="2000" i="1" dirty="0" smtClean="0">
                <a:solidFill>
                  <a:schemeClr val="tx1"/>
                </a:solidFill>
                <a:latin typeface="Arial" pitchFamily="34" charset="0"/>
                <a:cs typeface="Arial" pitchFamily="34" charset="0"/>
              </a:rPr>
              <a:t>, maltrato físico y/o psicológico, abuso sexual, consumo y/o tráfico de drogas, exclusión y discriminación de género.</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sym typeface="Wingdings" pitchFamily="2" charset="2"/>
              </a:rPr>
              <a:t>La </a:t>
            </a:r>
            <a:r>
              <a:rPr lang="es-ES" sz="2000" dirty="0" smtClean="0">
                <a:solidFill>
                  <a:schemeClr val="tx1"/>
                </a:solidFill>
                <a:latin typeface="Arial" pitchFamily="34" charset="0"/>
                <a:cs typeface="Arial" pitchFamily="34" charset="0"/>
                <a:sym typeface="Wingdings" pitchFamily="2" charset="2"/>
              </a:rPr>
              <a:t>explotación </a:t>
            </a:r>
            <a:r>
              <a:rPr lang="es-ES" sz="2000" dirty="0" smtClean="0">
                <a:solidFill>
                  <a:schemeClr val="tx1"/>
                </a:solidFill>
                <a:latin typeface="Arial" pitchFamily="34" charset="0"/>
                <a:cs typeface="Arial" pitchFamily="34" charset="0"/>
                <a:sym typeface="Wingdings" pitchFamily="2" charset="2"/>
              </a:rPr>
              <a:t>comercial </a:t>
            </a:r>
            <a:r>
              <a:rPr lang="es-ES" sz="2000" dirty="0" smtClean="0">
                <a:solidFill>
                  <a:schemeClr val="tx1"/>
                </a:solidFill>
                <a:latin typeface="Arial" pitchFamily="34" charset="0"/>
                <a:cs typeface="Arial" pitchFamily="34" charset="0"/>
                <a:sym typeface="Wingdings" pitchFamily="2" charset="2"/>
              </a:rPr>
              <a:t>infantil </a:t>
            </a:r>
            <a:r>
              <a:rPr lang="es-ES" sz="2000" dirty="0" smtClean="0">
                <a:solidFill>
                  <a:schemeClr val="tx1"/>
                </a:solidFill>
                <a:latin typeface="Arial" pitchFamily="34" charset="0"/>
                <a:cs typeface="Arial" pitchFamily="34" charset="0"/>
                <a:sym typeface="Wingdings" pitchFamily="2" charset="2"/>
              </a:rPr>
              <a:t>es considerada una moderna forma de </a:t>
            </a:r>
            <a:r>
              <a:rPr lang="es-ES" sz="2000" dirty="0" smtClean="0">
                <a:solidFill>
                  <a:schemeClr val="tx1"/>
                </a:solidFill>
                <a:latin typeface="Arial" pitchFamily="34" charset="0"/>
                <a:cs typeface="Arial" pitchFamily="34" charset="0"/>
                <a:sym typeface="Wingdings" pitchFamily="2" charset="2"/>
              </a:rPr>
              <a:t>esclavitud, se constituye </a:t>
            </a:r>
            <a:r>
              <a:rPr lang="es-ES" sz="2000" dirty="0" smtClean="0">
                <a:solidFill>
                  <a:schemeClr val="tx1"/>
                </a:solidFill>
                <a:latin typeface="Arial" pitchFamily="34" charset="0"/>
                <a:cs typeface="Arial" pitchFamily="34" charset="0"/>
                <a:sym typeface="Wingdings" pitchFamily="2" charset="2"/>
              </a:rPr>
              <a:t>como </a:t>
            </a:r>
            <a:r>
              <a:rPr lang="es-ES" sz="2000" dirty="0" smtClean="0">
                <a:solidFill>
                  <a:schemeClr val="tx1"/>
                </a:solidFill>
                <a:latin typeface="Arial" pitchFamily="34" charset="0"/>
                <a:cs typeface="Arial" pitchFamily="34" charset="0"/>
                <a:sym typeface="Wingdings" pitchFamily="2" charset="2"/>
              </a:rPr>
              <a:t>fenómeno </a:t>
            </a:r>
            <a:r>
              <a:rPr lang="es-ES" sz="2000" dirty="0" smtClean="0">
                <a:solidFill>
                  <a:schemeClr val="tx1"/>
                </a:solidFill>
                <a:latin typeface="Arial" pitchFamily="34" charset="0"/>
                <a:cs typeface="Arial" pitchFamily="34" charset="0"/>
                <a:sym typeface="Wingdings" pitchFamily="2" charset="2"/>
              </a:rPr>
              <a:t>social, una de las expresiones más graves de vulneración de derechos de los niños/as y adolescentes y una de las peores formas de </a:t>
            </a:r>
          </a:p>
          <a:p>
            <a:pPr algn="just"/>
            <a:r>
              <a:rPr lang="es-ES" sz="2000" dirty="0" smtClean="0">
                <a:solidFill>
                  <a:schemeClr val="tx1"/>
                </a:solidFill>
                <a:latin typeface="Arial" pitchFamily="34" charset="0"/>
                <a:cs typeface="Arial" pitchFamily="34" charset="0"/>
                <a:sym typeface="Wingdings" pitchFamily="2" charset="2"/>
              </a:rPr>
              <a:t>trabajo infantil. </a:t>
            </a:r>
            <a:endParaRPr lang="es-ES" sz="2000" dirty="0" smtClean="0">
              <a:solidFill>
                <a:schemeClr val="tx1"/>
              </a:solidFill>
              <a:latin typeface="Arial" pitchFamily="34" charset="0"/>
              <a:cs typeface="Arial" pitchFamily="34" charset="0"/>
            </a:endParaRPr>
          </a:p>
          <a:p>
            <a:pPr algn="just"/>
            <a:endParaRPr lang="es-ES" sz="2000" dirty="0" smtClean="0">
              <a:solidFill>
                <a:schemeClr val="tx1"/>
              </a:solidFill>
              <a:latin typeface="Arial" pitchFamily="34" charset="0"/>
              <a:cs typeface="Arial" pitchFamily="34" charset="0"/>
            </a:endParaRPr>
          </a:p>
          <a:p>
            <a:pPr algn="just"/>
            <a:endParaRPr lang="es-ES" sz="2000" dirty="0">
              <a:solidFill>
                <a:schemeClr val="tx1"/>
              </a:solidFill>
              <a:latin typeface="Arial" pitchFamily="34" charset="0"/>
              <a:cs typeface="Arial" pitchFamily="34" charset="0"/>
            </a:endParaRPr>
          </a:p>
        </p:txBody>
      </p:sp>
      <p:pic>
        <p:nvPicPr>
          <p:cNvPr id="12" name="11 Imagen" descr="C:\Documents and Settings\Microsoft\Mis documentos\IMAGENES ESCI\explotacion_sexual.png"/>
          <p:cNvPicPr/>
          <p:nvPr/>
        </p:nvPicPr>
        <p:blipFill>
          <a:blip r:embed="rId3"/>
          <a:srcRect/>
          <a:stretch>
            <a:fillRect/>
          </a:stretch>
        </p:blipFill>
        <p:spPr bwMode="auto">
          <a:xfrm>
            <a:off x="4357686" y="4429132"/>
            <a:ext cx="2357454" cy="185738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Título"/>
          <p:cNvSpPr>
            <a:spLocks noGrp="1"/>
          </p:cNvSpPr>
          <p:nvPr>
            <p:ph type="subTitle" idx="1"/>
          </p:nvPr>
        </p:nvSpPr>
        <p:spPr>
          <a:xfrm>
            <a:off x="357188" y="500063"/>
            <a:ext cx="8215312" cy="5786437"/>
          </a:xfrm>
        </p:spPr>
        <p:txBody>
          <a:bodyPr>
            <a:normAutofit/>
          </a:bodyPr>
          <a:lstStyle/>
          <a:p>
            <a:pPr algn="just"/>
            <a:r>
              <a:rPr lang="es-ES" sz="2000" i="1" dirty="0" smtClean="0">
                <a:solidFill>
                  <a:schemeClr val="tx1"/>
                </a:solidFill>
                <a:latin typeface="Arial" pitchFamily="34" charset="0"/>
                <a:cs typeface="Arial" pitchFamily="34" charset="0"/>
              </a:rPr>
              <a:t>Hasta ahora, la lucha por parte de los gobiernos contra la explotación sexual infantil no es todo lo contundente que debiera. De hecho, únicamente 4 países (Argentina, Brasil, la República Dominicana y El Salvador) han elaborado planes nacionales de  lucha contra la explotación sexual infantil.</a:t>
            </a:r>
            <a:endParaRPr lang="es-ES" sz="2000" i="1" dirty="0">
              <a:solidFill>
                <a:schemeClr val="tx1"/>
              </a:solidFill>
              <a:latin typeface="Arial" pitchFamily="34" charset="0"/>
              <a:cs typeface="Arial" pitchFamily="34" charset="0"/>
            </a:endParaRPr>
          </a:p>
        </p:txBody>
      </p:sp>
      <p:pic>
        <p:nvPicPr>
          <p:cNvPr id="7" name="6 Imagen" descr="C:\Documents and Settings\Microsoft\Mis documentos\IMAGENES ESCI\explotacion_sexual.png"/>
          <p:cNvPicPr/>
          <p:nvPr/>
        </p:nvPicPr>
        <p:blipFill>
          <a:blip r:embed="rId3"/>
          <a:srcRect/>
          <a:stretch>
            <a:fillRect/>
          </a:stretch>
        </p:blipFill>
        <p:spPr bwMode="auto">
          <a:xfrm rot="765393">
            <a:off x="3263379" y="2743517"/>
            <a:ext cx="3155702" cy="273504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14348" y="285728"/>
            <a:ext cx="7772400" cy="869947"/>
          </a:xfrm>
        </p:spPr>
        <p:txBody>
          <a:bodyPr>
            <a:normAutofit/>
          </a:bodyPr>
          <a:lstStyle/>
          <a:p>
            <a:r>
              <a:rPr lang="es-ES" sz="3200" b="1" u="sng" dirty="0" smtClean="0">
                <a:effectLst>
                  <a:outerShdw blurRad="38100" dist="38100" dir="2700000" algn="tl">
                    <a:srgbClr val="000000">
                      <a:alpha val="43137"/>
                    </a:srgbClr>
                  </a:outerShdw>
                </a:effectLst>
                <a:latin typeface="Arial" pitchFamily="34" charset="0"/>
                <a:cs typeface="Arial" pitchFamily="34" charset="0"/>
              </a:rPr>
              <a:t>METODOLOGIA</a:t>
            </a:r>
            <a:endParaRPr lang="es-ES" sz="3200" b="1" u="sng" dirty="0">
              <a:effectLst>
                <a:outerShdw blurRad="38100" dist="38100" dir="2700000" algn="tl">
                  <a:srgbClr val="000000">
                    <a:alpha val="43137"/>
                  </a:srgbClr>
                </a:outerShdw>
              </a:effectLst>
              <a:latin typeface="Arial" pitchFamily="34" charset="0"/>
              <a:cs typeface="Arial" pitchFamily="34" charset="0"/>
            </a:endParaRPr>
          </a:p>
        </p:txBody>
      </p:sp>
      <p:sp>
        <p:nvSpPr>
          <p:cNvPr id="5" name="4 Subtítulo"/>
          <p:cNvSpPr>
            <a:spLocks noGrp="1"/>
          </p:cNvSpPr>
          <p:nvPr>
            <p:ph type="subTitle" idx="1"/>
          </p:nvPr>
        </p:nvSpPr>
        <p:spPr>
          <a:xfrm>
            <a:off x="285720" y="1285860"/>
            <a:ext cx="8501122" cy="5072098"/>
          </a:xfrm>
        </p:spPr>
        <p:txBody>
          <a:bodyPr>
            <a:normAutofit/>
          </a:bodyPr>
          <a:lstStyle/>
          <a:p>
            <a:pPr algn="just"/>
            <a:r>
              <a:rPr lang="es-ES" sz="2000" dirty="0" smtClean="0">
                <a:solidFill>
                  <a:schemeClr val="tx1"/>
                </a:solidFill>
                <a:latin typeface="Arial" pitchFamily="34" charset="0"/>
                <a:cs typeface="Arial" pitchFamily="34" charset="0"/>
              </a:rPr>
              <a:t>El proyecto “Prevención Ante La Explotación Infantil”, esta enfocado a niños y adolescentes entre 8 a 15 años. Edad vulnerable en la que pueden ser víctimas de explotación. Se impartirán los talleres de prevención en las escuelas</a:t>
            </a:r>
          </a:p>
          <a:p>
            <a:r>
              <a:rPr lang="es-ES" sz="2000" dirty="0" smtClean="0">
                <a:solidFill>
                  <a:schemeClr val="tx1"/>
                </a:solidFill>
                <a:latin typeface="Arial" pitchFamily="34" charset="0"/>
                <a:cs typeface="Arial" pitchFamily="34" charset="0"/>
              </a:rPr>
              <a:t> </a:t>
            </a:r>
          </a:p>
          <a:p>
            <a:endParaRPr lang="es-ES" sz="2000" dirty="0" smtClean="0">
              <a:solidFill>
                <a:schemeClr val="tx1"/>
              </a:solidFill>
              <a:latin typeface="Arial" pitchFamily="34" charset="0"/>
              <a:cs typeface="Arial" pitchFamily="34" charset="0"/>
            </a:endParaRPr>
          </a:p>
          <a:p>
            <a:endParaRPr lang="es-ES" dirty="0"/>
          </a:p>
        </p:txBody>
      </p:sp>
      <p:pic>
        <p:nvPicPr>
          <p:cNvPr id="6" name="5 Imagen" descr="C:\Documents and Settings\Microsoft\Mis documentos\IMAGENES ESCI\2.jpg"/>
          <p:cNvPicPr/>
          <p:nvPr/>
        </p:nvPicPr>
        <p:blipFill>
          <a:blip r:embed="rId3" cstate="print"/>
          <a:srcRect/>
          <a:stretch>
            <a:fillRect/>
          </a:stretch>
        </p:blipFill>
        <p:spPr bwMode="auto">
          <a:xfrm>
            <a:off x="6000760" y="3429000"/>
            <a:ext cx="2071701" cy="2690818"/>
          </a:xfrm>
          <a:prstGeom prst="rect">
            <a:avLst/>
          </a:prstGeom>
          <a:noFill/>
          <a:ln w="9525">
            <a:noFill/>
            <a:miter lim="800000"/>
            <a:headEnd/>
            <a:tailEnd/>
          </a:ln>
        </p:spPr>
      </p:pic>
      <p:pic>
        <p:nvPicPr>
          <p:cNvPr id="7" name="6 Imagen" descr="http://www.puntoj.com.pe/portal/images/stories/galeria_fotos/presentaciones/Taller%20spots%20para%20la%20prevencion.jpg"/>
          <p:cNvPicPr/>
          <p:nvPr/>
        </p:nvPicPr>
        <p:blipFill>
          <a:blip r:embed="rId4" cstate="print"/>
          <a:srcRect/>
          <a:stretch>
            <a:fillRect/>
          </a:stretch>
        </p:blipFill>
        <p:spPr bwMode="auto">
          <a:xfrm rot="20368015">
            <a:off x="1501128" y="3200244"/>
            <a:ext cx="2479415" cy="289865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640</Words>
  <Application>Microsoft Office PowerPoint</Application>
  <PresentationFormat>Presentación en pantalla (4:3)</PresentationFormat>
  <Paragraphs>98</Paragraphs>
  <Slides>10</Slides>
  <Notes>10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PREVENCION ANTE LA EXPLOTACION COMERCIAL INFANTIL (ECI)</vt:lpstr>
      <vt:lpstr>  PLANTEAMIENTO   </vt:lpstr>
      <vt:lpstr>Diapositiva 3</vt:lpstr>
      <vt:lpstr>JUSTIFICACION</vt:lpstr>
      <vt:lpstr>MARCO TEORICO</vt:lpstr>
      <vt:lpstr>Diapositiva 6</vt:lpstr>
      <vt:lpstr>Diapositiva 7</vt:lpstr>
      <vt:lpstr>Diapositiva 8</vt:lpstr>
      <vt:lpstr>METODOLOGIA</vt:lpstr>
      <vt:lpstr>Diapositiva 10</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PRACTICAS PROFESIONALES EN PSICOLOGIA SOCIAL ESTHER LOPEZ ZAMORA PSICOLOGIA 7º</dc:title>
  <dc:creator>Valued Acer Customer</dc:creator>
  <cp:lastModifiedBy>Valued Acer Customer</cp:lastModifiedBy>
  <cp:revision>12</cp:revision>
  <dcterms:created xsi:type="dcterms:W3CDTF">2012-10-09T03:56:10Z</dcterms:created>
  <dcterms:modified xsi:type="dcterms:W3CDTF">2012-11-10T13:06:01Z</dcterms:modified>
</cp:coreProperties>
</file>