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8" r:id="rId3"/>
    <p:sldId id="257" r:id="rId4"/>
    <p:sldId id="258" r:id="rId5"/>
    <p:sldId id="264" r:id="rId6"/>
    <p:sldId id="259" r:id="rId7"/>
    <p:sldId id="265" r:id="rId8"/>
    <p:sldId id="266" r:id="rId9"/>
    <p:sldId id="267" r:id="rId10"/>
    <p:sldId id="269" r:id="rId11"/>
    <p:sldId id="270" r:id="rId12"/>
    <p:sldId id="271" r:id="rId13"/>
    <p:sldId id="272" r:id="rId14"/>
    <p:sldId id="260"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220085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58FF49-DB66-41AD-8385-5B64E95BF061}" type="datetimeFigureOut">
              <a:rPr lang="es-MX" smtClean="0"/>
              <a:t>07/10/2015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188039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1477124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7586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3945400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194571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217047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244241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375872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390947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40022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C58FF49-DB66-41AD-8385-5B64E95BF061}" type="datetimeFigureOut">
              <a:rPr lang="es-MX" smtClean="0"/>
              <a:t>07/10/2015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267602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58FF49-DB66-41AD-8385-5B64E95BF061}" type="datetimeFigureOut">
              <a:rPr lang="es-MX" smtClean="0"/>
              <a:t>07/10/2015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338416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54947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167603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9C58FF49-DB66-41AD-8385-5B64E95BF061}" type="datetimeFigureOut">
              <a:rPr lang="es-MX" smtClean="0"/>
              <a:t>07/10/2015</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65894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58FF49-DB66-41AD-8385-5B64E95BF061}" type="datetimeFigureOut">
              <a:rPr lang="es-MX" smtClean="0"/>
              <a:t>07/10/2015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9B4A88-A356-4E31-8E5A-F6F0620F72A1}" type="slidenum">
              <a:rPr lang="es-MX" smtClean="0"/>
              <a:t>‹Nº›</a:t>
            </a:fld>
            <a:endParaRPr lang="es-MX"/>
          </a:p>
        </p:txBody>
      </p:sp>
    </p:spTree>
    <p:extLst>
      <p:ext uri="{BB962C8B-B14F-4D97-AF65-F5344CB8AC3E}">
        <p14:creationId xmlns:p14="http://schemas.microsoft.com/office/powerpoint/2010/main" val="168607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58FF49-DB66-41AD-8385-5B64E95BF061}" type="datetimeFigureOut">
              <a:rPr lang="es-MX" smtClean="0"/>
              <a:t>07/10/2015</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89B4A88-A356-4E31-8E5A-F6F0620F72A1}" type="slidenum">
              <a:rPr lang="es-MX" smtClean="0"/>
              <a:t>‹Nº›</a:t>
            </a:fld>
            <a:endParaRPr lang="es-MX"/>
          </a:p>
        </p:txBody>
      </p:sp>
    </p:spTree>
    <p:extLst>
      <p:ext uri="{BB962C8B-B14F-4D97-AF65-F5344CB8AC3E}">
        <p14:creationId xmlns:p14="http://schemas.microsoft.com/office/powerpoint/2010/main" val="377148648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3285067" y="668309"/>
            <a:ext cx="4391377" cy="969348"/>
          </a:xfrm>
          <a:prstGeom prst="rect">
            <a:avLst/>
          </a:prstGeom>
        </p:spPr>
      </p:pic>
      <p:sp>
        <p:nvSpPr>
          <p:cNvPr id="10" name="Título 9"/>
          <p:cNvSpPr>
            <a:spLocks noGrp="1"/>
          </p:cNvSpPr>
          <p:nvPr>
            <p:ph type="title"/>
          </p:nvPr>
        </p:nvSpPr>
        <p:spPr/>
        <p:txBody>
          <a:bodyPr/>
          <a:lstStyle/>
          <a:p>
            <a:endParaRPr lang="es-MX" dirty="0"/>
          </a:p>
        </p:txBody>
      </p:sp>
      <p:sp>
        <p:nvSpPr>
          <p:cNvPr id="8" name="Marcador de contenido 7"/>
          <p:cNvSpPr>
            <a:spLocks noGrp="1"/>
          </p:cNvSpPr>
          <p:nvPr>
            <p:ph idx="1"/>
          </p:nvPr>
        </p:nvSpPr>
        <p:spPr/>
        <p:txBody>
          <a:bodyPr>
            <a:normAutofit/>
          </a:bodyPr>
          <a:lstStyle/>
          <a:p>
            <a:pPr algn="ctr"/>
            <a:endParaRPr lang="es-MX" b="1" cap="all" dirty="0">
              <a:solidFill>
                <a:srgbClr val="CC9900"/>
              </a:solidFill>
              <a:latin typeface="Arial" panose="020B0604020202020204" pitchFamily="34" charset="0"/>
            </a:endParaRPr>
          </a:p>
          <a:p>
            <a:pPr marL="0" indent="0" algn="ctr">
              <a:buNone/>
            </a:pPr>
            <a:r>
              <a:rPr lang="es-MX" b="1" cap="all" dirty="0" smtClean="0">
                <a:solidFill>
                  <a:srgbClr val="CC9900"/>
                </a:solidFill>
                <a:latin typeface="Arial" panose="020B0604020202020204" pitchFamily="34" charset="0"/>
              </a:rPr>
              <a:t>Alumna ; ROSALÌA GALÀN VÌLLA</a:t>
            </a:r>
          </a:p>
          <a:p>
            <a:pPr algn="ctr"/>
            <a:endParaRPr lang="es-MX" b="1" cap="all" dirty="0" smtClean="0">
              <a:solidFill>
                <a:srgbClr val="CC9900"/>
              </a:solidFill>
              <a:latin typeface="Arial" panose="020B0604020202020204" pitchFamily="34" charset="0"/>
            </a:endParaRPr>
          </a:p>
          <a:p>
            <a:pPr marL="0" indent="0">
              <a:lnSpc>
                <a:spcPct val="107000"/>
              </a:lnSpc>
              <a:spcAft>
                <a:spcPts val="800"/>
              </a:spcAft>
              <a:buNone/>
            </a:pPr>
            <a:r>
              <a:rPr lang="es-MX" b="1" cap="all" dirty="0" smtClean="0">
                <a:solidFill>
                  <a:srgbClr val="CC9900"/>
                </a:solidFill>
                <a:latin typeface="Arial" panose="020B0604020202020204" pitchFamily="34" charset="0"/>
              </a:rPr>
              <a:t>                           DOCENTE : VIOLETA CRISTINA PADILLA.</a:t>
            </a:r>
            <a:r>
              <a:rPr lang="es-MX"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gn="r">
              <a:lnSpc>
                <a:spcPct val="107000"/>
              </a:lnSpc>
              <a:spcAft>
                <a:spcPts val="800"/>
              </a:spcAft>
              <a:buNone/>
            </a:pPr>
            <a:endParaRPr lang="es-MX" sz="1100" dirty="0">
              <a:latin typeface="Calibri" panose="020F0502020204030204" pitchFamily="34" charset="0"/>
              <a:ea typeface="Calibri" panose="020F0502020204030204" pitchFamily="34" charset="0"/>
              <a:cs typeface="Times New Roman" panose="02020603050405020304" pitchFamily="18" charset="0"/>
            </a:endParaRPr>
          </a:p>
          <a:p>
            <a:pPr marL="0" indent="0" algn="r">
              <a:lnSpc>
                <a:spcPct val="107000"/>
              </a:lnSpc>
              <a:spcAft>
                <a:spcPts val="800"/>
              </a:spcAft>
              <a:buNone/>
            </a:pPr>
            <a:endParaRPr lang="es-MX" sz="11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r">
              <a:lnSpc>
                <a:spcPct val="107000"/>
              </a:lnSpc>
              <a:spcAft>
                <a:spcPts val="800"/>
              </a:spcAft>
              <a:buNone/>
            </a:pPr>
            <a:r>
              <a:rPr lang="es-MX" sz="1400" dirty="0" smtClean="0">
                <a:latin typeface="Calibri" panose="020F0502020204030204" pitchFamily="34" charset="0"/>
                <a:ea typeface="Calibri" panose="020F0502020204030204" pitchFamily="34" charset="0"/>
                <a:cs typeface="Times New Roman" panose="02020603050405020304" pitchFamily="18" charset="0"/>
              </a:rPr>
              <a:t>OCTUBRE  DE  2015   </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s-MX" dirty="0"/>
          </a:p>
        </p:txBody>
      </p:sp>
      <p:pic>
        <p:nvPicPr>
          <p:cNvPr id="2" name="Imagen 1"/>
          <p:cNvPicPr>
            <a:picLocks noChangeAspect="1"/>
          </p:cNvPicPr>
          <p:nvPr/>
        </p:nvPicPr>
        <p:blipFill>
          <a:blip r:embed="rId3"/>
          <a:stretch>
            <a:fillRect/>
          </a:stretch>
        </p:blipFill>
        <p:spPr>
          <a:xfrm>
            <a:off x="4020376" y="3786389"/>
            <a:ext cx="2393303" cy="2661680"/>
          </a:xfrm>
          <a:prstGeom prst="rect">
            <a:avLst/>
          </a:prstGeom>
        </p:spPr>
      </p:pic>
    </p:spTree>
    <p:extLst>
      <p:ext uri="{BB962C8B-B14F-4D97-AF65-F5344CB8AC3E}">
        <p14:creationId xmlns:p14="http://schemas.microsoft.com/office/powerpoint/2010/main" val="22775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0"/>
          <p:cNvSpPr>
            <a:spLocks noGrp="1"/>
          </p:cNvSpPr>
          <p:nvPr>
            <p:ph type="title"/>
          </p:nvPr>
        </p:nvSpPr>
        <p:spPr/>
        <p:txBody>
          <a:bodyPr/>
          <a:lstStyle/>
          <a:p>
            <a:pPr lvl="0" algn="ctr">
              <a:spcBef>
                <a:spcPts val="1000"/>
              </a:spcBef>
            </a:pPr>
            <a:r>
              <a:rPr lang="es-MX" sz="3600" dirty="0">
                <a:solidFill>
                  <a:srgbClr val="FFC000"/>
                </a:solidFill>
              </a:rPr>
              <a:t>APOYO AL AUTOESTIMA DEL ALUMNO</a:t>
            </a:r>
            <a:br>
              <a:rPr lang="es-MX" sz="3600" dirty="0">
                <a:solidFill>
                  <a:srgbClr val="FFC000"/>
                </a:solidFill>
              </a:rPr>
            </a:br>
            <a:endParaRPr lang="es-MX" sz="3600" dirty="0"/>
          </a:p>
        </p:txBody>
      </p:sp>
      <p:sp>
        <p:nvSpPr>
          <p:cNvPr id="22" name="Marcador de texto 21"/>
          <p:cNvSpPr>
            <a:spLocks noGrp="1"/>
          </p:cNvSpPr>
          <p:nvPr>
            <p:ph type="body" idx="1"/>
          </p:nvPr>
        </p:nvSpPr>
        <p:spPr/>
        <p:txBody>
          <a:bodyPr/>
          <a:lstStyle/>
          <a:p>
            <a:endParaRPr lang="es-MX" sz="1800" dirty="0">
              <a:solidFill>
                <a:srgbClr val="FFC000"/>
              </a:solidFill>
            </a:endParaRPr>
          </a:p>
        </p:txBody>
      </p:sp>
      <p:sp>
        <p:nvSpPr>
          <p:cNvPr id="8" name="Marcador de texto 7"/>
          <p:cNvSpPr>
            <a:spLocks noGrp="1"/>
          </p:cNvSpPr>
          <p:nvPr>
            <p:ph sz="half" idx="2"/>
          </p:nvPr>
        </p:nvSpPr>
        <p:spPr/>
        <p:txBody>
          <a:bodyPr/>
          <a:lstStyle/>
          <a:p>
            <a:pPr lvl="0" algn="just">
              <a:buClr>
                <a:srgbClr val="1E5155">
                  <a:lumMod val="40000"/>
                  <a:lumOff val="60000"/>
                </a:srgbClr>
              </a:buClr>
            </a:pPr>
            <a:r>
              <a:rPr lang="es-MX" sz="2000" dirty="0">
                <a:solidFill>
                  <a:prstClr val="white"/>
                </a:solidFill>
              </a:rPr>
              <a:t>C</a:t>
            </a:r>
            <a:r>
              <a:rPr lang="es-MX" sz="2000" dirty="0" smtClean="0">
                <a:solidFill>
                  <a:prstClr val="white"/>
                </a:solidFill>
              </a:rPr>
              <a:t>onsejo</a:t>
            </a:r>
            <a:r>
              <a:rPr lang="es-MX" sz="2000" dirty="0">
                <a:solidFill>
                  <a:prstClr val="white"/>
                </a:solidFill>
              </a:rPr>
              <a:t>, guía, información, amistad, apoyo, ayuda académica así como en problemas personales, confianza y oportunidades para conocer puntos de vista diferentes</a:t>
            </a:r>
          </a:p>
          <a:p>
            <a:endParaRPr lang="es-MX" dirty="0"/>
          </a:p>
        </p:txBody>
      </p:sp>
      <p:sp>
        <p:nvSpPr>
          <p:cNvPr id="23" name="Marcador de texto 22"/>
          <p:cNvSpPr>
            <a:spLocks noGrp="1"/>
          </p:cNvSpPr>
          <p:nvPr>
            <p:ph type="body" sz="quarter" idx="3"/>
          </p:nvPr>
        </p:nvSpPr>
        <p:spPr/>
        <p:txBody>
          <a:bodyPr/>
          <a:lstStyle/>
          <a:p>
            <a:endParaRPr lang="es-MX" dirty="0"/>
          </a:p>
        </p:txBody>
      </p:sp>
      <p:pic>
        <p:nvPicPr>
          <p:cNvPr id="2" name="Marcador de contenido 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654770" y="1853248"/>
            <a:ext cx="4395788" cy="3296841"/>
          </a:xfrm>
        </p:spPr>
      </p:pic>
    </p:spTree>
    <p:extLst>
      <p:ext uri="{BB962C8B-B14F-4D97-AF65-F5344CB8AC3E}">
        <p14:creationId xmlns:p14="http://schemas.microsoft.com/office/powerpoint/2010/main" val="4131283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solidFill>
                  <a:srgbClr val="FFC000"/>
                </a:solidFill>
              </a:rPr>
              <a:t>Comprensión del alumno y su contesto socio cultural</a:t>
            </a:r>
            <a:endParaRPr lang="es-MX" dirty="0">
              <a:solidFill>
                <a:srgbClr val="FFC000"/>
              </a:solidFill>
            </a:endParaRPr>
          </a:p>
        </p:txBody>
      </p:sp>
      <p:pic>
        <p:nvPicPr>
          <p:cNvPr id="7" name="Marcador de contenid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14461" y="2154360"/>
            <a:ext cx="3175000" cy="2540000"/>
          </a:xfrm>
        </p:spPr>
      </p:pic>
      <p:sp>
        <p:nvSpPr>
          <p:cNvPr id="3" name="Marcador de texto 2"/>
          <p:cNvSpPr>
            <a:spLocks noGrp="1"/>
          </p:cNvSpPr>
          <p:nvPr>
            <p:ph sz="half" idx="2"/>
          </p:nvPr>
        </p:nvSpPr>
        <p:spPr/>
        <p:txBody>
          <a:bodyPr/>
          <a:lstStyle/>
          <a:p>
            <a:endParaRPr lang="es-MX" dirty="0" smtClean="0"/>
          </a:p>
          <a:p>
            <a:pPr algn="just"/>
            <a:r>
              <a:rPr lang="es-MX" dirty="0"/>
              <a:t>N</a:t>
            </a:r>
            <a:r>
              <a:rPr lang="es-MX" dirty="0" smtClean="0"/>
              <a:t>ecesario </a:t>
            </a:r>
            <a:r>
              <a:rPr lang="es-MX" dirty="0"/>
              <a:t>tener muy presente cuando trabajamos con personas, conocer de éstas su contexto histórico-social y cultural. </a:t>
            </a:r>
            <a:endParaRPr lang="es-MX" dirty="0" smtClean="0"/>
          </a:p>
          <a:p>
            <a:pPr algn="just"/>
            <a:r>
              <a:rPr lang="es-MX" dirty="0" smtClean="0"/>
              <a:t>Es </a:t>
            </a:r>
            <a:r>
              <a:rPr lang="es-MX" dirty="0"/>
              <a:t>necesario antes de todo conocer al alumno en cuanto a (actitud, personalidad, comportamiento, interés, motivación, capacidad, situación familiar, etc</a:t>
            </a:r>
            <a:r>
              <a:rPr lang="es-MX" dirty="0" smtClean="0"/>
              <a:t>….)</a:t>
            </a:r>
          </a:p>
          <a:p>
            <a:endParaRPr lang="es-MX" dirty="0"/>
          </a:p>
        </p:txBody>
      </p:sp>
    </p:spTree>
    <p:extLst>
      <p:ext uri="{BB962C8B-B14F-4D97-AF65-F5344CB8AC3E}">
        <p14:creationId xmlns:p14="http://schemas.microsoft.com/office/powerpoint/2010/main" val="1064161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8648" y="2304703"/>
            <a:ext cx="3129566" cy="3426396"/>
          </a:xfrm>
        </p:spPr>
      </p:pic>
      <p:sp>
        <p:nvSpPr>
          <p:cNvPr id="4" name="Marcador de contenido 3"/>
          <p:cNvSpPr>
            <a:spLocks noGrp="1"/>
          </p:cNvSpPr>
          <p:nvPr>
            <p:ph sz="half" idx="2"/>
          </p:nvPr>
        </p:nvSpPr>
        <p:spPr/>
        <p:txBody>
          <a:bodyPr>
            <a:normAutofit fontScale="92500" lnSpcReduction="10000"/>
          </a:bodyPr>
          <a:lstStyle/>
          <a:p>
            <a:pPr algn="just"/>
            <a:r>
              <a:rPr lang="es-MX" dirty="0"/>
              <a:t>Vivimos en una sociedad muy compleja y sumamente competitiva donde el individuo tiene que estar bien formado para afrontar los avatares de la vida. A pesar de que todos pertenecemos a esa sociedad tan competitiva, éstas cambian dependiendo de muchos factores que quiero reflejar en este artículo. Por tanto, es evidente que las SOCIEDADES no se comportan de igual manera con todos los individuos y viceversa, ya que no todas las personas reaccionan o trabajan de la misma forma ante una misma situación social. </a:t>
            </a:r>
          </a:p>
        </p:txBody>
      </p:sp>
    </p:spTree>
    <p:extLst>
      <p:ext uri="{BB962C8B-B14F-4D97-AF65-F5344CB8AC3E}">
        <p14:creationId xmlns:p14="http://schemas.microsoft.com/office/powerpoint/2010/main" val="116450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2800" dirty="0" smtClean="0">
                <a:solidFill>
                  <a:srgbClr val="FFC000"/>
                </a:solidFill>
              </a:rPr>
              <a:t>DX. CONDUCTAS O CARACTERISTICAS QUE IDENTIFICAN CAMINO RIESGO EN SU ESPACIO COMO DOSCENTE.</a:t>
            </a:r>
            <a:endParaRPr lang="es-MX" sz="2800" dirty="0">
              <a:solidFill>
                <a:srgbClr val="FFC000"/>
              </a:solidFill>
            </a:endParaRPr>
          </a:p>
        </p:txBody>
      </p:sp>
      <p:pic>
        <p:nvPicPr>
          <p:cNvPr id="8" name="Marcador de contenid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287" y="2325224"/>
            <a:ext cx="3093172" cy="2476846"/>
          </a:xfrm>
        </p:spPr>
      </p:pic>
      <p:sp>
        <p:nvSpPr>
          <p:cNvPr id="9" name="Marcador de contenido 8"/>
          <p:cNvSpPr>
            <a:spLocks noGrp="1"/>
          </p:cNvSpPr>
          <p:nvPr>
            <p:ph sz="half" idx="1"/>
          </p:nvPr>
        </p:nvSpPr>
        <p:spPr/>
        <p:txBody>
          <a:bodyPr/>
          <a:lstStyle/>
          <a:p>
            <a:endParaRPr lang="es-MX" dirty="0" smtClean="0"/>
          </a:p>
          <a:p>
            <a:pPr>
              <a:buFont typeface="Wingdings" panose="05000000000000000000" pitchFamily="2" charset="2"/>
              <a:buChar char="Ø"/>
            </a:pPr>
            <a:r>
              <a:rPr lang="es-MX" dirty="0" smtClean="0"/>
              <a:t>Poca disponibilidad.</a:t>
            </a:r>
          </a:p>
          <a:p>
            <a:pPr>
              <a:buFont typeface="Wingdings" panose="05000000000000000000" pitchFamily="2" charset="2"/>
              <a:buChar char="Ø"/>
            </a:pPr>
            <a:r>
              <a:rPr lang="es-MX" dirty="0" smtClean="0"/>
              <a:t>Problemas Interpersonales.</a:t>
            </a:r>
          </a:p>
          <a:p>
            <a:pPr>
              <a:buFont typeface="Wingdings" panose="05000000000000000000" pitchFamily="2" charset="2"/>
              <a:buChar char="Ø"/>
            </a:pPr>
            <a:r>
              <a:rPr lang="es-MX" dirty="0" smtClean="0"/>
              <a:t>Incompatibilidad de caracteres.</a:t>
            </a:r>
          </a:p>
          <a:p>
            <a:pPr>
              <a:buFont typeface="Wingdings" panose="05000000000000000000" pitchFamily="2" charset="2"/>
              <a:buChar char="Ø"/>
            </a:pPr>
            <a:r>
              <a:rPr lang="es-MX" dirty="0" smtClean="0"/>
              <a:t>Falta de compromiso.</a:t>
            </a:r>
          </a:p>
          <a:p>
            <a:pPr>
              <a:buFont typeface="Wingdings" panose="05000000000000000000" pitchFamily="2" charset="2"/>
              <a:buChar char="Ø"/>
            </a:pPr>
            <a:r>
              <a:rPr lang="es-MX" dirty="0" smtClean="0"/>
              <a:t>Demasiado rígido o protector.</a:t>
            </a:r>
          </a:p>
          <a:p>
            <a:pPr>
              <a:buFont typeface="Wingdings" panose="05000000000000000000" pitchFamily="2" charset="2"/>
              <a:buChar char="Ø"/>
            </a:pPr>
            <a:r>
              <a:rPr lang="es-MX" dirty="0" smtClean="0"/>
              <a:t>Falta de conocimientos.</a:t>
            </a:r>
          </a:p>
          <a:p>
            <a:pPr>
              <a:buFont typeface="Wingdings" panose="05000000000000000000" pitchFamily="2" charset="2"/>
              <a:buChar char="Ø"/>
            </a:pPr>
            <a:r>
              <a:rPr lang="es-MX" dirty="0" smtClean="0"/>
              <a:t>Falta de interés o poca motivación.</a:t>
            </a:r>
          </a:p>
          <a:p>
            <a:pPr>
              <a:buFont typeface="Wingdings" panose="05000000000000000000" pitchFamily="2" charset="2"/>
              <a:buChar char="Ø"/>
            </a:pPr>
            <a:r>
              <a:rPr lang="es-MX" dirty="0" smtClean="0"/>
              <a:t>Falta de didáctico y supervisión.</a:t>
            </a:r>
          </a:p>
          <a:p>
            <a:pPr>
              <a:buFont typeface="Wingdings" panose="05000000000000000000" pitchFamily="2" charset="2"/>
              <a:buChar char="Ø"/>
            </a:pPr>
            <a:endParaRPr lang="es-MX" dirty="0"/>
          </a:p>
        </p:txBody>
      </p:sp>
    </p:spTree>
    <p:extLst>
      <p:ext uri="{BB962C8B-B14F-4D97-AF65-F5344CB8AC3E}">
        <p14:creationId xmlns:p14="http://schemas.microsoft.com/office/powerpoint/2010/main" val="152374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solidFill>
                  <a:srgbClr val="FFC000"/>
                </a:solidFill>
              </a:rPr>
              <a:t>CONCLUSIÓN </a:t>
            </a:r>
            <a:endParaRPr lang="es-MX" dirty="0">
              <a:solidFill>
                <a:srgbClr val="FFC000"/>
              </a:solidFill>
            </a:endParaRPr>
          </a:p>
        </p:txBody>
      </p:sp>
      <p:sp>
        <p:nvSpPr>
          <p:cNvPr id="5" name="Marcador de contenido 4"/>
          <p:cNvSpPr>
            <a:spLocks noGrp="1"/>
          </p:cNvSpPr>
          <p:nvPr>
            <p:ph idx="1"/>
          </p:nvPr>
        </p:nvSpPr>
        <p:spPr/>
        <p:txBody>
          <a:bodyPr>
            <a:normAutofit/>
          </a:bodyPr>
          <a:lstStyle/>
          <a:p>
            <a:pPr algn="just"/>
            <a:r>
              <a:rPr lang="es-MX" sz="1600" dirty="0" smtClean="0">
                <a:latin typeface="Arial" panose="020B0604020202020204" pitchFamily="34" charset="0"/>
                <a:cs typeface="Arial" panose="020B0604020202020204" pitchFamily="34" charset="0"/>
              </a:rPr>
              <a:t>El tutor es parte esencial en un proceso o programa de trabajo. Con los instrumentos cognitivos logrados , experiencia y mas. Pero nuestro “ser”  es el alumno, donde lo observaremos lo integraremos para que sea parte de un equipo de trabajo. .  y nuestro misión es acompañarlo . Nuestra visión es verlo forjado como un profesionista excelente. Para integrarlo triunfante  en una sociedad .Y ser nuestro objetivo principal. </a:t>
            </a:r>
          </a:p>
          <a:p>
            <a:pPr algn="just">
              <a:lnSpc>
                <a:spcPct val="107000"/>
              </a:lnSpc>
              <a:spcAft>
                <a:spcPts val="800"/>
              </a:spcAft>
            </a:pPr>
            <a:r>
              <a:rPr lang="es-MX" sz="1600" dirty="0">
                <a:latin typeface="Arial" panose="020B0604020202020204" pitchFamily="34" charset="0"/>
                <a:ea typeface="Calibri" panose="020F0502020204030204" pitchFamily="34" charset="0"/>
                <a:cs typeface="Arial" panose="020B0604020202020204" pitchFamily="34" charset="0"/>
              </a:rPr>
              <a:t>Beneficios y Obstáculos en la tutoría se centren, en su mayoría, en tutores y alumnos, pero no en los sistemas con los que se encuentra vinculado su quehacer como pudieran ser: los grupos de trabajo, los departamentos o facultades, las instituciones universitarias, las Gabriela de la Cruz Flores, Edith </a:t>
            </a:r>
            <a:r>
              <a:rPr lang="es-MX" sz="1600" dirty="0" err="1">
                <a:latin typeface="Arial" panose="020B0604020202020204" pitchFamily="34" charset="0"/>
                <a:ea typeface="Calibri" panose="020F0502020204030204" pitchFamily="34" charset="0"/>
                <a:cs typeface="Arial" panose="020B0604020202020204" pitchFamily="34" charset="0"/>
              </a:rPr>
              <a:t>Chehaybar</a:t>
            </a:r>
            <a:r>
              <a:rPr lang="es-MX" sz="1600" dirty="0">
                <a:latin typeface="Arial" panose="020B0604020202020204" pitchFamily="34" charset="0"/>
                <a:ea typeface="Calibri" panose="020F0502020204030204" pitchFamily="34" charset="0"/>
                <a:cs typeface="Arial" panose="020B0604020202020204" pitchFamily="34" charset="0"/>
              </a:rPr>
              <a:t> y </a:t>
            </a:r>
            <a:r>
              <a:rPr lang="es-MX" sz="1600" dirty="0" err="1">
                <a:latin typeface="Arial" panose="020B0604020202020204" pitchFamily="34" charset="0"/>
                <a:ea typeface="Calibri" panose="020F0502020204030204" pitchFamily="34" charset="0"/>
                <a:cs typeface="Arial" panose="020B0604020202020204" pitchFamily="34" charset="0"/>
              </a:rPr>
              <a:t>Kury</a:t>
            </a:r>
            <a:r>
              <a:rPr lang="es-MX" sz="1600" dirty="0">
                <a:latin typeface="Arial" panose="020B0604020202020204" pitchFamily="34" charset="0"/>
                <a:ea typeface="Calibri" panose="020F0502020204030204" pitchFamily="34" charset="0"/>
                <a:cs typeface="Arial" panose="020B0604020202020204" pitchFamily="34" charset="0"/>
              </a:rPr>
              <a:t> y Luis Felipe Abreu 200 profesiones o campos disciplinarios, el entorno (como el sector productivo y de servicios), etc. Esta aseveración nos permite señalar un desfase entre el contexto actual de la sociedad del conocimiento y las actividades </a:t>
            </a:r>
            <a:r>
              <a:rPr lang="es-MX" sz="1600" dirty="0" err="1">
                <a:latin typeface="Arial" panose="020B0604020202020204" pitchFamily="34" charset="0"/>
                <a:ea typeface="Calibri" panose="020F0502020204030204" pitchFamily="34" charset="0"/>
                <a:cs typeface="Arial" panose="020B0604020202020204" pitchFamily="34" charset="0"/>
              </a:rPr>
              <a:t>tutorales</a:t>
            </a:r>
            <a:r>
              <a:rPr lang="es-MX" sz="1600" dirty="0">
                <a:latin typeface="Arial" panose="020B0604020202020204" pitchFamily="34" charset="0"/>
                <a:ea typeface="Calibri" panose="020F0502020204030204" pitchFamily="34" charset="0"/>
                <a:cs typeface="Arial" panose="020B0604020202020204" pitchFamily="34" charset="0"/>
              </a:rPr>
              <a:t>, pues mientras la primera exige abrir el espectro de colaboración así como la gestión, aplicación e innovación del conocimiento a las múltiples esferas de la vida, los beneficios y obstáculos de la segunda se siguen analizando mediante el cristal de los beneficios personales.</a:t>
            </a:r>
          </a:p>
          <a:p>
            <a:pPr algn="just"/>
            <a:endParaRPr lang="es-MX" sz="16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6012" y="206062"/>
            <a:ext cx="2403841" cy="1751527"/>
          </a:xfrm>
          <a:prstGeom prst="rect">
            <a:avLst/>
          </a:prstGeom>
        </p:spPr>
      </p:pic>
    </p:spTree>
    <p:extLst>
      <p:ext uri="{BB962C8B-B14F-4D97-AF65-F5344CB8AC3E}">
        <p14:creationId xmlns:p14="http://schemas.microsoft.com/office/powerpoint/2010/main" val="1807087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MX"/>
          </a:p>
        </p:txBody>
      </p:sp>
      <p:sp>
        <p:nvSpPr>
          <p:cNvPr id="3" name="Marcador de contenido 2"/>
          <p:cNvSpPr>
            <a:spLocks noGrp="1"/>
          </p:cNvSpPr>
          <p:nvPr>
            <p:ph sz="half" idx="1"/>
          </p:nvPr>
        </p:nvSpPr>
        <p:spPr/>
        <p:txBody>
          <a:bodyPr/>
          <a:lstStyle/>
          <a:p>
            <a:pPr algn="just">
              <a:lnSpc>
                <a:spcPct val="107000"/>
              </a:lnSpc>
              <a:spcAft>
                <a:spcPts val="800"/>
              </a:spcAft>
            </a:pPr>
            <a:r>
              <a:rPr lang="es-MX" dirty="0">
                <a:latin typeface="Calibri" panose="020F0502020204030204" pitchFamily="34" charset="0"/>
                <a:ea typeface="Calibri" panose="020F0502020204030204" pitchFamily="34" charset="0"/>
                <a:cs typeface="Times New Roman" panose="02020603050405020304" pitchFamily="18" charset="0"/>
              </a:rPr>
              <a:t>A lo largo de la historia encontramos a grandes personalidades que utilizaron a la tutoría como estrategia para guiar a sus alumnos, entre ellos Confucio, Sócrates, Platón, Quintiliano, Bell y </a:t>
            </a:r>
            <a:r>
              <a:rPr lang="es-MX" dirty="0" smtClean="0">
                <a:latin typeface="Calibri" panose="020F0502020204030204" pitchFamily="34" charset="0"/>
                <a:ea typeface="Calibri" panose="020F0502020204030204" pitchFamily="34" charset="0"/>
                <a:cs typeface="Times New Roman" panose="02020603050405020304" pitchFamily="18" charset="0"/>
              </a:rPr>
              <a:t>Lancaster</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5694" y="2251075"/>
            <a:ext cx="3333750" cy="3810000"/>
          </a:xfrm>
        </p:spPr>
      </p:pic>
    </p:spTree>
    <p:extLst>
      <p:ext uri="{BB962C8B-B14F-4D97-AF65-F5344CB8AC3E}">
        <p14:creationId xmlns:p14="http://schemas.microsoft.com/office/powerpoint/2010/main" val="1066058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ctr">
              <a:lnSpc>
                <a:spcPct val="107000"/>
              </a:lnSpc>
              <a:spcAft>
                <a:spcPts val="800"/>
              </a:spcAft>
            </a:pPr>
            <a:r>
              <a:rPr lang="es-MX" dirty="0" smtClean="0"/>
              <a:t>BENEFICIOS Y OBSTÁCULOS EN LA TUTORÍA</a:t>
            </a:r>
            <a:endParaRPr lang="es-MX" dirty="0"/>
          </a:p>
        </p:txBody>
      </p:sp>
      <p:sp>
        <p:nvSpPr>
          <p:cNvPr id="5" name="Marcador de contenido 4"/>
          <p:cNvSpPr>
            <a:spLocks noGrp="1"/>
          </p:cNvSpPr>
          <p:nvPr>
            <p:ph sz="half" idx="1"/>
          </p:nvPr>
        </p:nvSpPr>
        <p:spPr/>
        <p:txBody>
          <a:bodyPr>
            <a:normAutofit/>
          </a:bodyPr>
          <a:lstStyle/>
          <a:p>
            <a:pPr marL="0" indent="0" algn="just">
              <a:buNone/>
            </a:pPr>
            <a:r>
              <a:rPr lang="es-MX" u="sng" dirty="0" smtClean="0"/>
              <a:t>Lucas.-  </a:t>
            </a:r>
            <a:r>
              <a:rPr lang="es-MX" dirty="0" smtClean="0"/>
              <a:t>Reciben </a:t>
            </a:r>
            <a:r>
              <a:rPr lang="es-MX" dirty="0"/>
              <a:t>asistencia e incrementan </a:t>
            </a:r>
            <a:r>
              <a:rPr lang="es-MX" dirty="0" smtClean="0"/>
              <a:t>sus </a:t>
            </a:r>
            <a:r>
              <a:rPr lang="es-MX" dirty="0"/>
              <a:t>niveles de productividad; los tutorados pueden fortalecer sus carreras </a:t>
            </a:r>
            <a:r>
              <a:rPr lang="es-MX" dirty="0" smtClean="0"/>
              <a:t> a).- generando </a:t>
            </a:r>
            <a:r>
              <a:rPr lang="es-MX" dirty="0"/>
              <a:t>nuevas ideas e incrementando la profundidad del conocimiento; </a:t>
            </a:r>
            <a:r>
              <a:rPr lang="es-MX" dirty="0" smtClean="0"/>
              <a:t>b).-  renuevan </a:t>
            </a:r>
            <a:r>
              <a:rPr lang="es-MX" dirty="0"/>
              <a:t>el sentido de entusiasmo por el trabajo </a:t>
            </a:r>
            <a:r>
              <a:rPr lang="es-MX" dirty="0" smtClean="0"/>
              <a:t>c).- </a:t>
            </a:r>
            <a:r>
              <a:rPr lang="es-MX" dirty="0"/>
              <a:t>C</a:t>
            </a:r>
            <a:r>
              <a:rPr lang="es-MX" dirty="0" smtClean="0"/>
              <a:t>ontribuyen </a:t>
            </a:r>
            <a:r>
              <a:rPr lang="es-MX" dirty="0"/>
              <a:t>a realzar sus </a:t>
            </a:r>
            <a:r>
              <a:rPr lang="es-MX" dirty="0" smtClean="0"/>
              <a:t> niveles </a:t>
            </a:r>
            <a:r>
              <a:rPr lang="es-MX" dirty="0"/>
              <a:t>de poder, estatus profesional e ingresos. </a:t>
            </a:r>
            <a:endParaRPr lang="es-MX" dirty="0" smtClean="0"/>
          </a:p>
          <a:p>
            <a:pPr marL="0" indent="0" algn="just">
              <a:buNone/>
            </a:pPr>
            <a:r>
              <a:rPr lang="es-MX" dirty="0" smtClean="0"/>
              <a:t>Con </a:t>
            </a:r>
            <a:r>
              <a:rPr lang="es-MX" dirty="0"/>
              <a:t>los segundos, los tutores</a:t>
            </a:r>
          </a:p>
        </p:txBody>
      </p:sp>
      <p:pic>
        <p:nvPicPr>
          <p:cNvPr id="7" name="Marcador de contenid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71678" y="2419815"/>
            <a:ext cx="3601844" cy="3033131"/>
          </a:xfrm>
        </p:spPr>
      </p:pic>
    </p:spTree>
    <p:extLst>
      <p:ext uri="{BB962C8B-B14F-4D97-AF65-F5344CB8AC3E}">
        <p14:creationId xmlns:p14="http://schemas.microsoft.com/office/powerpoint/2010/main" val="2060208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lnSpc>
                <a:spcPct val="107000"/>
              </a:lnSpc>
              <a:spcAft>
                <a:spcPts val="800"/>
              </a:spcAft>
            </a:pPr>
            <a:endParaRPr lang="es-MX" sz="2800" dirty="0"/>
          </a:p>
        </p:txBody>
      </p:sp>
      <p:sp>
        <p:nvSpPr>
          <p:cNvPr id="3" name="Marcador de contenido 2"/>
          <p:cNvSpPr>
            <a:spLocks noGrp="1"/>
          </p:cNvSpPr>
          <p:nvPr>
            <p:ph sz="half" idx="1"/>
          </p:nvPr>
        </p:nvSpPr>
        <p:spPr>
          <a:xfrm>
            <a:off x="2589212" y="2133600"/>
            <a:ext cx="5127432" cy="3777622"/>
          </a:xfrm>
        </p:spPr>
        <p:txBody>
          <a:bodyPr>
            <a:normAutofit/>
          </a:bodyPr>
          <a:lstStyle/>
          <a:p>
            <a:pPr marL="0" indent="0" algn="just">
              <a:buNone/>
            </a:pPr>
            <a:r>
              <a:rPr lang="es-MX" dirty="0" smtClean="0">
                <a:latin typeface="Apolline-Regular"/>
              </a:rPr>
              <a:t> </a:t>
            </a:r>
            <a:r>
              <a:rPr lang="es-MX" dirty="0" smtClean="0">
                <a:latin typeface="Arial" panose="020B0604020202020204" pitchFamily="34" charset="0"/>
                <a:cs typeface="Arial" panose="020B0604020202020204" pitchFamily="34" charset="0"/>
              </a:rPr>
              <a:t>Pueden </a:t>
            </a:r>
            <a:r>
              <a:rPr lang="es-MX" u="sng" dirty="0">
                <a:latin typeface="Arial" panose="020B0604020202020204" pitchFamily="34" charset="0"/>
                <a:cs typeface="Arial" panose="020B0604020202020204" pitchFamily="34" charset="0"/>
              </a:rPr>
              <a:t>fortalecer</a:t>
            </a:r>
            <a:r>
              <a:rPr lang="es-MX" dirty="0">
                <a:latin typeface="Arial" panose="020B0604020202020204" pitchFamily="34" charset="0"/>
                <a:cs typeface="Arial" panose="020B0604020202020204" pitchFamily="34" charset="0"/>
              </a:rPr>
              <a:t> sus </a:t>
            </a:r>
            <a:r>
              <a:rPr lang="es-MX" dirty="0" smtClean="0">
                <a:latin typeface="Arial" panose="020B0604020202020204" pitchFamily="34" charset="0"/>
                <a:cs typeface="Arial" panose="020B0604020202020204" pitchFamily="34" charset="0"/>
              </a:rPr>
              <a:t>carreras generando </a:t>
            </a:r>
            <a:r>
              <a:rPr lang="es-MX" dirty="0">
                <a:latin typeface="Arial" panose="020B0604020202020204" pitchFamily="34" charset="0"/>
                <a:cs typeface="Arial" panose="020B0604020202020204" pitchFamily="34" charset="0"/>
              </a:rPr>
              <a:t>nuevas ideas e incrementando la </a:t>
            </a:r>
            <a:r>
              <a:rPr lang="es-MX" u="sng" dirty="0">
                <a:latin typeface="Arial" panose="020B0604020202020204" pitchFamily="34" charset="0"/>
                <a:cs typeface="Arial" panose="020B0604020202020204" pitchFamily="34" charset="0"/>
              </a:rPr>
              <a:t>profundidad del </a:t>
            </a:r>
            <a:r>
              <a:rPr lang="es-MX" u="sng" dirty="0" smtClean="0">
                <a:latin typeface="Arial" panose="020B0604020202020204" pitchFamily="34" charset="0"/>
                <a:cs typeface="Arial" panose="020B0604020202020204" pitchFamily="34" charset="0"/>
              </a:rPr>
              <a:t>conocimiento</a:t>
            </a:r>
            <a:r>
              <a:rPr lang="es-MX" dirty="0" smtClean="0">
                <a:latin typeface="Arial" panose="020B0604020202020204" pitchFamily="34" charset="0"/>
                <a:cs typeface="Arial" panose="020B0604020202020204" pitchFamily="34" charset="0"/>
              </a:rPr>
              <a:t>; </a:t>
            </a:r>
            <a:r>
              <a:rPr lang="es-MX" u="sng" dirty="0" smtClean="0">
                <a:latin typeface="Arial" panose="020B0604020202020204" pitchFamily="34" charset="0"/>
                <a:cs typeface="Arial" panose="020B0604020202020204" pitchFamily="34" charset="0"/>
              </a:rPr>
              <a:t>renuevan</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el sentido de </a:t>
            </a:r>
            <a:r>
              <a:rPr lang="es-MX" u="sng" dirty="0">
                <a:latin typeface="Arial" panose="020B0604020202020204" pitchFamily="34" charset="0"/>
                <a:cs typeface="Arial" panose="020B0604020202020204" pitchFamily="34" charset="0"/>
              </a:rPr>
              <a:t>entusiasmo por el trabajo</a:t>
            </a:r>
            <a:r>
              <a:rPr lang="es-MX" dirty="0">
                <a:latin typeface="Arial" panose="020B0604020202020204" pitchFamily="34" charset="0"/>
                <a:cs typeface="Arial" panose="020B0604020202020204" pitchFamily="34" charset="0"/>
              </a:rPr>
              <a:t> y contribuyen a </a:t>
            </a:r>
            <a:r>
              <a:rPr lang="es-MX" u="sng" dirty="0">
                <a:latin typeface="Arial" panose="020B0604020202020204" pitchFamily="34" charset="0"/>
                <a:cs typeface="Arial" panose="020B0604020202020204" pitchFamily="34" charset="0"/>
              </a:rPr>
              <a:t>realzar </a:t>
            </a:r>
            <a:r>
              <a:rPr lang="es-MX" u="sng" dirty="0" smtClean="0">
                <a:latin typeface="Arial" panose="020B0604020202020204" pitchFamily="34" charset="0"/>
                <a:cs typeface="Arial" panose="020B0604020202020204" pitchFamily="34" charset="0"/>
              </a:rPr>
              <a:t>sus niveles </a:t>
            </a:r>
            <a:r>
              <a:rPr lang="es-MX" u="sng" dirty="0">
                <a:latin typeface="Arial" panose="020B0604020202020204" pitchFamily="34" charset="0"/>
                <a:cs typeface="Arial" panose="020B0604020202020204" pitchFamily="34" charset="0"/>
              </a:rPr>
              <a:t>de poder, estatus profesional </a:t>
            </a:r>
            <a:r>
              <a:rPr lang="es-MX" dirty="0">
                <a:latin typeface="Arial" panose="020B0604020202020204" pitchFamily="34" charset="0"/>
                <a:cs typeface="Arial" panose="020B0604020202020204" pitchFamily="34" charset="0"/>
              </a:rPr>
              <a:t>e ingresos. Con los segundos, los </a:t>
            </a:r>
            <a:r>
              <a:rPr lang="es-MX" u="sng" dirty="0" smtClean="0">
                <a:latin typeface="Arial" panose="020B0604020202020204" pitchFamily="34" charset="0"/>
                <a:cs typeface="Arial" panose="020B0604020202020204" pitchFamily="34" charset="0"/>
              </a:rPr>
              <a:t>tutores</a:t>
            </a:r>
            <a:r>
              <a:rPr lang="es-MX" dirty="0" smtClean="0">
                <a:latin typeface="Arial" panose="020B0604020202020204" pitchFamily="34" charset="0"/>
                <a:cs typeface="Arial" panose="020B0604020202020204" pitchFamily="34" charset="0"/>
              </a:rPr>
              <a:t>. pueden </a:t>
            </a:r>
            <a:r>
              <a:rPr lang="es-MX" u="sng" dirty="0">
                <a:latin typeface="Arial" panose="020B0604020202020204" pitchFamily="34" charset="0"/>
                <a:cs typeface="Arial" panose="020B0604020202020204" pitchFamily="34" charset="0"/>
              </a:rPr>
              <a:t>disfrutar del trato con sus alumnos y sentir satisfacción </a:t>
            </a:r>
            <a:r>
              <a:rPr lang="es-MX" u="sng" dirty="0" smtClean="0">
                <a:latin typeface="Arial" panose="020B0604020202020204" pitchFamily="34" charset="0"/>
                <a:cs typeface="Arial" panose="020B0604020202020204" pitchFamily="34" charset="0"/>
              </a:rPr>
              <a:t>personal</a:t>
            </a:r>
            <a:r>
              <a:rPr lang="es-MX" dirty="0" smtClean="0">
                <a:latin typeface="Arial" panose="020B0604020202020204" pitchFamily="34" charset="0"/>
                <a:cs typeface="Arial" panose="020B0604020202020204" pitchFamily="34" charset="0"/>
              </a:rPr>
              <a:t>, sabiendo </a:t>
            </a:r>
            <a:r>
              <a:rPr lang="es-MX" dirty="0">
                <a:latin typeface="Arial" panose="020B0604020202020204" pitchFamily="34" charset="0"/>
                <a:cs typeface="Arial" panose="020B0604020202020204" pitchFamily="34" charset="0"/>
              </a:rPr>
              <a:t>que con la tutoría contribuyen al éxito de aquellos.</a:t>
            </a:r>
          </a:p>
        </p:txBody>
      </p:sp>
      <p:pic>
        <p:nvPicPr>
          <p:cNvPr id="5" name="Marcador de conteni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530684" y="2133600"/>
            <a:ext cx="2854712" cy="2790559"/>
          </a:xfrm>
        </p:spPr>
      </p:pic>
    </p:spTree>
    <p:extLst>
      <p:ext uri="{BB962C8B-B14F-4D97-AF65-F5344CB8AC3E}">
        <p14:creationId xmlns:p14="http://schemas.microsoft.com/office/powerpoint/2010/main" val="4026979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lnSpc>
                <a:spcPct val="107000"/>
              </a:lnSpc>
              <a:spcAft>
                <a:spcPts val="800"/>
              </a:spcAft>
            </a:pPr>
            <a:r>
              <a:rPr lang="es-MX" sz="3200" dirty="0" err="1">
                <a:solidFill>
                  <a:prstClr val="black">
                    <a:lumMod val="75000"/>
                    <a:lumOff val="25000"/>
                  </a:prstClr>
                </a:solidFill>
              </a:rPr>
              <a:t>Lyons</a:t>
            </a:r>
            <a:r>
              <a:rPr lang="es-MX" sz="3200" dirty="0">
                <a:solidFill>
                  <a:prstClr val="black">
                    <a:lumMod val="75000"/>
                    <a:lumOff val="25000"/>
                  </a:prstClr>
                </a:solidFill>
              </a:rPr>
              <a:t> y </a:t>
            </a:r>
            <a:r>
              <a:rPr lang="es-MX" sz="3200" dirty="0" err="1">
                <a:solidFill>
                  <a:prstClr val="black">
                    <a:lumMod val="75000"/>
                    <a:lumOff val="25000"/>
                  </a:prstClr>
                </a:solidFill>
              </a:rPr>
              <a:t>Scroggins</a:t>
            </a:r>
            <a:r>
              <a:rPr lang="es-MX" sz="3200" dirty="0">
                <a:solidFill>
                  <a:prstClr val="black">
                    <a:lumMod val="75000"/>
                    <a:lumOff val="25000"/>
                  </a:prstClr>
                </a:solidFill>
              </a:rPr>
              <a:t> (1990)</a:t>
            </a:r>
            <a:endParaRPr lang="es-MX" sz="3200" dirty="0"/>
          </a:p>
        </p:txBody>
      </p:sp>
      <p:sp>
        <p:nvSpPr>
          <p:cNvPr id="3" name="Marcador de contenido 2"/>
          <p:cNvSpPr>
            <a:spLocks noGrp="1"/>
          </p:cNvSpPr>
          <p:nvPr>
            <p:ph sz="half" idx="1"/>
          </p:nvPr>
        </p:nvSpPr>
        <p:spPr>
          <a:xfrm>
            <a:off x="1855434" y="1524000"/>
            <a:ext cx="5127432" cy="3777622"/>
          </a:xfrm>
        </p:spPr>
        <p:txBody>
          <a:bodyPr>
            <a:normAutofit fontScale="92500" lnSpcReduction="10000"/>
          </a:bodyPr>
          <a:lstStyle/>
          <a:p>
            <a:pPr marL="0" indent="0" algn="just">
              <a:buNone/>
            </a:pPr>
            <a:r>
              <a:rPr lang="es-MX" dirty="0"/>
              <a:t>S</a:t>
            </a:r>
            <a:r>
              <a:rPr lang="es-MX" dirty="0" smtClean="0"/>
              <a:t>eñalan </a:t>
            </a:r>
            <a:r>
              <a:rPr lang="es-MX" dirty="0"/>
              <a:t>que el estudiante no sólo recibe </a:t>
            </a:r>
            <a:r>
              <a:rPr lang="es-MX" dirty="0" smtClean="0"/>
              <a:t>todos los </a:t>
            </a:r>
            <a:r>
              <a:rPr lang="es-MX" dirty="0"/>
              <a:t>beneficios, ya que un tutorado prometedor favorece la carrera del tutor.</a:t>
            </a:r>
          </a:p>
          <a:p>
            <a:pPr marL="0" indent="0" algn="just">
              <a:buNone/>
            </a:pPr>
            <a:r>
              <a:rPr lang="es-MX" dirty="0"/>
              <a:t>Los estudiantes actúan como catalizadores para </a:t>
            </a:r>
            <a:r>
              <a:rPr lang="es-MX" u="sng" dirty="0"/>
              <a:t>construir eslabones </a:t>
            </a:r>
            <a:r>
              <a:rPr lang="es-MX" dirty="0" smtClean="0"/>
              <a:t>nuevos entre </a:t>
            </a:r>
            <a:r>
              <a:rPr lang="es-MX" dirty="0"/>
              <a:t>colegas y contribuir al propio desarrollo del tutor. Permiten </a:t>
            </a:r>
            <a:r>
              <a:rPr lang="es-MX" dirty="0" smtClean="0"/>
              <a:t>liberarlos de </a:t>
            </a:r>
            <a:r>
              <a:rPr lang="es-MX" dirty="0"/>
              <a:t>las tareas más rutinarias </a:t>
            </a:r>
            <a:r>
              <a:rPr lang="es-MX" dirty="0" smtClean="0"/>
              <a:t> </a:t>
            </a:r>
            <a:r>
              <a:rPr lang="es-MX" dirty="0"/>
              <a:t>para </a:t>
            </a:r>
            <a:r>
              <a:rPr lang="es-MX" dirty="0" smtClean="0"/>
              <a:t>dar tiempo </a:t>
            </a:r>
            <a:r>
              <a:rPr lang="es-MX" dirty="0"/>
              <a:t>a cuestiones más creadoras. </a:t>
            </a:r>
            <a:endParaRPr lang="es-MX" dirty="0" smtClean="0"/>
          </a:p>
          <a:p>
            <a:pPr marL="0" indent="0" algn="just">
              <a:buNone/>
            </a:pPr>
            <a:r>
              <a:rPr lang="es-MX" dirty="0" smtClean="0"/>
              <a:t>El </a:t>
            </a:r>
            <a:r>
              <a:rPr lang="es-MX" dirty="0"/>
              <a:t>tutor, al tomar </a:t>
            </a:r>
            <a:r>
              <a:rPr lang="es-MX" u="sng" dirty="0"/>
              <a:t>interés por el </a:t>
            </a:r>
            <a:r>
              <a:rPr lang="es-MX" u="sng" dirty="0" smtClean="0"/>
              <a:t>progreso del </a:t>
            </a:r>
            <a:r>
              <a:rPr lang="es-MX" u="sng" dirty="0"/>
              <a:t>estudiant</a:t>
            </a:r>
            <a:r>
              <a:rPr lang="es-MX" dirty="0"/>
              <a:t>e, puede mejorar su experiencia académica. Según los </a:t>
            </a:r>
            <a:r>
              <a:rPr lang="es-MX" dirty="0" smtClean="0"/>
              <a:t>autores referidos</a:t>
            </a:r>
            <a:r>
              <a:rPr lang="es-MX" dirty="0"/>
              <a:t>, aquellos estudiantes que se sienten tutorados son </a:t>
            </a:r>
            <a:r>
              <a:rPr lang="es-MX" dirty="0" smtClean="0"/>
              <a:t>participantes más </a:t>
            </a:r>
            <a:r>
              <a:rPr lang="es-MX" dirty="0"/>
              <a:t>activos en el mundo profesional o en la investigación.</a:t>
            </a:r>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463191" y="1634411"/>
            <a:ext cx="3352800" cy="305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3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a:solidFill>
                  <a:prstClr val="black">
                    <a:lumMod val="75000"/>
                    <a:lumOff val="25000"/>
                  </a:prstClr>
                </a:solidFill>
              </a:rPr>
              <a:t>D</a:t>
            </a:r>
            <a:r>
              <a:rPr lang="es-MX" sz="3200" dirty="0">
                <a:solidFill>
                  <a:srgbClr val="FFC000"/>
                </a:solidFill>
              </a:rPr>
              <a:t>. Campbell y T. Campbell (2000)</a:t>
            </a:r>
          </a:p>
        </p:txBody>
      </p:sp>
      <p:sp>
        <p:nvSpPr>
          <p:cNvPr id="3" name="Marcador de contenido 2"/>
          <p:cNvSpPr>
            <a:spLocks noGrp="1"/>
          </p:cNvSpPr>
          <p:nvPr>
            <p:ph sz="half" idx="1"/>
          </p:nvPr>
        </p:nvSpPr>
        <p:spPr>
          <a:xfrm>
            <a:off x="1916112" y="1247775"/>
            <a:ext cx="4396339" cy="4195763"/>
          </a:xfrm>
        </p:spPr>
        <p:txBody>
          <a:bodyPr>
            <a:normAutofit/>
          </a:bodyPr>
          <a:lstStyle/>
          <a:p>
            <a:pPr marL="0" indent="0" algn="just">
              <a:buNone/>
            </a:pPr>
            <a:r>
              <a:rPr lang="es-MX" dirty="0" smtClean="0"/>
              <a:t>El grupo de </a:t>
            </a:r>
            <a:r>
              <a:rPr lang="es-MX" dirty="0"/>
              <a:t>tutorados señaló como </a:t>
            </a:r>
            <a:r>
              <a:rPr lang="es-MX" u="sng" dirty="0"/>
              <a:t>beneficios:</a:t>
            </a:r>
            <a:r>
              <a:rPr lang="es-MX" dirty="0"/>
              <a:t> consejo, guía, información, </a:t>
            </a:r>
            <a:r>
              <a:rPr lang="es-MX" dirty="0" smtClean="0"/>
              <a:t>amistad, apoyo</a:t>
            </a:r>
            <a:r>
              <a:rPr lang="es-MX" dirty="0"/>
              <a:t>, ayuda académica así como en problemas personales, confianza </a:t>
            </a:r>
            <a:r>
              <a:rPr lang="es-MX" dirty="0" smtClean="0"/>
              <a:t>y oportunidades </a:t>
            </a:r>
            <a:r>
              <a:rPr lang="es-MX" dirty="0"/>
              <a:t>para conocer puntos de vista diferentes. Por su parte, el </a:t>
            </a:r>
            <a:r>
              <a:rPr lang="es-MX" dirty="0" smtClean="0"/>
              <a:t>grupo de </a:t>
            </a:r>
            <a:r>
              <a:rPr lang="es-MX" dirty="0"/>
              <a:t>tutores advirtieron como beneficios: interactuar de manera personal </a:t>
            </a:r>
            <a:r>
              <a:rPr lang="es-MX" dirty="0" smtClean="0"/>
              <a:t>con estudiantes</a:t>
            </a:r>
            <a:r>
              <a:rPr lang="es-MX" dirty="0"/>
              <a:t>, adquirir satisfacción y experiencia en lo compartido, sentirse </a:t>
            </a:r>
            <a:r>
              <a:rPr lang="es-MX" dirty="0" smtClean="0"/>
              <a:t>en contacto </a:t>
            </a:r>
            <a:r>
              <a:rPr lang="es-MX" dirty="0"/>
              <a:t>con estudiantes y aprender de ellos.</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3713" y="1453513"/>
            <a:ext cx="3190875" cy="3391714"/>
          </a:xfrm>
        </p:spPr>
      </p:pic>
    </p:spTree>
    <p:extLst>
      <p:ext uri="{BB962C8B-B14F-4D97-AF65-F5344CB8AC3E}">
        <p14:creationId xmlns:p14="http://schemas.microsoft.com/office/powerpoint/2010/main" val="2832418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sz="3200" dirty="0" err="1">
                <a:solidFill>
                  <a:srgbClr val="FFC000"/>
                </a:solidFill>
                <a:latin typeface="Apolline-Regular"/>
              </a:rPr>
              <a:t>Waldeck</a:t>
            </a:r>
            <a:r>
              <a:rPr lang="en-US" sz="3200" dirty="0">
                <a:solidFill>
                  <a:srgbClr val="FFC000"/>
                </a:solidFill>
                <a:latin typeface="Apolline-Regular"/>
              </a:rPr>
              <a:t>, </a:t>
            </a:r>
            <a:r>
              <a:rPr lang="en-US" sz="3200" dirty="0" err="1">
                <a:solidFill>
                  <a:srgbClr val="FFC000"/>
                </a:solidFill>
                <a:latin typeface="Apolline-Regular"/>
              </a:rPr>
              <a:t>Orego</a:t>
            </a:r>
            <a:r>
              <a:rPr lang="en-US" sz="3200" dirty="0">
                <a:solidFill>
                  <a:srgbClr val="FFC000"/>
                </a:solidFill>
                <a:latin typeface="Apolline-Regular"/>
              </a:rPr>
              <a:t>, Plax, y Kearney (1997),</a:t>
            </a:r>
            <a:endParaRPr lang="es-MX" sz="3200" dirty="0">
              <a:solidFill>
                <a:srgbClr val="FFC000"/>
              </a:solidFill>
            </a:endParaRPr>
          </a:p>
        </p:txBody>
      </p:sp>
      <p:sp>
        <p:nvSpPr>
          <p:cNvPr id="3" name="Marcador de contenido 2"/>
          <p:cNvSpPr>
            <a:spLocks noGrp="1"/>
          </p:cNvSpPr>
          <p:nvPr>
            <p:ph sz="half" idx="1"/>
          </p:nvPr>
        </p:nvSpPr>
        <p:spPr/>
        <p:txBody>
          <a:bodyPr>
            <a:normAutofit/>
          </a:bodyPr>
          <a:lstStyle/>
          <a:p>
            <a:pPr marL="0" indent="0" algn="just">
              <a:buNone/>
            </a:pPr>
            <a:r>
              <a:rPr lang="es-MX" dirty="0">
                <a:latin typeface="Apolline-Regular"/>
              </a:rPr>
              <a:t>E</a:t>
            </a:r>
            <a:r>
              <a:rPr lang="es-MX" dirty="0" smtClean="0">
                <a:latin typeface="Apolline-Regular"/>
              </a:rPr>
              <a:t>nfatizan </a:t>
            </a:r>
            <a:r>
              <a:rPr lang="es-MX" dirty="0">
                <a:latin typeface="Apolline-Regular"/>
              </a:rPr>
              <a:t>que el uso apropiado de la </a:t>
            </a:r>
            <a:r>
              <a:rPr lang="es-MX" dirty="0" smtClean="0">
                <a:latin typeface="Apolline-Regular"/>
              </a:rPr>
              <a:t>tutoría puede </a:t>
            </a:r>
            <a:r>
              <a:rPr lang="es-MX" dirty="0">
                <a:latin typeface="Apolline-Regular"/>
              </a:rPr>
              <a:t>ser crucial en el éxito futuro del tutorado en el terreno </a:t>
            </a:r>
            <a:r>
              <a:rPr lang="es-MX" dirty="0" smtClean="0">
                <a:latin typeface="Apolline-Regular"/>
              </a:rPr>
              <a:t>académico.</a:t>
            </a:r>
          </a:p>
          <a:p>
            <a:pPr marL="0" indent="0" algn="just">
              <a:buNone/>
            </a:pPr>
            <a:r>
              <a:rPr lang="es-MX" dirty="0" smtClean="0">
                <a:latin typeface="Apolline-Regular"/>
              </a:rPr>
              <a:t> Dificultades </a:t>
            </a:r>
            <a:r>
              <a:rPr lang="es-MX" dirty="0">
                <a:latin typeface="Apolline-Regular"/>
              </a:rPr>
              <a:t>de la tutoría, se encuentran: poca </a:t>
            </a:r>
            <a:r>
              <a:rPr lang="es-MX" dirty="0" smtClean="0">
                <a:latin typeface="Apolline-Regular"/>
              </a:rPr>
              <a:t>disponibilidad en </a:t>
            </a:r>
            <a:r>
              <a:rPr lang="es-MX" dirty="0">
                <a:latin typeface="Apolline-Regular"/>
              </a:rPr>
              <a:t>cuanto a tiempo por parte del tutor, problemas </a:t>
            </a:r>
            <a:r>
              <a:rPr lang="es-MX" dirty="0" smtClean="0">
                <a:latin typeface="Apolline-Regular"/>
              </a:rPr>
              <a:t>interpersonales, incompatibilidad </a:t>
            </a:r>
            <a:r>
              <a:rPr lang="es-MX" dirty="0">
                <a:latin typeface="Apolline-Regular"/>
              </a:rPr>
              <a:t>de caracteres, falta de compromiso y expectativas</a:t>
            </a:r>
          </a:p>
          <a:p>
            <a:pPr marL="0" indent="0" algn="just">
              <a:buNone/>
            </a:pPr>
            <a:r>
              <a:rPr lang="es-MX" dirty="0">
                <a:latin typeface="Apolline-Regular"/>
              </a:rPr>
              <a:t>diferentes entre tutor y tutorado</a:t>
            </a:r>
            <a:endParaRPr lang="es-MX" dirty="0"/>
          </a:p>
        </p:txBody>
      </p:sp>
      <p:pic>
        <p:nvPicPr>
          <p:cNvPr id="5" name="Marcador de conteni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8311" y="1853248"/>
            <a:ext cx="3713333" cy="3004871"/>
          </a:xfrm>
        </p:spPr>
      </p:pic>
    </p:spTree>
    <p:extLst>
      <p:ext uri="{BB962C8B-B14F-4D97-AF65-F5344CB8AC3E}">
        <p14:creationId xmlns:p14="http://schemas.microsoft.com/office/powerpoint/2010/main" val="2291956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4400" dirty="0">
                <a:latin typeface="Calibri" panose="020F0502020204030204" pitchFamily="34" charset="0"/>
                <a:ea typeface="Calibri" panose="020F0502020204030204" pitchFamily="34" charset="0"/>
                <a:cs typeface="Times New Roman" panose="02020603050405020304" pitchFamily="18" charset="0"/>
              </a:rPr>
              <a:t>Para </a:t>
            </a:r>
            <a:r>
              <a:rPr lang="es-MX" sz="4400" dirty="0" err="1">
                <a:latin typeface="Calibri" panose="020F0502020204030204" pitchFamily="34" charset="0"/>
                <a:ea typeface="Calibri" panose="020F0502020204030204" pitchFamily="34" charset="0"/>
                <a:cs typeface="Times New Roman" panose="02020603050405020304" pitchFamily="18" charset="0"/>
              </a:rPr>
              <a:t>Waldeck</a:t>
            </a:r>
            <a:r>
              <a:rPr lang="es-MX" sz="4400" dirty="0">
                <a:latin typeface="Calibri" panose="020F0502020204030204" pitchFamily="34" charset="0"/>
                <a:ea typeface="Calibri" panose="020F0502020204030204" pitchFamily="34" charset="0"/>
                <a:cs typeface="Times New Roman" panose="02020603050405020304" pitchFamily="18" charset="0"/>
              </a:rPr>
              <a:t>, </a:t>
            </a:r>
            <a:r>
              <a:rPr lang="es-MX" sz="4400" dirty="0" err="1">
                <a:latin typeface="Calibri" panose="020F0502020204030204" pitchFamily="34" charset="0"/>
                <a:ea typeface="Calibri" panose="020F0502020204030204" pitchFamily="34" charset="0"/>
                <a:cs typeface="Times New Roman" panose="02020603050405020304" pitchFamily="18" charset="0"/>
              </a:rPr>
              <a:t>Orego</a:t>
            </a:r>
            <a:r>
              <a:rPr lang="es-MX" sz="4400" dirty="0">
                <a:latin typeface="Calibri" panose="020F0502020204030204" pitchFamily="34" charset="0"/>
                <a:ea typeface="Calibri" panose="020F0502020204030204" pitchFamily="34" charset="0"/>
                <a:cs typeface="Times New Roman" panose="02020603050405020304" pitchFamily="18" charset="0"/>
              </a:rPr>
              <a:t>, </a:t>
            </a:r>
            <a:r>
              <a:rPr lang="es-MX" sz="4400" dirty="0" err="1">
                <a:latin typeface="Calibri" panose="020F0502020204030204" pitchFamily="34" charset="0"/>
                <a:ea typeface="Calibri" panose="020F0502020204030204" pitchFamily="34" charset="0"/>
                <a:cs typeface="Times New Roman" panose="02020603050405020304" pitchFamily="18" charset="0"/>
              </a:rPr>
              <a:t>Plax</a:t>
            </a:r>
            <a:r>
              <a:rPr lang="es-MX" sz="4400" dirty="0">
                <a:latin typeface="Calibri" panose="020F0502020204030204" pitchFamily="34" charset="0"/>
                <a:ea typeface="Calibri" panose="020F0502020204030204" pitchFamily="34" charset="0"/>
                <a:cs typeface="Times New Roman" panose="02020603050405020304" pitchFamily="18" charset="0"/>
              </a:rPr>
              <a:t>, y Kearney (1997),</a:t>
            </a:r>
            <a:endParaRPr lang="es-MX" dirty="0"/>
          </a:p>
        </p:txBody>
      </p:sp>
      <p:sp>
        <p:nvSpPr>
          <p:cNvPr id="5" name="Marcador de texto 4"/>
          <p:cNvSpPr>
            <a:spLocks noGrp="1"/>
          </p:cNvSpPr>
          <p:nvPr>
            <p:ph type="body" idx="1"/>
          </p:nvPr>
        </p:nvSpPr>
        <p:spPr/>
        <p:txBody>
          <a:bodyPr/>
          <a:lstStyle/>
          <a:p>
            <a:pPr algn="ctr"/>
            <a:r>
              <a:rPr lang="es-MX" dirty="0">
                <a:latin typeface="Calibri" panose="020F0502020204030204" pitchFamily="34" charset="0"/>
                <a:ea typeface="Calibri" panose="020F0502020204030204" pitchFamily="34" charset="0"/>
                <a:cs typeface="Times New Roman" panose="02020603050405020304" pitchFamily="18" charset="0"/>
              </a:rPr>
              <a:t>BENEFICIOS</a:t>
            </a:r>
            <a:endParaRPr lang="es-MX" dirty="0"/>
          </a:p>
        </p:txBody>
      </p:sp>
      <p:sp>
        <p:nvSpPr>
          <p:cNvPr id="6" name="Marcador de contenido 5"/>
          <p:cNvSpPr>
            <a:spLocks noGrp="1"/>
          </p:cNvSpPr>
          <p:nvPr>
            <p:ph sz="half" idx="2"/>
          </p:nvPr>
        </p:nvSpPr>
        <p:spPr/>
        <p:txBody>
          <a:bodyPr/>
          <a:lstStyle/>
          <a:p>
            <a:r>
              <a:rPr lang="es-MX" dirty="0">
                <a:latin typeface="Calibri" panose="020F0502020204030204" pitchFamily="34" charset="0"/>
                <a:ea typeface="Calibri" panose="020F0502020204030204" pitchFamily="34" charset="0"/>
                <a:cs typeface="Times New Roman" panose="02020603050405020304" pitchFamily="18" charset="0"/>
              </a:rPr>
              <a:t>E</a:t>
            </a:r>
            <a:r>
              <a:rPr lang="es-MX" dirty="0" smtClean="0">
                <a:latin typeface="Calibri" panose="020F0502020204030204" pitchFamily="34" charset="0"/>
                <a:ea typeface="Calibri" panose="020F0502020204030204" pitchFamily="34" charset="0"/>
                <a:cs typeface="Times New Roman" panose="02020603050405020304" pitchFamily="18" charset="0"/>
              </a:rPr>
              <a:t>l </a:t>
            </a:r>
            <a:r>
              <a:rPr lang="es-MX" dirty="0">
                <a:latin typeface="Calibri" panose="020F0502020204030204" pitchFamily="34" charset="0"/>
                <a:ea typeface="Calibri" panose="020F0502020204030204" pitchFamily="34" charset="0"/>
                <a:cs typeface="Times New Roman" panose="02020603050405020304" pitchFamily="18" charset="0"/>
              </a:rPr>
              <a:t>uso apropiado de la tutoría puede ser crucial en el éxito futuro del tutorado en el terreno académico.</a:t>
            </a:r>
            <a:endParaRPr lang="es-MX" dirty="0"/>
          </a:p>
        </p:txBody>
      </p:sp>
      <p:sp>
        <p:nvSpPr>
          <p:cNvPr id="7" name="Marcador de texto 6"/>
          <p:cNvSpPr>
            <a:spLocks noGrp="1"/>
          </p:cNvSpPr>
          <p:nvPr>
            <p:ph type="body" sz="quarter" idx="3"/>
          </p:nvPr>
        </p:nvSpPr>
        <p:spPr/>
        <p:txBody>
          <a:bodyPr/>
          <a:lstStyle/>
          <a:p>
            <a:pPr algn="ctr"/>
            <a:r>
              <a:rPr lang="es-MX" dirty="0">
                <a:latin typeface="Calibri" panose="020F0502020204030204" pitchFamily="34" charset="0"/>
                <a:ea typeface="Calibri" panose="020F0502020204030204" pitchFamily="34" charset="0"/>
                <a:cs typeface="Times New Roman" panose="02020603050405020304" pitchFamily="18" charset="0"/>
              </a:rPr>
              <a:t>OBSTACULOS</a:t>
            </a:r>
            <a:endParaRPr lang="es-MX" dirty="0"/>
          </a:p>
        </p:txBody>
      </p:sp>
      <p:sp>
        <p:nvSpPr>
          <p:cNvPr id="8" name="Marcador de contenido 7"/>
          <p:cNvSpPr>
            <a:spLocks noGrp="1"/>
          </p:cNvSpPr>
          <p:nvPr>
            <p:ph sz="quarter" idx="4"/>
          </p:nvPr>
        </p:nvSpPr>
        <p:spPr/>
        <p:txBody>
          <a:bodyPr/>
          <a:lstStyle/>
          <a:p>
            <a:pPr algn="just">
              <a:lnSpc>
                <a:spcPct val="107000"/>
              </a:lnSpc>
              <a:spcAft>
                <a:spcPts val="800"/>
              </a:spcAft>
            </a:pPr>
            <a:r>
              <a:rPr lang="es-MX" dirty="0" smtClean="0">
                <a:latin typeface="Calibri" panose="020F0502020204030204" pitchFamily="34" charset="0"/>
                <a:ea typeface="Calibri" panose="020F0502020204030204" pitchFamily="34" charset="0"/>
                <a:cs typeface="Times New Roman" panose="02020603050405020304" pitchFamily="18" charset="0"/>
              </a:rPr>
              <a:t>Poca </a:t>
            </a:r>
            <a:r>
              <a:rPr lang="es-MX" dirty="0">
                <a:latin typeface="Calibri" panose="020F0502020204030204" pitchFamily="34" charset="0"/>
                <a:ea typeface="Calibri" panose="020F0502020204030204" pitchFamily="34" charset="0"/>
                <a:cs typeface="Times New Roman" panose="02020603050405020304" pitchFamily="18" charset="0"/>
              </a:rPr>
              <a:t>disponibilidad en cuanto a tiempo por parte del tutor, problemas interpersonales, incompatibilidad de caracteres, falta de compromiso y expectativas diferentes entre tutor y tutorado.</a:t>
            </a:r>
          </a:p>
          <a:p>
            <a:pPr algn="just"/>
            <a:r>
              <a:rPr lang="es-MX" dirty="0">
                <a:latin typeface="Calibri" panose="020F0502020204030204" pitchFamily="34" charset="0"/>
                <a:ea typeface="Calibri" panose="020F0502020204030204" pitchFamily="34" charset="0"/>
                <a:cs typeface="Times New Roman" panose="02020603050405020304" pitchFamily="18" charset="0"/>
              </a:rPr>
              <a:t>De manera particular, la conducta de un tutor explosivo, egocéntrico, demasiado rígido o protector resulta inconveniente, así también cuando el tutorado comienza a considerar al tutor no como apoyo sino como control.</a:t>
            </a:r>
            <a:endParaRPr lang="es-MX" dirty="0"/>
          </a:p>
        </p:txBody>
      </p:sp>
    </p:spTree>
    <p:extLst>
      <p:ext uri="{BB962C8B-B14F-4D97-AF65-F5344CB8AC3E}">
        <p14:creationId xmlns:p14="http://schemas.microsoft.com/office/powerpoint/2010/main" val="244072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MX" sz="4400" dirty="0" err="1">
                <a:latin typeface="Calibri" panose="020F0502020204030204" pitchFamily="34" charset="0"/>
                <a:ea typeface="Calibri" panose="020F0502020204030204" pitchFamily="34" charset="0"/>
                <a:cs typeface="Times New Roman" panose="02020603050405020304" pitchFamily="18" charset="0"/>
              </a:rPr>
              <a:t>Zuber</a:t>
            </a:r>
            <a:r>
              <a:rPr lang="es-MX" sz="4400" dirty="0">
                <a:latin typeface="Calibri" panose="020F0502020204030204" pitchFamily="34" charset="0"/>
                <a:ea typeface="Calibri" panose="020F0502020204030204" pitchFamily="34" charset="0"/>
                <a:cs typeface="Times New Roman" panose="02020603050405020304" pitchFamily="18" charset="0"/>
              </a:rPr>
              <a:t> (1994)</a:t>
            </a:r>
            <a:endParaRPr lang="es-MX" dirty="0"/>
          </a:p>
        </p:txBody>
      </p:sp>
      <p:sp>
        <p:nvSpPr>
          <p:cNvPr id="6" name="Marcador de texto 5"/>
          <p:cNvSpPr>
            <a:spLocks noGrp="1"/>
          </p:cNvSpPr>
          <p:nvPr>
            <p:ph type="body" idx="1"/>
          </p:nvPr>
        </p:nvSpPr>
        <p:spPr/>
        <p:txBody>
          <a:bodyPr/>
          <a:lstStyle/>
          <a:p>
            <a:endParaRPr lang="es-MX" dirty="0"/>
          </a:p>
        </p:txBody>
      </p:sp>
      <p:pic>
        <p:nvPicPr>
          <p:cNvPr id="10" name="Marcador de contenido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3313" y="1905000"/>
            <a:ext cx="4396337" cy="3748825"/>
          </a:xfrm>
        </p:spPr>
      </p:pic>
      <p:sp>
        <p:nvSpPr>
          <p:cNvPr id="8" name="Marcador de texto 7"/>
          <p:cNvSpPr>
            <a:spLocks noGrp="1"/>
          </p:cNvSpPr>
          <p:nvPr>
            <p:ph type="body" sz="quarter" idx="3"/>
          </p:nvPr>
        </p:nvSpPr>
        <p:spPr/>
        <p:txBody>
          <a:bodyPr/>
          <a:lstStyle/>
          <a:p>
            <a:pPr algn="ctr"/>
            <a:r>
              <a:rPr lang="es-MX" dirty="0" smtClean="0"/>
              <a:t>OBSTACULO</a:t>
            </a:r>
            <a:endParaRPr lang="es-MX" dirty="0"/>
          </a:p>
        </p:txBody>
      </p:sp>
      <p:sp>
        <p:nvSpPr>
          <p:cNvPr id="9" name="Marcador de contenido 8"/>
          <p:cNvSpPr>
            <a:spLocks noGrp="1"/>
          </p:cNvSpPr>
          <p:nvPr>
            <p:ph sz="quarter" idx="4"/>
          </p:nvPr>
        </p:nvSpPr>
        <p:spPr/>
        <p:txBody>
          <a:bodyPr/>
          <a:lstStyle/>
          <a:p>
            <a:r>
              <a:rPr lang="es-MX" dirty="0">
                <a:latin typeface="Calibri" panose="020F0502020204030204" pitchFamily="34" charset="0"/>
                <a:ea typeface="Calibri" panose="020F0502020204030204" pitchFamily="34" charset="0"/>
                <a:cs typeface="Times New Roman" panose="02020603050405020304" pitchFamily="18" charset="0"/>
              </a:rPr>
              <a:t>F</a:t>
            </a:r>
            <a:r>
              <a:rPr lang="es-MX" dirty="0" smtClean="0">
                <a:latin typeface="Calibri" panose="020F0502020204030204" pitchFamily="34" charset="0"/>
                <a:ea typeface="Calibri" panose="020F0502020204030204" pitchFamily="34" charset="0"/>
                <a:cs typeface="Times New Roman" panose="02020603050405020304" pitchFamily="18" charset="0"/>
              </a:rPr>
              <a:t>alta </a:t>
            </a:r>
            <a:r>
              <a:rPr lang="es-MX" dirty="0">
                <a:latin typeface="Calibri" panose="020F0502020204030204" pitchFamily="34" charset="0"/>
                <a:ea typeface="Calibri" panose="020F0502020204030204" pitchFamily="34" charset="0"/>
                <a:cs typeface="Times New Roman" panose="02020603050405020304" pitchFamily="18" charset="0"/>
              </a:rPr>
              <a:t>de conocimientos por parte del tutor para dirigir el proyecto de investigación del alumno; falta de interés o poca motivación; sobrecarga de trabajo; poca disponibilidad; falta de didáctica y supervisión inadecuada del proyecto de investigación y ausencia de realimentación.</a:t>
            </a:r>
            <a:endParaRPr lang="es-MX" dirty="0"/>
          </a:p>
        </p:txBody>
      </p:sp>
    </p:spTree>
    <p:extLst>
      <p:ext uri="{BB962C8B-B14F-4D97-AF65-F5344CB8AC3E}">
        <p14:creationId xmlns:p14="http://schemas.microsoft.com/office/powerpoint/2010/main" val="1809930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449</TotalTime>
  <Words>1047</Words>
  <Application>Microsoft Office PowerPoint</Application>
  <PresentationFormat>Panorámica</PresentationFormat>
  <Paragraphs>51</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Apolline-Regular</vt:lpstr>
      <vt:lpstr>Arial</vt:lpstr>
      <vt:lpstr>Calibri</vt:lpstr>
      <vt:lpstr>Century Gothic</vt:lpstr>
      <vt:lpstr>Times New Roman</vt:lpstr>
      <vt:lpstr>Wingdings</vt:lpstr>
      <vt:lpstr>Wingdings 3</vt:lpstr>
      <vt:lpstr>Ion</vt:lpstr>
      <vt:lpstr>Presentación de PowerPoint</vt:lpstr>
      <vt:lpstr>Presentación de PowerPoint</vt:lpstr>
      <vt:lpstr>BENEFICIOS Y OBSTÁCULOS EN LA TUTORÍA</vt:lpstr>
      <vt:lpstr>Presentación de PowerPoint</vt:lpstr>
      <vt:lpstr>Lyons y Scroggins (1990)</vt:lpstr>
      <vt:lpstr>D. Campbell y T. Campbell (2000)</vt:lpstr>
      <vt:lpstr>Waldeck, Orego, Plax, y Kearney (1997),</vt:lpstr>
      <vt:lpstr>Para Waldeck, Orego, Plax, y Kearney (1997),</vt:lpstr>
      <vt:lpstr>Zuber (1994)</vt:lpstr>
      <vt:lpstr>APOYO AL AUTOESTIMA DEL ALUMNO </vt:lpstr>
      <vt:lpstr>Comprensión del alumno y su contesto socio cultural</vt:lpstr>
      <vt:lpstr>Presentación de PowerPoint</vt:lpstr>
      <vt:lpstr>DX. CONDUCTAS O CARACTERISTICAS QUE IDENTIFICAN CAMINO RIESGO EN SU ESPACIO COMO DOSCENTE.</vt:lpstr>
      <vt:lpstr>CONCLUSIÓN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guadalupe</dc:creator>
  <cp:lastModifiedBy>rosaliagalanvilla</cp:lastModifiedBy>
  <cp:revision>28</cp:revision>
  <dcterms:created xsi:type="dcterms:W3CDTF">2014-09-30T23:05:20Z</dcterms:created>
  <dcterms:modified xsi:type="dcterms:W3CDTF">2015-10-08T00:35:48Z</dcterms:modified>
</cp:coreProperties>
</file>