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0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FF49-DB66-41AD-8385-5B64E95BF061}" type="datetimeFigureOut">
              <a:rPr lang="es-MX" smtClean="0"/>
              <a:t>08/09/2015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89B4A88-A356-4E31-8E5A-F6F0620F7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199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FF49-DB66-41AD-8385-5B64E95BF061}" type="datetimeFigureOut">
              <a:rPr lang="es-MX" smtClean="0"/>
              <a:t>08/09/2015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9B4A88-A356-4E31-8E5A-F6F0620F7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2185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FF49-DB66-41AD-8385-5B64E95BF061}" type="datetimeFigureOut">
              <a:rPr lang="es-MX" smtClean="0"/>
              <a:t>08/09/2015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9B4A88-A356-4E31-8E5A-F6F0620F72A1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01675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FF49-DB66-41AD-8385-5B64E95BF061}" type="datetimeFigureOut">
              <a:rPr lang="es-MX" smtClean="0"/>
              <a:t>08/09/2015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9B4A88-A356-4E31-8E5A-F6F0620F7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3824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FF49-DB66-41AD-8385-5B64E95BF061}" type="datetimeFigureOut">
              <a:rPr lang="es-MX" smtClean="0"/>
              <a:t>08/09/2015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9B4A88-A356-4E31-8E5A-F6F0620F72A1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1485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FF49-DB66-41AD-8385-5B64E95BF061}" type="datetimeFigureOut">
              <a:rPr lang="es-MX" smtClean="0"/>
              <a:t>08/09/2015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9B4A88-A356-4E31-8E5A-F6F0620F7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8787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FF49-DB66-41AD-8385-5B64E95BF061}" type="datetimeFigureOut">
              <a:rPr lang="es-MX" smtClean="0"/>
              <a:t>08/09/2015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4A88-A356-4E31-8E5A-F6F0620F7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59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FF49-DB66-41AD-8385-5B64E95BF061}" type="datetimeFigureOut">
              <a:rPr lang="es-MX" smtClean="0"/>
              <a:t>08/09/2015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4A88-A356-4E31-8E5A-F6F0620F7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6485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FF49-DB66-41AD-8385-5B64E95BF061}" type="datetimeFigureOut">
              <a:rPr lang="es-MX" smtClean="0"/>
              <a:t>08/09/2015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4A88-A356-4E31-8E5A-F6F0620F7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52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FF49-DB66-41AD-8385-5B64E95BF061}" type="datetimeFigureOut">
              <a:rPr lang="es-MX" smtClean="0"/>
              <a:t>08/09/2015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9B4A88-A356-4E31-8E5A-F6F0620F7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692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FF49-DB66-41AD-8385-5B64E95BF061}" type="datetimeFigureOut">
              <a:rPr lang="es-MX" smtClean="0"/>
              <a:t>08/09/2015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9B4A88-A356-4E31-8E5A-F6F0620F7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2345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FF49-DB66-41AD-8385-5B64E95BF061}" type="datetimeFigureOut">
              <a:rPr lang="es-MX" smtClean="0"/>
              <a:t>08/09/2015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9B4A88-A356-4E31-8E5A-F6F0620F7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4929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FF49-DB66-41AD-8385-5B64E95BF061}" type="datetimeFigureOut">
              <a:rPr lang="es-MX" smtClean="0"/>
              <a:t>08/09/2015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4A88-A356-4E31-8E5A-F6F0620F7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1663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FF49-DB66-41AD-8385-5B64E95BF061}" type="datetimeFigureOut">
              <a:rPr lang="es-MX" smtClean="0"/>
              <a:t>08/09/2015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4A88-A356-4E31-8E5A-F6F0620F7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2281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FF49-DB66-41AD-8385-5B64E95BF061}" type="datetimeFigureOut">
              <a:rPr lang="es-MX" smtClean="0"/>
              <a:t>08/09/2015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4A88-A356-4E31-8E5A-F6F0620F7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687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FF49-DB66-41AD-8385-5B64E95BF061}" type="datetimeFigureOut">
              <a:rPr lang="es-MX" smtClean="0"/>
              <a:t>08/09/2015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9B4A88-A356-4E31-8E5A-F6F0620F7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566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8FF49-DB66-41AD-8385-5B64E95BF061}" type="datetimeFigureOut">
              <a:rPr lang="es-MX" smtClean="0"/>
              <a:t>08/09/2015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89B4A88-A356-4E31-8E5A-F6F0620F72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4775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Descripción: Descripción: C:\Users\Lanix\AppData\Local\Microsoft\Windows\Temporary Internet Files\Content.IE5\1WM97QP4\logolamarchico[1]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296829" y="815433"/>
            <a:ext cx="4170556" cy="968762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Marcador de conteni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b="1" cap="all" dirty="0">
                <a:solidFill>
                  <a:srgbClr val="CC9900"/>
                </a:solidFill>
                <a:latin typeface="Arial" panose="020B0604020202020204" pitchFamily="34" charset="0"/>
              </a:rPr>
              <a:t>ACTIVIDAD </a:t>
            </a:r>
            <a:r>
              <a:rPr lang="es-MX" b="1" cap="all" dirty="0" smtClean="0">
                <a:solidFill>
                  <a:srgbClr val="CC9900"/>
                </a:solidFill>
                <a:latin typeface="Arial" panose="020B0604020202020204" pitchFamily="34" charset="0"/>
              </a:rPr>
              <a:t>2    </a:t>
            </a:r>
            <a:r>
              <a:rPr lang="es-MX" b="1" cap="all" dirty="0">
                <a:solidFill>
                  <a:srgbClr val="CC9900"/>
                </a:solidFill>
                <a:latin typeface="Arial" panose="020B0604020202020204" pitchFamily="34" charset="0"/>
              </a:rPr>
              <a:t> "LA TUTORÍA Y SU IMPORTANCIA </a:t>
            </a:r>
            <a:r>
              <a:rPr lang="es-MX" b="1" cap="all" dirty="0" smtClean="0">
                <a:solidFill>
                  <a:srgbClr val="CC9900"/>
                </a:solidFill>
                <a:latin typeface="Arial" panose="020B0604020202020204" pitchFamily="34" charset="0"/>
              </a:rPr>
              <a:t>1“</a:t>
            </a:r>
          </a:p>
          <a:p>
            <a:pPr algn="ctr"/>
            <a:endParaRPr lang="es-MX" b="1" cap="all" dirty="0">
              <a:solidFill>
                <a:srgbClr val="CC9900"/>
              </a:solidFill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MX" b="1" cap="all" dirty="0" smtClean="0">
                <a:solidFill>
                  <a:srgbClr val="CC9900"/>
                </a:solidFill>
                <a:latin typeface="Arial" panose="020B0604020202020204" pitchFamily="34" charset="0"/>
              </a:rPr>
              <a:t>Alumna ; ROSALÌA GALÀN VÌLLA</a:t>
            </a:r>
          </a:p>
          <a:p>
            <a:pPr algn="ctr"/>
            <a:endParaRPr lang="es-MX" b="1" cap="all" dirty="0">
              <a:solidFill>
                <a:srgbClr val="CC99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b="1" cap="all" dirty="0" smtClean="0">
                <a:solidFill>
                  <a:srgbClr val="CC9900"/>
                </a:solidFill>
                <a:latin typeface="Arial" panose="020B0604020202020204" pitchFamily="34" charset="0"/>
              </a:rPr>
              <a:t>                           DOCENTE : VIOLETA CRISTINA PADILLA.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 marL="0" indent="0" algn="r">
              <a:lnSpc>
                <a:spcPct val="107000"/>
              </a:lnSpc>
              <a:spcAft>
                <a:spcPts val="800"/>
              </a:spcAft>
              <a:buNone/>
            </a:pPr>
            <a:endParaRPr lang="es-MX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07000"/>
              </a:lnSpc>
              <a:spcAft>
                <a:spcPts val="800"/>
              </a:spcAft>
              <a:buNone/>
            </a:pPr>
            <a:endParaRPr lang="es-MX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SEPTIEMBRE </a:t>
            </a:r>
            <a:r>
              <a:rPr lang="es-MX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2015  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775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4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es ser </a:t>
            </a:r>
            <a:r>
              <a:rPr lang="es-MX" sz="4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tutor </a:t>
            </a:r>
            <a:r>
              <a:rPr lang="es-MX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i="1" dirty="0">
                <a:latin typeface="Apolline-Italic"/>
                <a:ea typeface="Calibri" panose="020F0502020204030204" pitchFamily="34" charset="0"/>
                <a:cs typeface="Apolline-Italic"/>
              </a:rPr>
              <a:t>Atributos, propósitos, funciones y actividades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Apolline-Regular"/>
                <a:ea typeface="Calibri" panose="020F0502020204030204" pitchFamily="34" charset="0"/>
                <a:cs typeface="Apolline-Regular"/>
              </a:rPr>
              <a:t>Es un propósito dinámico de </a:t>
            </a:r>
            <a:r>
              <a:rPr lang="es-MX" u="sng" dirty="0">
                <a:latin typeface="Apolline-Regular"/>
                <a:ea typeface="Calibri" panose="020F0502020204030204" pitchFamily="34" charset="0"/>
                <a:cs typeface="Apolline-Regular"/>
              </a:rPr>
              <a:t>acompañamiento</a:t>
            </a:r>
            <a:r>
              <a:rPr lang="es-MX" dirty="0">
                <a:latin typeface="Apolline-Regular"/>
                <a:ea typeface="Calibri" panose="020F0502020204030204" pitchFamily="34" charset="0"/>
                <a:cs typeface="Apolline-Regular"/>
              </a:rPr>
              <a:t> en la formación integral del estudiante que se lleva a cabo de manera periódica y sistemática, a través de un tutor asignado.</a:t>
            </a:r>
            <a:endParaRPr lang="es-MX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Apolline-Regular"/>
                <a:ea typeface="Calibri" panose="020F0502020204030204" pitchFamily="34" charset="0"/>
                <a:cs typeface="Apolline-Regular"/>
              </a:rPr>
              <a:t>Es una relación profesor- alumno de conocimientos, actitudes, aptitudes, motivación en los procesos de aprendizaje y a su relación dentro del grupo al que </a:t>
            </a:r>
            <a:r>
              <a:rPr lang="es-MX" dirty="0" smtClean="0">
                <a:latin typeface="Apolline-Regular"/>
                <a:ea typeface="Calibri" panose="020F0502020204030204" pitchFamily="34" charset="0"/>
                <a:cs typeface="Apolline-Regular"/>
              </a:rPr>
              <a:t>pertenece.</a:t>
            </a:r>
            <a:endParaRPr lang="es-MX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s-MX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1678" y="2419815"/>
            <a:ext cx="3601844" cy="3033131"/>
          </a:xfrm>
        </p:spPr>
      </p:pic>
    </p:spTree>
    <p:extLst>
      <p:ext uri="{BB962C8B-B14F-4D97-AF65-F5344CB8AC3E}">
        <p14:creationId xmlns:p14="http://schemas.microsoft.com/office/powerpoint/2010/main" val="206020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400" b="1" dirty="0" smtClean="0">
                <a:solidFill>
                  <a:srgbClr val="66666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CUÁLES SON LOS RASGOS COMUNES DE LOS BUENOS TUTORES (DIDÁCTICOS, FORMATIVOS, INTERPERSONALES, COGNITIVOS Y ÉTICOS) </a:t>
            </a:r>
            <a:r>
              <a:rPr lang="es-MX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5127432" cy="3777622"/>
          </a:xfrm>
        </p:spPr>
        <p:txBody>
          <a:bodyPr>
            <a:normAutofit/>
          </a:bodyPr>
          <a:lstStyle/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Poseer un equilibrio en la relación afectiva y la cognitiva.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Tener capacidad y dominio del proceso de </a:t>
            </a:r>
            <a:r>
              <a:rPr lang="es-MX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tutoría.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Reconocer el esfuerzo en el trabajo realizado por el tutor.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Disposición de mantenerse actualizado en el campo que ejerce la </a:t>
            </a:r>
            <a:r>
              <a:rPr lang="es-MX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tutoría.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0684" y="2133600"/>
            <a:ext cx="2854712" cy="2790559"/>
          </a:xfrm>
        </p:spPr>
      </p:pic>
    </p:spTree>
    <p:extLst>
      <p:ext uri="{BB962C8B-B14F-4D97-AF65-F5344CB8AC3E}">
        <p14:creationId xmlns:p14="http://schemas.microsoft.com/office/powerpoint/2010/main" val="402697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400" b="1" dirty="0" smtClean="0">
                <a:solidFill>
                  <a:srgbClr val="66666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CUÁLES SON LOS RASGOS COMUNES DE LOS BUENOS TUTORES (DIDÁCTICOS, FORMATIVOS, INTERPERSONALES, COGNITIVOS Y ÉTICOS) </a:t>
            </a:r>
            <a:r>
              <a:rPr lang="es-MX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5127432" cy="3777622"/>
          </a:xfrm>
        </p:spPr>
        <p:txBody>
          <a:bodyPr>
            <a:normAutofit/>
          </a:bodyPr>
          <a:lstStyle/>
          <a:p>
            <a:pPr lvl="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s-MX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Capacidad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propiciar un ambiente de trabajo que </a:t>
            </a:r>
            <a:r>
              <a:rPr lang="es-MX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favorezca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empatía con el alumno.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Poseer experiencia docente y investigación en los procesos de aprendizaje.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Habilidades y actitudes en la comunicación creativa , planeación y actitudes empáticas 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51813" y="2029522"/>
            <a:ext cx="3352800" cy="305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43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700" dirty="0" smtClean="0"/>
              <a:t>CUÁLES SON LAS NECESIDADES DEL TUTORADO QUE LO MOTIVA A SOLICITAR APOYO TUTORIAL?</a:t>
            </a:r>
            <a:r>
              <a:rPr lang="es-MX" dirty="0"/>
              <a:t> 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MX" dirty="0">
                <a:latin typeface="Apolline-Regular"/>
              </a:rPr>
              <a:t>Recibir ayuda en la toma de decisiones para planificar sus estudios.</a:t>
            </a:r>
          </a:p>
          <a:p>
            <a:r>
              <a:rPr lang="es-MX" dirty="0" smtClean="0">
                <a:latin typeface="Symbol" panose="05050102010706020507" pitchFamily="18" charset="2"/>
              </a:rPr>
              <a:t> </a:t>
            </a:r>
            <a:r>
              <a:rPr lang="es-MX" dirty="0">
                <a:latin typeface="Apolline-Regular"/>
              </a:rPr>
              <a:t>Obtener guía académica durante todos sus estudios.</a:t>
            </a:r>
          </a:p>
          <a:p>
            <a:r>
              <a:rPr lang="es-MX" dirty="0" smtClean="0">
                <a:latin typeface="Apolline-Regular"/>
              </a:rPr>
              <a:t>Tener </a:t>
            </a:r>
            <a:r>
              <a:rPr lang="es-MX" dirty="0">
                <a:latin typeface="Apolline-Regular"/>
              </a:rPr>
              <a:t>consejos para enfrentar las demandas académicas.</a:t>
            </a:r>
          </a:p>
          <a:p>
            <a:r>
              <a:rPr lang="es-MX" dirty="0" smtClean="0">
                <a:latin typeface="Symbol" panose="05050102010706020507" pitchFamily="18" charset="2"/>
              </a:rPr>
              <a:t> </a:t>
            </a:r>
            <a:r>
              <a:rPr lang="es-MX" dirty="0">
                <a:latin typeface="Apolline-Regular"/>
              </a:rPr>
              <a:t>Contar con orientaciones sobre requisitos del grado.</a:t>
            </a:r>
          </a:p>
          <a:p>
            <a:r>
              <a:rPr lang="es-MX" dirty="0" smtClean="0">
                <a:latin typeface="Apolline-Regular"/>
              </a:rPr>
              <a:t>Recibir </a:t>
            </a:r>
            <a:r>
              <a:rPr lang="es-MX" dirty="0">
                <a:latin typeface="Apolline-Regular"/>
              </a:rPr>
              <a:t>apoyo en problemas y crisis personales.</a:t>
            </a:r>
            <a:endParaRPr lang="es-MX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556" y="2051824"/>
            <a:ext cx="3190875" cy="3391714"/>
          </a:xfrm>
        </p:spPr>
      </p:pic>
    </p:spTree>
    <p:extLst>
      <p:ext uri="{BB962C8B-B14F-4D97-AF65-F5344CB8AC3E}">
        <p14:creationId xmlns:p14="http://schemas.microsoft.com/office/powerpoint/2010/main" val="283241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CONCLUSIÓN 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El tutor es parte esencial en un proceso o programa de trabajo. Con los instrumentos cognitivos logrados , experiencia y mas. Pero nuestro “ser”  es el alumno, donde lo observaremos lo integraremos para que sea parte de un equipo de trabajo. .  y nuestro misión es acompañarlo .  Nuestra visión es verlo forjado como un profesionista excelente. Para integrarlo triunfante  en una </a:t>
            </a:r>
            <a:r>
              <a:rPr lang="es-MX" smtClean="0"/>
              <a:t>sociedad . Y </a:t>
            </a:r>
            <a:r>
              <a:rPr lang="es-MX" dirty="0" smtClean="0"/>
              <a:t>ser nuestro objetivo principal. 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3980" y="4255267"/>
            <a:ext cx="3253555" cy="1989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08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</TotalTime>
  <Words>324</Words>
  <Application>Microsoft Office PowerPoint</Application>
  <PresentationFormat>Panorámica</PresentationFormat>
  <Paragraphs>28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6" baseType="lpstr">
      <vt:lpstr>Apolline-Italic</vt:lpstr>
      <vt:lpstr>Apolline-Regular</vt:lpstr>
      <vt:lpstr>Arial</vt:lpstr>
      <vt:lpstr>Calibri</vt:lpstr>
      <vt:lpstr>Century Gothic</vt:lpstr>
      <vt:lpstr>Symbol</vt:lpstr>
      <vt:lpstr>Times New Roman</vt:lpstr>
      <vt:lpstr>Wingdings</vt:lpstr>
      <vt:lpstr>Wingdings 3</vt:lpstr>
      <vt:lpstr>Espiral</vt:lpstr>
      <vt:lpstr>Presentación de PowerPoint</vt:lpstr>
      <vt:lpstr>Que es ser tutor  Atributos, propósitos, funciones y actividades</vt:lpstr>
      <vt:lpstr>CUÁLES SON LOS RASGOS COMUNES DE LOS BUENOS TUTORES (DIDÁCTICOS, FORMATIVOS, INTERPERSONALES, COGNITIVOS Y ÉTICOS)  </vt:lpstr>
      <vt:lpstr>CUÁLES SON LOS RASGOS COMUNES DE LOS BUENOS TUTORES (DIDÁCTICOS, FORMATIVOS, INTERPERSONALES, COGNITIVOS Y ÉTICOS)  </vt:lpstr>
      <vt:lpstr>CUÁLES SON LAS NECESIDADES DEL TUTORADO QUE LO MOTIVA A SOLICITAR APOYO TUTORIAL? </vt:lpstr>
      <vt:lpstr>CONCLUSIÓN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guadalupe</dc:creator>
  <cp:lastModifiedBy>rosaliagalanvilla</cp:lastModifiedBy>
  <cp:revision>8</cp:revision>
  <dcterms:created xsi:type="dcterms:W3CDTF">2014-09-30T23:05:20Z</dcterms:created>
  <dcterms:modified xsi:type="dcterms:W3CDTF">2015-09-09T00:38:34Z</dcterms:modified>
</cp:coreProperties>
</file>