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99FF66"/>
    <a:srgbClr val="33CCFF"/>
    <a:srgbClr val="99FF99"/>
    <a:srgbClr val="FF33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5" d="100"/>
          <a:sy n="65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1DC0E-FCA8-46CE-B32E-5091AC9E1AE2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62177-056B-401D-B5B2-BD58814CB87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24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horstream.com/Presentation/luisacov-82866-la-diabetes-science-technology-ppt-powerpoint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hlinkClick r:id="rId3"/>
              </a:rPr>
              <a:t>http://www.authorstream.com/Presentation/luisacov-82866-la-diabetes-science-technology-ppt-powerpoint/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62177-056B-401D-B5B2-BD58814CB874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70B9F2B-534E-497F-845B-F8DC6BDF45D6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43545C3-6AFE-4FB9-9E31-EC33F43184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solidFill>
                  <a:srgbClr val="92D050"/>
                </a:solidFill>
              </a:rPr>
              <a:t>LA DIABETES</a:t>
            </a:r>
            <a:endParaRPr lang="es-MX" dirty="0">
              <a:solidFill>
                <a:srgbClr val="92D050"/>
              </a:solidFill>
            </a:endParaRPr>
          </a:p>
        </p:txBody>
      </p:sp>
      <p:pic>
        <p:nvPicPr>
          <p:cNvPr id="6" name="5 Marcador de contenido" descr="diabet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4414" y="1714488"/>
            <a:ext cx="6572296" cy="4786346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Nivel 2°</a:t>
            </a:r>
            <a:br>
              <a:rPr lang="es-MX" dirty="0"/>
            </a:br>
            <a:r>
              <a:rPr lang="es-MX" dirty="0"/>
              <a:t>Protección especifica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Educación medica e higiénica sobre la diabetes.</a:t>
            </a:r>
          </a:p>
          <a:p>
            <a:r>
              <a:rPr lang="es-MX" dirty="0"/>
              <a:t>Prevención y corrección de la obesidad.</a:t>
            </a:r>
          </a:p>
          <a:p>
            <a:r>
              <a:rPr lang="es-MX" dirty="0"/>
              <a:t>Hipertensión arterial.</a:t>
            </a:r>
          </a:p>
          <a:p>
            <a:r>
              <a:rPr lang="es-MX" dirty="0"/>
              <a:t>Prevención genética.</a:t>
            </a:r>
          </a:p>
          <a:p>
            <a:r>
              <a:rPr lang="es-MX" dirty="0"/>
              <a:t>Evitar el estrés, sedentarismo, malnutrición.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Nivel 3°</a:t>
            </a:r>
            <a:br>
              <a:rPr lang="es-MX" dirty="0"/>
            </a:br>
            <a:r>
              <a:rPr lang="es-MX" dirty="0"/>
              <a:t> Diagnostico y Tratamiento precoz periodo </a:t>
            </a:r>
            <a:r>
              <a:rPr lang="es-MX" dirty="0" err="1"/>
              <a:t>patogenico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Cuadro clínico de sospecha de probabilidad.</a:t>
            </a:r>
          </a:p>
          <a:p>
            <a:r>
              <a:rPr lang="es-MX" dirty="0"/>
              <a:t>Determinación de glucemia.</a:t>
            </a:r>
          </a:p>
          <a:p>
            <a:r>
              <a:rPr lang="es-MX" dirty="0"/>
              <a:t>Curva de tolerancia a la glucosa.</a:t>
            </a:r>
          </a:p>
          <a:p>
            <a:r>
              <a:rPr lang="es-MX" dirty="0"/>
              <a:t>Mejoría de Poliuria, Polidipsia, Polifagia.</a:t>
            </a:r>
          </a:p>
          <a:p>
            <a:r>
              <a:rPr lang="es-MX" dirty="0"/>
              <a:t>Tratamiento con insulina.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Nivel 4°</a:t>
            </a:r>
            <a:br>
              <a:rPr lang="es-MX" dirty="0"/>
            </a:br>
            <a:r>
              <a:rPr lang="es-MX" dirty="0"/>
              <a:t>Limitación del daño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Educar al paciente para prevenir complicaciones.</a:t>
            </a:r>
          </a:p>
          <a:p>
            <a:r>
              <a:rPr lang="es-MX" dirty="0"/>
              <a:t>Mantener niveles mínimos de glucosa.</a:t>
            </a:r>
          </a:p>
          <a:p>
            <a:r>
              <a:rPr lang="es-MX" dirty="0"/>
              <a:t>Evitar lesiones en extremidades inferiores.</a:t>
            </a:r>
          </a:p>
          <a:p>
            <a:r>
              <a:rPr lang="es-MX" dirty="0"/>
              <a:t>Control de la presión arterial.</a:t>
            </a:r>
          </a:p>
          <a:p>
            <a:r>
              <a:rPr lang="es-MX" dirty="0"/>
              <a:t>Exámenes periódicos para identificar lesiones: neurológicas, circulatorias, oftálmicas, renales, dermatológicas y hepáticas.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Nivel 5°</a:t>
            </a:r>
            <a:br>
              <a:rPr lang="es-MX" dirty="0"/>
            </a:br>
            <a:r>
              <a:rPr lang="es-MX" dirty="0"/>
              <a:t>Rehabilitación. Periodo </a:t>
            </a:r>
            <a:r>
              <a:rPr lang="es-MX"/>
              <a:t>postpatogenico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Dieta.</a:t>
            </a:r>
          </a:p>
          <a:p>
            <a:r>
              <a:rPr lang="es-MX" dirty="0"/>
              <a:t>Ejercicio.</a:t>
            </a:r>
          </a:p>
          <a:p>
            <a:r>
              <a:rPr lang="es-MX" dirty="0"/>
              <a:t>Terapia psicológica.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Explica los niveles </a:t>
            </a:r>
            <a:r>
              <a:rPr lang="es-MX"/>
              <a:t>de prevención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1 promoción de la Salud</a:t>
            </a:r>
          </a:p>
          <a:p>
            <a:r>
              <a:rPr lang="es-MX" dirty="0"/>
              <a:t>2 protección especifica</a:t>
            </a:r>
          </a:p>
          <a:p>
            <a:r>
              <a:rPr lang="es-MX" dirty="0"/>
              <a:t>3 diagnóstico y tratamiento</a:t>
            </a:r>
          </a:p>
          <a:p>
            <a:r>
              <a:rPr lang="es-MX" dirty="0"/>
              <a:t>4 limitación del daño</a:t>
            </a:r>
          </a:p>
          <a:p>
            <a:r>
              <a:rPr lang="es-MX" dirty="0"/>
              <a:t>5 rehabilitación</a:t>
            </a:r>
          </a:p>
        </p:txBody>
      </p:sp>
    </p:spTree>
    <p:extLst>
      <p:ext uri="{BB962C8B-B14F-4D97-AF65-F5344CB8AC3E}">
        <p14:creationId xmlns:p14="http://schemas.microsoft.com/office/powerpoint/2010/main" val="195611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857233"/>
            <a:ext cx="77724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>
                <a:solidFill>
                  <a:srgbClr val="D60093"/>
                </a:solidFill>
              </a:rPr>
              <a:t>DIABETES TIPO I</a:t>
            </a:r>
            <a:endParaRPr lang="es-MX" dirty="0">
              <a:solidFill>
                <a:srgbClr val="D60093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400800" cy="4357694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CUANDO EL PANCREAS NO PRODUCE LA INSULINA, LA GLUCOSA NO PUEDE PENETRAR EN LAS CELULAS DEL CUERPO Y UTILIZARSE….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GENERALMENTE SE DEAGNOSTICA EN LA INFANCIA, PERO MUCHOS PACIENTES SON DIAGNOSTICADOS CUANDO TIENEN MAS DE 20 AÑOS…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LA CAUSA EXACTA SE DESCONOCE….</a:t>
            </a:r>
          </a:p>
          <a:p>
            <a:pPr algn="l"/>
            <a:r>
              <a:rPr lang="es-ES_tradnl" b="1" dirty="0">
                <a:solidFill>
                  <a:srgbClr val="99FF66"/>
                </a:solidFill>
              </a:rPr>
              <a:t>SUS SINTOMAS SON LAS SIGUIENTES </a:t>
            </a:r>
            <a:r>
              <a:rPr lang="es-ES_tradnl" dirty="0">
                <a:solidFill>
                  <a:srgbClr val="92D050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s-ES_tradnl" dirty="0"/>
              <a:t> </a:t>
            </a:r>
            <a:r>
              <a:rPr lang="es-ES_tradnl" b="1" dirty="0">
                <a:solidFill>
                  <a:schemeClr val="tx1"/>
                </a:solidFill>
              </a:rPr>
              <a:t>AUMENTO DE LA SED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 AUMENTO DE LA MICCION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 PERDIDA DE PESO A PESAR DE SU APETITO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FATIGA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NAUSEAS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VOMITOS</a:t>
            </a:r>
          </a:p>
          <a:p>
            <a:pPr algn="l"/>
            <a:endParaRPr lang="es-MX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pPr algn="ctr"/>
            <a:r>
              <a:rPr lang="es-ES_tradnl" dirty="0">
                <a:solidFill>
                  <a:srgbClr val="00B0F0"/>
                </a:solidFill>
              </a:rPr>
              <a:t>DIABETES TIPO II</a:t>
            </a:r>
            <a:endParaRPr lang="es-MX" dirty="0">
              <a:solidFill>
                <a:srgbClr val="00B0F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786214"/>
          </a:xfrm>
        </p:spPr>
        <p:txBody>
          <a:bodyPr>
            <a:normAutofit fontScale="77500" lnSpcReduction="20000"/>
          </a:bodyPr>
          <a:lstStyle/>
          <a:p>
            <a:endParaRPr lang="es-ES_tradnl" sz="2100" dirty="0"/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CUANDO LOS RECEPTORES DE LA INSULINA DE LAS CELULAS DEL CUERPO NO FUNCIONAN, LA INSULINA NO PUEDE ACOPLARSE A ELLOS Y LA GLUCOSA NO PUEDE PENETRAR EN LAS CELULAS DEL CUERPO Y UTILIZARSE..</a:t>
            </a:r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ESTE TIPO DE DIABETES SE ESTA VOLVIENDO MAS COMUN DEBIDO AL CRECIENTE NUMERO DE PERSONAS MAYORES, EL AUMENTO DE</a:t>
            </a:r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LA OBESIDAD Y LA FALTA DE EJERCICIO….</a:t>
            </a:r>
          </a:p>
          <a:p>
            <a:pPr algn="l"/>
            <a:r>
              <a:rPr lang="es-ES_tradnl" sz="2100" b="1" dirty="0">
                <a:solidFill>
                  <a:srgbClr val="66FFFF"/>
                </a:solidFill>
              </a:rPr>
              <a:t>SUS SINTOMAS SON LOS SIGUIENTES</a:t>
            </a:r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Aumento en la sed</a:t>
            </a:r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Aumento de la micción</a:t>
            </a:r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Aumento de apetito</a:t>
            </a:r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Fatiga</a:t>
            </a:r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Visión borrosa</a:t>
            </a:r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Infecciones que sanan lentamente</a:t>
            </a:r>
          </a:p>
          <a:p>
            <a:pPr algn="l">
              <a:buFont typeface="Arial" pitchFamily="34" charset="0"/>
              <a:buChar char="•"/>
            </a:pPr>
            <a:r>
              <a:rPr lang="es-ES_tradnl" sz="2100" b="1" dirty="0">
                <a:solidFill>
                  <a:schemeClr val="tx1"/>
                </a:solidFill>
              </a:rPr>
              <a:t>Impotencia en los hombres</a:t>
            </a:r>
          </a:p>
          <a:p>
            <a:pPr algn="l">
              <a:buFont typeface="Arial" pitchFamily="34" charset="0"/>
              <a:buChar char="•"/>
            </a:pPr>
            <a:endParaRPr lang="es-ES_tradnl" sz="2100" b="1" dirty="0">
              <a:solidFill>
                <a:srgbClr val="66FFFF"/>
              </a:solidFill>
            </a:endParaRPr>
          </a:p>
          <a:p>
            <a:pPr algn="l"/>
            <a:endParaRPr lang="es-ES_tradnl" sz="21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/>
          <a:lstStyle/>
          <a:p>
            <a:pPr algn="ctr"/>
            <a:r>
              <a:rPr lang="es-ES_tradnl" dirty="0">
                <a:solidFill>
                  <a:srgbClr val="FF3399"/>
                </a:solidFill>
              </a:rPr>
              <a:t>DIABETES GESTIONAL</a:t>
            </a:r>
            <a:endParaRPr lang="es-MX" dirty="0">
              <a:solidFill>
                <a:srgbClr val="FF3399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CONSISTES EN LA PRESENCIA DE ALTOS NIVELES DE GLUCEMIA QUE SE DESARROLLAEN CUALQUIER MOMENTO DURANTE EL EMBARAZO EN UNA MUJER QUE NO TIENE DIABETES..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LA DIABETES GESTIONAL SE DEFINE COMO LA INTOLERANCIA A LA GLUCOSA EN EL TRANSCURSO DEL EMBARAZO, PERIODO DURANTE EL CUAL LOS CAMBIOS HORMONALES PUEDEN HACER QUE EL CUERPO SEA MENOS SENCIBLE AL EFECTO DE LA INSULINA</a:t>
            </a:r>
          </a:p>
          <a:p>
            <a:pPr algn="l"/>
            <a:r>
              <a:rPr lang="es-ES_tradnl" b="1" dirty="0">
                <a:solidFill>
                  <a:srgbClr val="99FF66"/>
                </a:solidFill>
              </a:rPr>
              <a:t>SUS SINTOMAS SON LOS SIGUIENTES: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Los altos niveles de azúcar son peligrosos para los dos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Evitar que los niveles sanguíneos altos de glucosa de la madre ya que eso hace que pese el bebe casi los 4kg</a:t>
            </a:r>
          </a:p>
          <a:p>
            <a:pPr algn="l">
              <a:buFont typeface="Arial" pitchFamily="34" charset="0"/>
              <a:buChar char="•"/>
            </a:pPr>
            <a:endParaRPr lang="es-ES_trad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pPr algn="ctr"/>
            <a:r>
              <a:rPr lang="es-ES_tradnl" dirty="0">
                <a:solidFill>
                  <a:srgbClr val="99FF99"/>
                </a:solidFill>
              </a:rPr>
              <a:t>FACTORES DE RIESGO</a:t>
            </a:r>
            <a:endParaRPr lang="es-MX" dirty="0">
              <a:solidFill>
                <a:srgbClr val="99FF99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1928802"/>
            <a:ext cx="6400800" cy="414340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_tradnl" b="1" dirty="0">
                <a:solidFill>
                  <a:schemeClr val="tx1"/>
                </a:solidFill>
              </a:rPr>
              <a:t>EXISTEN MUCHOS FACTORES DE RIESGO PARA ESTA ENFERMEDAD, COMO :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HERMANOS CON DIABETES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OBESIDAD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EDAD MAYOR A 45 AÑOS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PARTO DE UN BEBE CON PESO MAYOR  A 4 KG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NIVEL ALTO DE COLESTEROL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 NO HACER SUFICIENTE EJERCICIO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 ANTECEDENTES DE DIABETES GESTIONAL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 DETERIORO PREVIO DE LA TOLERANCIA A LA GLUCOSA</a:t>
            </a:r>
          </a:p>
          <a:p>
            <a:pPr algn="l"/>
            <a:endParaRPr lang="es-MX" dirty="0"/>
          </a:p>
        </p:txBody>
      </p:sp>
    </p:spTree>
  </p:cSld>
  <p:clrMapOvr>
    <a:masterClrMapping/>
  </p:clrMapOvr>
  <p:transition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/>
          <a:lstStyle/>
          <a:p>
            <a:pPr algn="ctr"/>
            <a:r>
              <a:rPr lang="es-ES_tradnl" dirty="0"/>
              <a:t>SU MEDICACION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FARMACOS HIPOGLUCEMIANTES ORALES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TRATAMIENTO CON INSULINA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JERINGUILLAS TRADICIONALES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PLUMAS PARA INYECCION INSULINA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>
                <a:solidFill>
                  <a:schemeClr val="tx1"/>
                </a:solidFill>
              </a:rPr>
              <a:t>JERINGAS PRECARGADAS</a:t>
            </a:r>
          </a:p>
          <a:p>
            <a:pPr algn="l"/>
            <a:endParaRPr lang="es-MX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Niveles de prevención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Según </a:t>
            </a:r>
            <a:r>
              <a:rPr lang="es-MX" dirty="0" err="1"/>
              <a:t>Leavell</a:t>
            </a:r>
            <a:r>
              <a:rPr lang="es-MX" dirty="0"/>
              <a:t> y Clark se dividen en</a:t>
            </a:r>
          </a:p>
          <a:p>
            <a:pPr marL="0" indent="0">
              <a:buNone/>
            </a:pPr>
            <a:r>
              <a:rPr lang="es-MX" dirty="0"/>
              <a:t>  5 Niveles los cuales constan de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Promoción de la salud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Protección especifica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Tratamiento precoz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Limitación del daño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Rehabilitación 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Nivel 1° </a:t>
            </a:r>
            <a:br>
              <a:rPr lang="es-MX" dirty="0"/>
            </a:br>
            <a:r>
              <a:rPr lang="es-MX" dirty="0"/>
              <a:t>Promoción periodo </a:t>
            </a:r>
            <a:r>
              <a:rPr lang="es-MX" dirty="0" err="1"/>
              <a:t>prepatogenico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Educación respecto a la enfermedad</a:t>
            </a:r>
          </a:p>
          <a:p>
            <a:r>
              <a:rPr lang="es-MX" dirty="0"/>
              <a:t>Comer sanamente</a:t>
            </a:r>
          </a:p>
          <a:p>
            <a:r>
              <a:rPr lang="es-MX" dirty="0"/>
              <a:t>Hacer ejercicio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552</Words>
  <Application>Microsoft Office PowerPoint</Application>
  <PresentationFormat>Presentación en pantalla (4:3)</PresentationFormat>
  <Paragraphs>89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Verdana</vt:lpstr>
      <vt:lpstr>Wingdings 2</vt:lpstr>
      <vt:lpstr>Brío</vt:lpstr>
      <vt:lpstr>LA DIABETES</vt:lpstr>
      <vt:lpstr>Explica los niveles de prevención</vt:lpstr>
      <vt:lpstr>DIABETES TIPO I</vt:lpstr>
      <vt:lpstr>DIABETES TIPO II</vt:lpstr>
      <vt:lpstr>DIABETES GESTIONAL</vt:lpstr>
      <vt:lpstr>FACTORES DE RIESGO</vt:lpstr>
      <vt:lpstr>SU MEDICACION</vt:lpstr>
      <vt:lpstr>Niveles de prevención</vt:lpstr>
      <vt:lpstr>Nivel 1°  Promoción periodo prepatogenico</vt:lpstr>
      <vt:lpstr>Nivel 2° Protección especifica</vt:lpstr>
      <vt:lpstr>Nivel 3°  Diagnostico y Tratamiento precoz periodo patogenico</vt:lpstr>
      <vt:lpstr>Nivel 4° Limitación del daño</vt:lpstr>
      <vt:lpstr>Nivel 5° Rehabilitación. Periodo postpatogenico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NIVELES DE PREVENCION DE LA DIABETES</dc:title>
  <dc:creator>usuariO</dc:creator>
  <cp:lastModifiedBy>Fran</cp:lastModifiedBy>
  <cp:revision>17</cp:revision>
  <dcterms:created xsi:type="dcterms:W3CDTF">2013-09-18T01:04:40Z</dcterms:created>
  <dcterms:modified xsi:type="dcterms:W3CDTF">2017-03-13T00:00:23Z</dcterms:modified>
</cp:coreProperties>
</file>