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59" r:id="rId4"/>
    <p:sldId id="261" r:id="rId5"/>
    <p:sldId id="262" r:id="rId6"/>
    <p:sldId id="263" r:id="rId7"/>
    <p:sldId id="264" r:id="rId8"/>
    <p:sldId id="265" r:id="rId9"/>
    <p:sldId id="266" r:id="rId10"/>
    <p:sldId id="267" r:id="rId11"/>
    <p:sldId id="268" r:id="rId12"/>
    <p:sldId id="269" r:id="rId13"/>
  </p:sldIdLst>
  <p:sldSz cx="6858000" cy="9144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224" y="-3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8"/>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4268207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386439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5"/>
            <a:ext cx="1543050" cy="780203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42900" y="366185"/>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356846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2761136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2307156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1307253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1510095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233715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2471829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1769316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0"/>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BE3D596-4A7F-4AD3-9AA3-DE677D08A7DC}" type="datetimeFigureOut">
              <a:rPr lang="es-MX" smtClean="0"/>
              <a:t>16/11/2016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3BA58731-85F2-4108-86F4-FD59562D9180}" type="slidenum">
              <a:rPr lang="es-MX" smtClean="0"/>
              <a:t>‹Nº›</a:t>
            </a:fld>
            <a:endParaRPr lang="es-MX"/>
          </a:p>
        </p:txBody>
      </p:sp>
    </p:spTree>
    <p:extLst>
      <p:ext uri="{BB962C8B-B14F-4D97-AF65-F5344CB8AC3E}">
        <p14:creationId xmlns:p14="http://schemas.microsoft.com/office/powerpoint/2010/main" val="39377683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DBE3D596-4A7F-4AD3-9AA3-DE677D08A7DC}" type="datetimeFigureOut">
              <a:rPr lang="es-MX" smtClean="0"/>
              <a:t>16/11/2016</a:t>
            </a:fld>
            <a:endParaRPr lang="es-MX"/>
          </a:p>
        </p:txBody>
      </p:sp>
      <p:sp>
        <p:nvSpPr>
          <p:cNvPr id="5" name="4 Marcador de pie de página"/>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3BA58731-85F2-4108-86F4-FD59562D9180}" type="slidenum">
              <a:rPr lang="es-MX" smtClean="0"/>
              <a:t>‹Nº›</a:t>
            </a:fld>
            <a:endParaRPr lang="es-MX"/>
          </a:p>
        </p:txBody>
      </p:sp>
    </p:spTree>
    <p:extLst>
      <p:ext uri="{BB962C8B-B14F-4D97-AF65-F5344CB8AC3E}">
        <p14:creationId xmlns:p14="http://schemas.microsoft.com/office/powerpoint/2010/main" val="1385786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CARRERAS</a:t>
            </a:r>
            <a:endParaRPr lang="es-MX" dirty="0"/>
          </a:p>
        </p:txBody>
      </p:sp>
      <p:sp>
        <p:nvSpPr>
          <p:cNvPr id="3" name="2 Marcador de contenido"/>
          <p:cNvSpPr>
            <a:spLocks noGrp="1"/>
          </p:cNvSpPr>
          <p:nvPr>
            <p:ph idx="1"/>
          </p:nvPr>
        </p:nvSpPr>
        <p:spPr/>
        <p:txBody>
          <a:bodyPr/>
          <a:lstStyle/>
          <a:p>
            <a:r>
              <a:rPr lang="es-MX" dirty="0" smtClean="0"/>
              <a:t>NUTRICION</a:t>
            </a:r>
          </a:p>
          <a:p>
            <a:r>
              <a:rPr lang="es-MX" dirty="0" smtClean="0"/>
              <a:t>DERMATOLOGIA</a:t>
            </a:r>
          </a:p>
          <a:p>
            <a:r>
              <a:rPr lang="es-MX" dirty="0" smtClean="0"/>
              <a:t>PSICOLOGIA</a:t>
            </a:r>
            <a:endParaRPr lang="es-MX" dirty="0"/>
          </a:p>
        </p:txBody>
      </p:sp>
    </p:spTree>
    <p:extLst>
      <p:ext uri="{BB962C8B-B14F-4D97-AF65-F5344CB8AC3E}">
        <p14:creationId xmlns:p14="http://schemas.microsoft.com/office/powerpoint/2010/main" val="1536484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415" y="683568"/>
            <a:ext cx="6480720" cy="5078313"/>
          </a:xfrm>
          <a:prstGeom prst="rect">
            <a:avLst/>
          </a:prstGeom>
        </p:spPr>
        <p:txBody>
          <a:bodyPr wrap="square">
            <a:spAutoFit/>
          </a:bodyPr>
          <a:lstStyle/>
          <a:p>
            <a:r>
              <a:rPr lang="es-MX" sz="1200" dirty="0" smtClean="0">
                <a:latin typeface="Arial" pitchFamily="34" charset="0"/>
                <a:cs typeface="Arial" pitchFamily="34" charset="0"/>
              </a:rPr>
              <a:t> División de Disciplinas Clínicas</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Departamento de Clínicas Médicas</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Instituto de Investigación Cardiovascular</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Instituto de Patología Infecciosa y Experimental</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Laboratorio de Radiodiagnóstico</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Departamento de Clínicas de la Salud Mental</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Centro de Servicios de Psicología Clínica para Niños (CESEPCLIN)</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Centro de Servicios de Psicología Clínica para Adultos (CESEPCLA)</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Departamento de Clínicas Odontológicas Integrales</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Instituto de Investigación en Odontología</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21965399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60648" y="179512"/>
            <a:ext cx="6172200" cy="6034617"/>
          </a:xfrm>
        </p:spPr>
        <p:txBody>
          <a:bodyPr>
            <a:noAutofit/>
          </a:bodyPr>
          <a:lstStyle/>
          <a:p>
            <a:r>
              <a:rPr lang="es-MX" sz="1100" dirty="0" smtClean="0">
                <a:latin typeface="Arial" pitchFamily="34" charset="0"/>
                <a:cs typeface="Arial" pitchFamily="34" charset="0"/>
              </a:rPr>
              <a:t> Departamento de Enfermería Clínica Integral Aplicada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Departamento de Clínicas Quirúrgicas</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Investigación en Oftalmología y Ciencias Visuales</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Departamento de Clínicas de la Reproducción Humana, Crecimiento y Desarrollo Infantil</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Nutrición Humana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Laboratorio de Ciencias de los Alimentos</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División de Disciplinas para el Desarrollo, Promoción y Preservación de la Salud</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Departamento de Salud Pública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Centro de Investigación en Sistemas de Información y Gestión en Salud</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Investigación en Salud Ocupacional</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Regional de Investigación en Salud Pública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Laboratorio de Salud Pública</a:t>
            </a:r>
            <a:endParaRPr lang="es-MX" sz="1100" dirty="0">
              <a:latin typeface="Arial" pitchFamily="34" charset="0"/>
              <a:cs typeface="Arial" pitchFamily="34" charset="0"/>
            </a:endParaRPr>
          </a:p>
        </p:txBody>
      </p:sp>
    </p:spTree>
    <p:extLst>
      <p:ext uri="{BB962C8B-B14F-4D97-AF65-F5344CB8AC3E}">
        <p14:creationId xmlns:p14="http://schemas.microsoft.com/office/powerpoint/2010/main" val="174229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32656" y="251520"/>
            <a:ext cx="6172200" cy="6034617"/>
          </a:xfrm>
        </p:spPr>
        <p:txBody>
          <a:bodyPr>
            <a:normAutofit/>
          </a:bodyPr>
          <a:lstStyle/>
          <a:p>
            <a:r>
              <a:rPr lang="es-MX" sz="1200" dirty="0" smtClean="0">
                <a:latin typeface="Arial" pitchFamily="34" charset="0"/>
                <a:cs typeface="Arial" pitchFamily="34" charset="0"/>
              </a:rPr>
              <a:t>Departamento de Odontología para la Preservación de la Salud</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Departamento de Ciencias del Movimiento Humano, Educación, Deporte, Recreación y Danza</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Instituto de Ciencias Aplicadas a la Actividad Física y el Deporte</a:t>
            </a:r>
          </a:p>
          <a:p>
            <a:r>
              <a:rPr lang="es-MX" sz="1200" dirty="0" smtClean="0">
                <a:latin typeface="Arial" pitchFamily="34" charset="0"/>
                <a:cs typeface="Arial" pitchFamily="34" charset="0"/>
              </a:rPr>
              <a:t>→   Unidad de Traumatología y Rehabilitación Física</a:t>
            </a:r>
          </a:p>
          <a:p>
            <a:r>
              <a:rPr lang="es-MX" sz="1200" dirty="0" smtClean="0">
                <a:latin typeface="Arial" pitchFamily="34" charset="0"/>
                <a:cs typeface="Arial" pitchFamily="34" charset="0"/>
              </a:rPr>
              <a:t>→   Laboratorio de Psicología de la Actividad Física y del Deporte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Departamento de Psicología Aplicada</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Centro de Educación Especial y Rehabilitación</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Centro de Estudios de la Familia</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Laboratorio de Psicología y Educación Especial</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   Departamento de Enfermería para la Atención, Desarrollo y Preservación de la Salud Comunitaria</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→Unidad Virtual de Salud en Adolescencia y Juventud</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2370129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b="1" dirty="0" smtClean="0">
                <a:latin typeface="Arial" pitchFamily="34" charset="0"/>
                <a:cs typeface="Arial" pitchFamily="34" charset="0"/>
              </a:rPr>
              <a:t>Nutrición</a:t>
            </a:r>
            <a:br>
              <a:rPr lang="es-MX" sz="2000" b="1" dirty="0" smtClean="0">
                <a:latin typeface="Arial" pitchFamily="34" charset="0"/>
                <a:cs typeface="Arial" pitchFamily="34" charset="0"/>
              </a:rPr>
            </a:br>
            <a:r>
              <a:rPr lang="es-MX" sz="2000" dirty="0" smtClean="0">
                <a:latin typeface="Arial" pitchFamily="34" charset="0"/>
                <a:cs typeface="Arial" pitchFamily="34" charset="0"/>
              </a:rPr>
              <a:t>Filosofía de la universidad</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r>
              <a:rPr lang="es-MX" sz="1400" dirty="0" smtClean="0">
                <a:latin typeface="Arial" pitchFamily="34" charset="0"/>
                <a:cs typeface="Arial" pitchFamily="34" charset="0"/>
              </a:rPr>
              <a:t>Formar profesionales capaces de analizar y diagnosticar el estado nutricional de los individuos, mediante la identificación de las prácticas alimenticias de éstos, con el fin de orientar y mejorar su calidad de vida. Asimismo podrán evaluar a la población mediante la investigación para el diseño y administración de programas alimenticios que atiendan las necesidades actuales de salud en nuestro país.</a:t>
            </a:r>
            <a:endParaRPr lang="es-MX" sz="1400" dirty="0">
              <a:latin typeface="Arial" pitchFamily="34" charset="0"/>
              <a:cs typeface="Arial" pitchFamily="34" charset="0"/>
            </a:endParaRPr>
          </a:p>
        </p:txBody>
      </p:sp>
    </p:spTree>
    <p:extLst>
      <p:ext uri="{BB962C8B-B14F-4D97-AF65-F5344CB8AC3E}">
        <p14:creationId xmlns:p14="http://schemas.microsoft.com/office/powerpoint/2010/main" val="2318893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b="1" dirty="0" smtClean="0">
                <a:latin typeface="Arial" pitchFamily="34" charset="0"/>
                <a:cs typeface="Arial" pitchFamily="34" charset="0"/>
              </a:rPr>
              <a:t>Nutrición</a:t>
            </a:r>
            <a:br>
              <a:rPr lang="es-MX" sz="2000" b="1" dirty="0" smtClean="0">
                <a:latin typeface="Arial" pitchFamily="34" charset="0"/>
                <a:cs typeface="Arial" pitchFamily="34" charset="0"/>
              </a:rPr>
            </a:br>
            <a:r>
              <a:rPr lang="es-MX" sz="2000" dirty="0" smtClean="0">
                <a:latin typeface="Arial" pitchFamily="34" charset="0"/>
                <a:cs typeface="Arial" pitchFamily="34" charset="0"/>
              </a:rPr>
              <a:t>Perfil de egresos</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Autofit/>
          </a:bodyPr>
          <a:lstStyle/>
          <a:p>
            <a:r>
              <a:rPr lang="es-MX" sz="1200" dirty="0" smtClean="0">
                <a:latin typeface="Arial" pitchFamily="34" charset="0"/>
                <a:cs typeface="Arial" pitchFamily="34" charset="0"/>
              </a:rPr>
              <a:t>Actitudes</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Servicio y sensibilidad con sus pacientes.</a:t>
            </a:r>
          </a:p>
          <a:p>
            <a:r>
              <a:rPr lang="es-MX" sz="1200" dirty="0" smtClean="0">
                <a:latin typeface="Arial" pitchFamily="34" charset="0"/>
                <a:cs typeface="Arial" pitchFamily="34" charset="0"/>
              </a:rPr>
              <a:t>Ética en su desempeño profesional.</a:t>
            </a:r>
          </a:p>
          <a:p>
            <a:r>
              <a:rPr lang="es-MX" sz="1200" dirty="0" smtClean="0">
                <a:latin typeface="Arial" pitchFamily="34" charset="0"/>
                <a:cs typeface="Arial" pitchFamily="34" charset="0"/>
              </a:rPr>
              <a:t>Actualización permanente.</a:t>
            </a:r>
          </a:p>
          <a:p>
            <a:r>
              <a:rPr lang="es-MX" sz="1200" dirty="0" smtClean="0">
                <a:latin typeface="Arial" pitchFamily="34" charset="0"/>
                <a:cs typeface="Arial" pitchFamily="34" charset="0"/>
              </a:rPr>
              <a:t>Firmeza en toma de decisiones.</a:t>
            </a:r>
          </a:p>
          <a:p>
            <a:r>
              <a:rPr lang="es-MX" sz="1200" dirty="0" smtClean="0">
                <a:latin typeface="Arial" pitchFamily="34" charset="0"/>
                <a:cs typeface="Arial" pitchFamily="34" charset="0"/>
              </a:rPr>
              <a:t>Propositiva y de innovación en su desempeño.</a:t>
            </a:r>
          </a:p>
          <a:p>
            <a:r>
              <a:rPr lang="es-MX" sz="1200" dirty="0" smtClean="0">
                <a:latin typeface="Arial" pitchFamily="34" charset="0"/>
                <a:cs typeface="Arial" pitchFamily="34" charset="0"/>
              </a:rPr>
              <a:t>Respeto a su persona y a sus pacientes.</a:t>
            </a:r>
          </a:p>
          <a:p>
            <a:r>
              <a:rPr lang="es-MX" sz="1200" dirty="0" smtClean="0">
                <a:latin typeface="Arial" pitchFamily="34" charset="0"/>
                <a:cs typeface="Arial" pitchFamily="34" charset="0"/>
              </a:rPr>
              <a:t>Conocimientos</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Elementos que le permitan realizar investigación en su área.</a:t>
            </a:r>
          </a:p>
          <a:p>
            <a:r>
              <a:rPr lang="es-MX" sz="1200" dirty="0" smtClean="0">
                <a:latin typeface="Arial" pitchFamily="34" charset="0"/>
                <a:cs typeface="Arial" pitchFamily="34" charset="0"/>
              </a:rPr>
              <a:t>El funcionamiento y anatomía del cuerpo humano.</a:t>
            </a:r>
          </a:p>
          <a:p>
            <a:r>
              <a:rPr lang="es-MX" sz="1200" dirty="0" smtClean="0">
                <a:latin typeface="Arial" pitchFamily="34" charset="0"/>
                <a:cs typeface="Arial" pitchFamily="34" charset="0"/>
              </a:rPr>
              <a:t>Composición química de los alimentos y sus repercusiones dentro del cuerpo.</a:t>
            </a:r>
          </a:p>
          <a:p>
            <a:r>
              <a:rPr lang="es-MX" sz="1200" dirty="0" smtClean="0">
                <a:latin typeface="Arial" pitchFamily="34" charset="0"/>
                <a:cs typeface="Arial" pitchFamily="34" charset="0"/>
              </a:rPr>
              <a:t>Las enfermedades relacionadas con la nutrición, así como sus cuidados y prevención.</a:t>
            </a:r>
          </a:p>
          <a:p>
            <a:r>
              <a:rPr lang="es-MX" sz="1200" dirty="0" smtClean="0">
                <a:latin typeface="Arial" pitchFamily="34" charset="0"/>
                <a:cs typeface="Arial" pitchFamily="34" charset="0"/>
              </a:rPr>
              <a:t>Aspectos relacionados con la psicología y sus repercusiones en la alimentación.</a:t>
            </a:r>
          </a:p>
          <a:p>
            <a:r>
              <a:rPr lang="es-MX" sz="1200" dirty="0" smtClean="0">
                <a:latin typeface="Arial" pitchFamily="34" charset="0"/>
                <a:cs typeface="Arial" pitchFamily="34" charset="0"/>
              </a:rPr>
              <a:t>Las especificaciones de nutrición en las distintas etapas del desarrollo humano.</a:t>
            </a:r>
          </a:p>
          <a:p>
            <a:r>
              <a:rPr lang="es-MX" sz="1200" dirty="0" smtClean="0">
                <a:latin typeface="Arial" pitchFamily="34" charset="0"/>
                <a:cs typeface="Arial" pitchFamily="34" charset="0"/>
              </a:rPr>
              <a:t>Antecedentes de las prácticas y costumbres alimenticias de los individuos en nuestro país.</a:t>
            </a:r>
          </a:p>
          <a:p>
            <a:r>
              <a:rPr lang="es-MX" sz="1200" dirty="0" smtClean="0">
                <a:latin typeface="Arial" pitchFamily="34" charset="0"/>
                <a:cs typeface="Arial" pitchFamily="34" charset="0"/>
              </a:rPr>
              <a:t>Elementos de higiene y calidad de alimentos para el cuidado de la salud.</a:t>
            </a:r>
          </a:p>
          <a:p>
            <a:r>
              <a:rPr lang="es-MX" sz="1200" dirty="0" smtClean="0">
                <a:latin typeface="Arial" pitchFamily="34" charset="0"/>
                <a:cs typeface="Arial" pitchFamily="34" charset="0"/>
              </a:rPr>
              <a:t>Habilidades</a:t>
            </a:r>
          </a:p>
          <a:p>
            <a:endParaRPr lang="es-MX" sz="1200" dirty="0" smtClean="0">
              <a:latin typeface="Arial" pitchFamily="34" charset="0"/>
              <a:cs typeface="Arial" pitchFamily="34" charset="0"/>
            </a:endParaRPr>
          </a:p>
          <a:p>
            <a:r>
              <a:rPr lang="es-MX" sz="1200" dirty="0" smtClean="0">
                <a:latin typeface="Arial" pitchFamily="34" charset="0"/>
                <a:cs typeface="Arial" pitchFamily="34" charset="0"/>
              </a:rPr>
              <a:t>Identificar y analizar disfunciones alimenticias.</a:t>
            </a:r>
          </a:p>
          <a:p>
            <a:r>
              <a:rPr lang="es-MX" sz="1200" dirty="0" smtClean="0">
                <a:latin typeface="Arial" pitchFamily="34" charset="0"/>
                <a:cs typeface="Arial" pitchFamily="34" charset="0"/>
              </a:rPr>
              <a:t>Diseñar, evaluar y administrar programas nutricionales que atiendan las necesidades de la población.</a:t>
            </a:r>
          </a:p>
          <a:p>
            <a:r>
              <a:rPr lang="es-MX" sz="1200" dirty="0" smtClean="0">
                <a:latin typeface="Arial" pitchFamily="34" charset="0"/>
                <a:cs typeface="Arial" pitchFamily="34" charset="0"/>
              </a:rPr>
              <a:t>Expresión correcta de forma oral y escrita.</a:t>
            </a:r>
          </a:p>
          <a:p>
            <a:r>
              <a:rPr lang="es-MX" sz="1200" dirty="0" smtClean="0">
                <a:latin typeface="Arial" pitchFamily="34" charset="0"/>
                <a:cs typeface="Arial" pitchFamily="34" charset="0"/>
              </a:rPr>
              <a:t>Trabajo en equipo.</a:t>
            </a:r>
          </a:p>
          <a:p>
            <a:r>
              <a:rPr lang="es-MX" sz="1200" dirty="0" smtClean="0">
                <a:latin typeface="Arial" pitchFamily="34" charset="0"/>
                <a:cs typeface="Arial" pitchFamily="34" charset="0"/>
              </a:rPr>
              <a:t>Desarrollo de investigación.</a:t>
            </a:r>
          </a:p>
          <a:p>
            <a:r>
              <a:rPr lang="es-MX" sz="1200" dirty="0" smtClean="0">
                <a:latin typeface="Arial" pitchFamily="34" charset="0"/>
                <a:cs typeface="Arial" pitchFamily="34" charset="0"/>
              </a:rPr>
              <a:t>Ver Plan de Estudios</a:t>
            </a:r>
            <a:endParaRPr lang="es-MX" sz="1200" dirty="0">
              <a:latin typeface="Arial" pitchFamily="34" charset="0"/>
              <a:cs typeface="Arial" pitchFamily="34" charset="0"/>
            </a:endParaRPr>
          </a:p>
        </p:txBody>
      </p:sp>
    </p:spTree>
    <p:extLst>
      <p:ext uri="{BB962C8B-B14F-4D97-AF65-F5344CB8AC3E}">
        <p14:creationId xmlns:p14="http://schemas.microsoft.com/office/powerpoint/2010/main" val="2668105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b="1" dirty="0" smtClean="0">
                <a:latin typeface="Arial" pitchFamily="34" charset="0"/>
                <a:cs typeface="Arial" pitchFamily="34" charset="0"/>
              </a:rPr>
              <a:t>Nutrición</a:t>
            </a:r>
            <a:r>
              <a:rPr lang="es-MX" sz="2000" dirty="0" smtClean="0">
                <a:latin typeface="Arial" pitchFamily="34" charset="0"/>
                <a:cs typeface="Arial" pitchFamily="34" charset="0"/>
              </a:rPr>
              <a:t/>
            </a:r>
            <a:br>
              <a:rPr lang="es-MX" sz="2000" dirty="0" smtClean="0">
                <a:latin typeface="Arial" pitchFamily="34" charset="0"/>
                <a:cs typeface="Arial" pitchFamily="34" charset="0"/>
              </a:rPr>
            </a:br>
            <a:r>
              <a:rPr lang="es-MX" sz="2000" dirty="0" smtClean="0">
                <a:latin typeface="Arial" pitchFamily="34" charset="0"/>
                <a:cs typeface="Arial" pitchFamily="34" charset="0"/>
              </a:rPr>
              <a:t>Campo de trabajo</a:t>
            </a:r>
            <a:br>
              <a:rPr lang="es-MX" sz="2000" dirty="0" smtClean="0">
                <a:latin typeface="Arial" pitchFamily="34" charset="0"/>
                <a:cs typeface="Arial" pitchFamily="34" charset="0"/>
              </a:rPr>
            </a:b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marL="0" indent="0">
              <a:buNone/>
            </a:pPr>
            <a:endParaRPr lang="es-MX" dirty="0" smtClean="0"/>
          </a:p>
          <a:p>
            <a:r>
              <a:rPr lang="es-MX" sz="1600" dirty="0" smtClean="0">
                <a:latin typeface="Arial" pitchFamily="34" charset="0"/>
                <a:cs typeface="Arial" pitchFamily="34" charset="0"/>
              </a:rPr>
              <a:t>Centros de atención a la nutrición.</a:t>
            </a:r>
          </a:p>
          <a:p>
            <a:r>
              <a:rPr lang="es-MX" sz="1600" dirty="0" smtClean="0">
                <a:latin typeface="Arial" pitchFamily="34" charset="0"/>
                <a:cs typeface="Arial" pitchFamily="34" charset="0"/>
              </a:rPr>
              <a:t>Hospitales y/o consultorios con área de nutrición.</a:t>
            </a:r>
          </a:p>
          <a:p>
            <a:r>
              <a:rPr lang="es-MX" sz="1600" dirty="0" smtClean="0">
                <a:latin typeface="Arial" pitchFamily="34" charset="0"/>
                <a:cs typeface="Arial" pitchFamily="34" charset="0"/>
              </a:rPr>
              <a:t>Industria de producción de alimentos.</a:t>
            </a:r>
          </a:p>
          <a:p>
            <a:r>
              <a:rPr lang="es-MX" sz="1600" dirty="0" smtClean="0">
                <a:latin typeface="Arial" pitchFamily="34" charset="0"/>
                <a:cs typeface="Arial" pitchFamily="34" charset="0"/>
              </a:rPr>
              <a:t>Escuelas, institutos y universidades con programas de nutrición como docente e investigador.</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4171929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b="1" dirty="0" smtClean="0">
                <a:latin typeface="Arial" pitchFamily="34" charset="0"/>
                <a:cs typeface="Arial" pitchFamily="34" charset="0"/>
              </a:rPr>
              <a:t>Psicología</a:t>
            </a:r>
            <a:br>
              <a:rPr lang="es-MX" sz="2000" b="1" dirty="0" smtClean="0">
                <a:latin typeface="Arial" pitchFamily="34" charset="0"/>
                <a:cs typeface="Arial" pitchFamily="34" charset="0"/>
              </a:rPr>
            </a:br>
            <a:r>
              <a:rPr lang="es-MX" sz="2000" dirty="0" smtClean="0">
                <a:latin typeface="Arial" pitchFamily="34" charset="0"/>
                <a:cs typeface="Arial" pitchFamily="34" charset="0"/>
              </a:rPr>
              <a:t>misión y visión</a:t>
            </a:r>
            <a:br>
              <a:rPr lang="es-MX" sz="2000" dirty="0" smtClean="0">
                <a:latin typeface="Arial" pitchFamily="34" charset="0"/>
                <a:cs typeface="Arial" pitchFamily="34" charset="0"/>
              </a:rPr>
            </a:br>
            <a:r>
              <a:rPr lang="es-MX" sz="2000" dirty="0" smtClean="0">
                <a:latin typeface="Arial" pitchFamily="34" charset="0"/>
                <a:cs typeface="Arial" pitchFamily="34" charset="0"/>
              </a:rPr>
              <a:t/>
            </a:r>
            <a:br>
              <a:rPr lang="es-MX" sz="2000" dirty="0" smtClean="0">
                <a:latin typeface="Arial" pitchFamily="34" charset="0"/>
                <a:cs typeface="Arial" pitchFamily="34" charset="0"/>
              </a:rPr>
            </a:b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pPr algn="just"/>
            <a:r>
              <a:rPr lang="es-MX" sz="1600" dirty="0" smtClean="0">
                <a:latin typeface="Arial" pitchFamily="34" charset="0"/>
                <a:cs typeface="Arial" pitchFamily="34" charset="0"/>
              </a:rPr>
              <a:t>Misión: Formar profesionales con reconocimiento internacional por su permanente actualización, responsabilidad y honestidad durante su desempeño en la docencia, investigación y asistencia, que contribuye al desarrollo humano y social</a:t>
            </a:r>
          </a:p>
          <a:p>
            <a:pPr algn="just"/>
            <a:endParaRPr lang="es-MX" sz="1600" dirty="0">
              <a:latin typeface="Arial" pitchFamily="34" charset="0"/>
              <a:cs typeface="Arial" pitchFamily="34" charset="0"/>
            </a:endParaRPr>
          </a:p>
          <a:p>
            <a:pPr algn="just"/>
            <a:r>
              <a:rPr lang="es-MX" sz="1600" dirty="0" smtClean="0">
                <a:latin typeface="Arial" pitchFamily="34" charset="0"/>
                <a:cs typeface="Arial" pitchFamily="34" charset="0"/>
              </a:rPr>
              <a:t>Visión: Somos un programa educativo acreditado y flexible, </a:t>
            </a:r>
            <a:r>
              <a:rPr lang="es-MX" sz="1600" dirty="0">
                <a:latin typeface="Arial" pitchFamily="34" charset="0"/>
                <a:cs typeface="Arial" pitchFamily="34" charset="0"/>
              </a:rPr>
              <a:t>f</a:t>
            </a:r>
            <a:r>
              <a:rPr lang="es-MX" sz="1600" dirty="0" smtClean="0">
                <a:latin typeface="Arial" pitchFamily="34" charset="0"/>
                <a:cs typeface="Arial" pitchFamily="34" charset="0"/>
              </a:rPr>
              <a:t>ormando psicólogos comprometidos con el bienestar humano y social, con capacidad de ejercicio profesional en los ámbitos de educación, investigación y de asistencia a la salud mental y patologías individuales y sociales acorde a las necesidades actuales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163183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b="1" dirty="0" smtClean="0">
                <a:latin typeface="Arial" pitchFamily="34" charset="0"/>
                <a:cs typeface="Arial" pitchFamily="34" charset="0"/>
              </a:rPr>
              <a:t>Psicología</a:t>
            </a:r>
            <a:br>
              <a:rPr lang="es-MX" sz="2000" b="1" dirty="0" smtClean="0">
                <a:latin typeface="Arial" pitchFamily="34" charset="0"/>
                <a:cs typeface="Arial" pitchFamily="34" charset="0"/>
              </a:rPr>
            </a:br>
            <a:r>
              <a:rPr lang="es-MX" sz="2000" dirty="0" smtClean="0">
                <a:latin typeface="Arial" pitchFamily="34" charset="0"/>
                <a:cs typeface="Arial" pitchFamily="34" charset="0"/>
              </a:rPr>
              <a:t/>
            </a:r>
            <a:br>
              <a:rPr lang="es-MX" sz="2000" dirty="0" smtClean="0">
                <a:latin typeface="Arial" pitchFamily="34" charset="0"/>
                <a:cs typeface="Arial" pitchFamily="34" charset="0"/>
              </a:rPr>
            </a:br>
            <a:r>
              <a:rPr lang="es-MX" sz="2000" dirty="0" smtClean="0">
                <a:latin typeface="Arial" pitchFamily="34" charset="0"/>
                <a:cs typeface="Arial" pitchFamily="34" charset="0"/>
              </a:rPr>
              <a:t>Campo de trabajo</a:t>
            </a:r>
            <a:endParaRPr lang="es-MX" sz="2000" dirty="0">
              <a:latin typeface="Arial" pitchFamily="34" charset="0"/>
              <a:cs typeface="Arial" pitchFamily="34" charset="0"/>
            </a:endParaRPr>
          </a:p>
        </p:txBody>
      </p:sp>
      <p:sp>
        <p:nvSpPr>
          <p:cNvPr id="3" name="2 Marcador de contenido"/>
          <p:cNvSpPr>
            <a:spLocks noGrp="1"/>
          </p:cNvSpPr>
          <p:nvPr>
            <p:ph idx="1"/>
          </p:nvPr>
        </p:nvSpPr>
        <p:spPr>
          <a:xfrm>
            <a:off x="332656" y="1979712"/>
            <a:ext cx="6172200" cy="6034617"/>
          </a:xfrm>
        </p:spPr>
        <p:txBody>
          <a:bodyPr>
            <a:normAutofit/>
          </a:bodyPr>
          <a:lstStyle/>
          <a:p>
            <a:r>
              <a:rPr lang="es-MX" sz="1600" dirty="0" smtClean="0">
                <a:latin typeface="Arial" pitchFamily="34" charset="0"/>
                <a:cs typeface="Arial" pitchFamily="34" charset="0"/>
              </a:rPr>
              <a:t>Instalaciones modernas y equipadas</a:t>
            </a:r>
          </a:p>
          <a:p>
            <a:pPr marL="0" indent="0">
              <a:buNone/>
            </a:pPr>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Líneas de investigación para profesorado y alumnos </a:t>
            </a:r>
          </a:p>
          <a:p>
            <a:pPr marL="0" indent="0">
              <a:buNone/>
            </a:pPr>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Practicas supervisadas de laboratorio y de campo</a:t>
            </a:r>
          </a:p>
          <a:p>
            <a:pPr marL="0" indent="0">
              <a:buNone/>
            </a:pPr>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Servicio de computo adecuado</a:t>
            </a:r>
          </a:p>
          <a:p>
            <a:pPr marL="0" indent="0">
              <a:buNone/>
            </a:pPr>
            <a:endParaRPr lang="es-MX" sz="1600" dirty="0" smtClean="0">
              <a:latin typeface="Arial" pitchFamily="34" charset="0"/>
              <a:cs typeface="Arial" pitchFamily="34" charset="0"/>
            </a:endParaRPr>
          </a:p>
          <a:p>
            <a:r>
              <a:rPr lang="es-MX" sz="1600" dirty="0" smtClean="0">
                <a:latin typeface="Arial" pitchFamily="34" charset="0"/>
                <a:cs typeface="Arial" pitchFamily="34" charset="0"/>
              </a:rPr>
              <a:t>Material para evaluación psicológica</a:t>
            </a:r>
          </a:p>
          <a:p>
            <a:endParaRPr lang="es-MX" sz="1600" dirty="0" smtClean="0">
              <a:latin typeface="Arial" pitchFamily="34" charset="0"/>
              <a:cs typeface="Arial" pitchFamily="34" charset="0"/>
            </a:endParaRPr>
          </a:p>
          <a:p>
            <a:endParaRPr lang="es-MX" sz="1600" dirty="0" smtClean="0">
              <a:latin typeface="Arial" pitchFamily="34" charset="0"/>
              <a:cs typeface="Arial" pitchFamily="34" charset="0"/>
            </a:endParaRPr>
          </a:p>
          <a:p>
            <a:endParaRPr lang="es-MX" sz="1600" dirty="0">
              <a:latin typeface="Arial" pitchFamily="34" charset="0"/>
              <a:cs typeface="Arial" pitchFamily="34" charset="0"/>
            </a:endParaRPr>
          </a:p>
        </p:txBody>
      </p:sp>
    </p:spTree>
    <p:extLst>
      <p:ext uri="{BB962C8B-B14F-4D97-AF65-F5344CB8AC3E}">
        <p14:creationId xmlns:p14="http://schemas.microsoft.com/office/powerpoint/2010/main" val="136952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l"/>
            <a:r>
              <a:rPr lang="es-MX" sz="2000" b="1" dirty="0" smtClean="0">
                <a:latin typeface="Arial" pitchFamily="34" charset="0"/>
                <a:cs typeface="Arial" pitchFamily="34" charset="0"/>
              </a:rPr>
              <a:t>Dermatología</a:t>
            </a:r>
            <a:br>
              <a:rPr lang="es-MX" sz="2000" b="1" dirty="0" smtClean="0">
                <a:latin typeface="Arial" pitchFamily="34" charset="0"/>
                <a:cs typeface="Arial" pitchFamily="34" charset="0"/>
              </a:rPr>
            </a:br>
            <a:r>
              <a:rPr lang="es-MX" sz="2000" dirty="0" smtClean="0">
                <a:latin typeface="Arial" pitchFamily="34" charset="0"/>
                <a:cs typeface="Arial" pitchFamily="34" charset="0"/>
              </a:rPr>
              <a:t>Misión y visión </a:t>
            </a:r>
            <a:endParaRPr lang="es-MX" sz="2000" dirty="0">
              <a:latin typeface="Arial" pitchFamily="34" charset="0"/>
              <a:cs typeface="Arial" pitchFamily="34" charset="0"/>
            </a:endParaRPr>
          </a:p>
        </p:txBody>
      </p:sp>
      <p:sp>
        <p:nvSpPr>
          <p:cNvPr id="3" name="2 Marcador de contenido"/>
          <p:cNvSpPr>
            <a:spLocks noGrp="1"/>
          </p:cNvSpPr>
          <p:nvPr>
            <p:ph idx="1"/>
          </p:nvPr>
        </p:nvSpPr>
        <p:spPr/>
        <p:txBody>
          <a:bodyPr>
            <a:normAutofit/>
          </a:bodyPr>
          <a:lstStyle/>
          <a:p>
            <a:r>
              <a:rPr lang="es-MX" sz="1600" dirty="0" smtClean="0">
                <a:latin typeface="Arial" pitchFamily="34" charset="0"/>
                <a:cs typeface="Arial" pitchFamily="34" charset="0"/>
              </a:rPr>
              <a:t>Misión: Somos un Centro Universitario que contribuye a la búsqueda de mejores condiciones de salud, mediante la formación de personas interesadas en alcanzar un nivel de alta competencia profesional, capaces de generar conocimiento científico aplicable en beneficio de la ciudadanía. Realizamos vinculación con la sociedad para compartir los planes, acciones y programas desarrollados por los académicos, estudiantes, trabajadores y egresados, que deben manifestarse en el bienestar de toda la comunidad.</a:t>
            </a:r>
          </a:p>
          <a:p>
            <a:endParaRPr lang="es-MX" sz="1600" dirty="0">
              <a:latin typeface="Arial" pitchFamily="34" charset="0"/>
              <a:cs typeface="Arial" pitchFamily="34" charset="0"/>
            </a:endParaRPr>
          </a:p>
          <a:p>
            <a:r>
              <a:rPr lang="es-MX" sz="1600" dirty="0" smtClean="0">
                <a:latin typeface="Arial" pitchFamily="34" charset="0"/>
                <a:cs typeface="Arial" pitchFamily="34" charset="0"/>
              </a:rPr>
              <a:t>Visión: Un Centro Universitario con procesos académicos y administrativos certificados que correspondan a los estándares internacionales de calidad, con apego a la normatividad universitaria. Vanguardistas en la formación de profesionales para la salud de la más alta calidad y competitividad nacional e internacional, con académicos de prestigio en su campo disciplinar, trabajando en equipo, compartiendo conocimientos, programas y proyectos educativos de investigación y extensión, respondiendo a las necesidades de desarrollo en salud de nuestra región y país.</a:t>
            </a:r>
            <a:endParaRPr lang="es-MX" sz="1600" dirty="0">
              <a:latin typeface="Arial" pitchFamily="34" charset="0"/>
              <a:cs typeface="Arial" pitchFamily="34" charset="0"/>
            </a:endParaRPr>
          </a:p>
        </p:txBody>
      </p:sp>
    </p:spTree>
    <p:extLst>
      <p:ext uri="{BB962C8B-B14F-4D97-AF65-F5344CB8AC3E}">
        <p14:creationId xmlns:p14="http://schemas.microsoft.com/office/powerpoint/2010/main" val="4240924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42900" y="366184"/>
            <a:ext cx="6172200" cy="1325496"/>
          </a:xfrm>
        </p:spPr>
        <p:txBody>
          <a:bodyPr>
            <a:normAutofit/>
          </a:bodyPr>
          <a:lstStyle/>
          <a:p>
            <a:pPr algn="l"/>
            <a:r>
              <a:rPr lang="es-MX" sz="2000" b="1" dirty="0" smtClean="0">
                <a:latin typeface="Arial" pitchFamily="34" charset="0"/>
                <a:cs typeface="Arial" pitchFamily="34" charset="0"/>
              </a:rPr>
              <a:t>Dermatología</a:t>
            </a:r>
            <a:br>
              <a:rPr lang="es-MX" sz="2000" b="1" dirty="0" smtClean="0">
                <a:latin typeface="Arial" pitchFamily="34" charset="0"/>
                <a:cs typeface="Arial" pitchFamily="34" charset="0"/>
              </a:rPr>
            </a:br>
            <a:r>
              <a:rPr lang="es-MX" sz="2000" dirty="0" smtClean="0">
                <a:latin typeface="Arial" pitchFamily="34" charset="0"/>
                <a:cs typeface="Arial" pitchFamily="34" charset="0"/>
              </a:rPr>
              <a:t>Campo de trabajo</a:t>
            </a:r>
            <a:endParaRPr lang="es-MX" sz="2000" dirty="0">
              <a:latin typeface="Arial" pitchFamily="34" charset="0"/>
              <a:cs typeface="Arial" pitchFamily="34" charset="0"/>
            </a:endParaRPr>
          </a:p>
        </p:txBody>
      </p:sp>
      <p:sp>
        <p:nvSpPr>
          <p:cNvPr id="3" name="2 Marcador de contenido"/>
          <p:cNvSpPr>
            <a:spLocks noGrp="1"/>
          </p:cNvSpPr>
          <p:nvPr>
            <p:ph idx="1"/>
          </p:nvPr>
        </p:nvSpPr>
        <p:spPr>
          <a:xfrm>
            <a:off x="332656" y="1763688"/>
            <a:ext cx="6172200" cy="6034617"/>
          </a:xfrm>
        </p:spPr>
        <p:txBody>
          <a:bodyPr>
            <a:normAutofit/>
          </a:bodyPr>
          <a:lstStyle/>
          <a:p>
            <a:r>
              <a:rPr lang="es-MX" sz="1100" dirty="0" smtClean="0">
                <a:latin typeface="Arial" pitchFamily="34" charset="0"/>
                <a:cs typeface="Arial" pitchFamily="34" charset="0"/>
              </a:rPr>
              <a:t>División de Disciplinas Básicas</a:t>
            </a:r>
          </a:p>
          <a:p>
            <a:pPr marL="0" indent="0">
              <a:buNone/>
            </a:pPr>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Departamento de Biología Molecular y Genómica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Biología Molecular en Medicina y Terapia Génica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Enfermedades Crónico Degenerativas</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Genética Humana "Dr. Enrique Corona Rivera"</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Instituto de Investigación en Reumatología y del Sistema Músculo Esquelético</a:t>
            </a:r>
          </a:p>
          <a:p>
            <a:endParaRPr lang="es-MX" sz="1100" dirty="0" smtClean="0">
              <a:latin typeface="Arial" pitchFamily="34" charset="0"/>
              <a:cs typeface="Arial" pitchFamily="34" charset="0"/>
            </a:endParaRPr>
          </a:p>
          <a:p>
            <a:r>
              <a:rPr lang="es-MX" sz="1100" dirty="0" smtClean="0">
                <a:latin typeface="Arial" pitchFamily="34" charset="0"/>
                <a:cs typeface="Arial" pitchFamily="34" charset="0"/>
              </a:rPr>
              <a:t>→   Laboratorio de Bioquímica</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Departamento de Ciencias Sociales</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Centro de Estudios Históricos en Ciencias de la Salud</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Centro de Estudios en Salud, Población y Desarrollo Humano.</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Centro de Formación de Desarrollo y Seguridad (CEFODES)</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Instituto de Ciencias Forenses</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Laboratorio de Gestión de Servicios de Alimentos (CUCSINE)</a:t>
            </a:r>
          </a:p>
          <a:p>
            <a:pPr marL="0" indent="0">
              <a:buNone/>
            </a:pPr>
            <a:endParaRPr lang="es-MX" sz="1100" dirty="0" smtClean="0">
              <a:latin typeface="Arial" pitchFamily="34" charset="0"/>
              <a:cs typeface="Arial" pitchFamily="34" charset="0"/>
            </a:endParaRPr>
          </a:p>
          <a:p>
            <a:pPr marL="0" indent="0">
              <a:buNone/>
            </a:pPr>
            <a:r>
              <a:rPr lang="es-MX" sz="1100" dirty="0" smtClean="0">
                <a:latin typeface="Arial" pitchFamily="34" charset="0"/>
                <a:cs typeface="Arial" pitchFamily="34" charset="0"/>
              </a:rPr>
              <a:t> </a:t>
            </a:r>
            <a:endParaRPr lang="es-MX" sz="1100" dirty="0">
              <a:latin typeface="Arial" pitchFamily="34" charset="0"/>
              <a:cs typeface="Arial" pitchFamily="34" charset="0"/>
            </a:endParaRPr>
          </a:p>
        </p:txBody>
      </p:sp>
    </p:spTree>
    <p:extLst>
      <p:ext uri="{BB962C8B-B14F-4D97-AF65-F5344CB8AC3E}">
        <p14:creationId xmlns:p14="http://schemas.microsoft.com/office/powerpoint/2010/main" val="1753119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32656" y="107504"/>
            <a:ext cx="6172200" cy="8496944"/>
          </a:xfrm>
        </p:spPr>
        <p:txBody>
          <a:bodyPr>
            <a:normAutofit fontScale="77500" lnSpcReduction="20000"/>
          </a:bodyPr>
          <a:lstStyle/>
          <a:p>
            <a:r>
              <a:rPr lang="es-MX" sz="1100" dirty="0" smtClean="0">
                <a:latin typeface="Arial" pitchFamily="34" charset="0"/>
                <a:cs typeface="Arial" pitchFamily="34" charset="0"/>
              </a:rPr>
              <a:t> Departamento de Disciplinas Filosóficas, Metodológicas e Instrumentales</a:t>
            </a:r>
          </a:p>
          <a:p>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Instituto de Recursos Humanos en Salud</a:t>
            </a:r>
          </a:p>
          <a:p>
            <a:pPr marL="0" indent="0">
              <a:buNone/>
            </a:pPr>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Departamento de Fisiología</a:t>
            </a:r>
          </a:p>
          <a:p>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Centro de Estudios en Alcoholismo y Adicciones</a:t>
            </a:r>
          </a:p>
          <a:p>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Laboratorio de Ciencias Fisiológicas</a:t>
            </a:r>
          </a:p>
          <a:p>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Laboratorio de Inmunología</a:t>
            </a:r>
          </a:p>
          <a:p>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Laboratorio de </a:t>
            </a:r>
            <a:r>
              <a:rPr lang="es-MX" sz="1700" dirty="0" err="1" smtClean="0">
                <a:latin typeface="Arial" pitchFamily="34" charset="0"/>
                <a:cs typeface="Arial" pitchFamily="34" charset="0"/>
              </a:rPr>
              <a:t>Neuro-Fisiológía</a:t>
            </a:r>
            <a:endParaRPr lang="es-MX" sz="1700" dirty="0" smtClean="0">
              <a:latin typeface="Arial" pitchFamily="34" charset="0"/>
              <a:cs typeface="Arial" pitchFamily="34" charset="0"/>
            </a:endParaRPr>
          </a:p>
          <a:p>
            <a:endParaRPr lang="es-MX" sz="1700" dirty="0" smtClean="0">
              <a:latin typeface="Arial" pitchFamily="34" charset="0"/>
              <a:cs typeface="Arial" pitchFamily="34" charset="0"/>
            </a:endParaRPr>
          </a:p>
          <a:p>
            <a:r>
              <a:rPr lang="es-MX" sz="1700" dirty="0" smtClean="0">
                <a:latin typeface="Arial" pitchFamily="34" charset="0"/>
                <a:cs typeface="Arial" pitchFamily="34" charset="0"/>
              </a:rPr>
              <a:t>→   Unidad de Investigación Cardiovascular</a:t>
            </a:r>
          </a:p>
          <a:p>
            <a:pPr marL="0" indent="0">
              <a:buNone/>
            </a:pPr>
            <a:r>
              <a:rPr lang="es-MX" sz="1700" dirty="0" smtClean="0">
                <a:latin typeface="Arial" pitchFamily="34" charset="0"/>
                <a:cs typeface="Arial" pitchFamily="34" charset="0"/>
              </a:rPr>
              <a:t> Departamento de Morfología</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Departamento de Neurociencias</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Laboratorio de Neurociencias Básicas</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Laboratorio de Microscopia de alta resolución</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Unidad de Atención en Neurociencias</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Departamento de Patología</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Departamento de Psicología Básica</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Centro de Estudios sobre Aprendizaje y Desarrollo</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Centro de Evaluación e Investigación Psicológica (CEP)</a:t>
            </a:r>
          </a:p>
          <a:p>
            <a:pPr marL="0" indent="0">
              <a:buNone/>
            </a:pPr>
            <a:endParaRPr lang="es-MX" sz="1700" dirty="0" smtClean="0">
              <a:latin typeface="Arial" pitchFamily="34" charset="0"/>
              <a:cs typeface="Arial" pitchFamily="34" charset="0"/>
            </a:endParaRPr>
          </a:p>
          <a:p>
            <a:pPr marL="0" indent="0">
              <a:buNone/>
            </a:pPr>
            <a:r>
              <a:rPr lang="es-MX" sz="1700" dirty="0" smtClean="0">
                <a:latin typeface="Arial" pitchFamily="34" charset="0"/>
                <a:cs typeface="Arial" pitchFamily="34" charset="0"/>
              </a:rPr>
              <a:t>→   Laboratorio de </a:t>
            </a:r>
            <a:r>
              <a:rPr lang="es-MX" sz="1700" dirty="0" err="1" smtClean="0">
                <a:latin typeface="Arial" pitchFamily="34" charset="0"/>
                <a:cs typeface="Arial" pitchFamily="34" charset="0"/>
              </a:rPr>
              <a:t>Psicobiología</a:t>
            </a:r>
            <a:endParaRPr lang="es-MX" sz="1700" dirty="0">
              <a:latin typeface="Arial" pitchFamily="34" charset="0"/>
              <a:cs typeface="Arial" pitchFamily="34" charset="0"/>
            </a:endParaRPr>
          </a:p>
        </p:txBody>
      </p:sp>
    </p:spTree>
    <p:extLst>
      <p:ext uri="{BB962C8B-B14F-4D97-AF65-F5344CB8AC3E}">
        <p14:creationId xmlns:p14="http://schemas.microsoft.com/office/powerpoint/2010/main" val="413808473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1058</Words>
  <Application>Microsoft Office PowerPoint</Application>
  <PresentationFormat>Presentación en pantalla (4:3)</PresentationFormat>
  <Paragraphs>207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CARRERAS</vt:lpstr>
      <vt:lpstr>Nutrición Filosofía de la universidad</vt:lpstr>
      <vt:lpstr>Nutrición Perfil de egresos</vt:lpstr>
      <vt:lpstr>Nutrición Campo de trabajo </vt:lpstr>
      <vt:lpstr>Psicología misión y visión  </vt:lpstr>
      <vt:lpstr>Psicología  Campo de trabajo</vt:lpstr>
      <vt:lpstr>Dermatología Misión y visión </vt:lpstr>
      <vt:lpstr>Dermatología Campo de trabajo</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7</cp:revision>
  <dcterms:created xsi:type="dcterms:W3CDTF">2016-11-17T00:45:49Z</dcterms:created>
  <dcterms:modified xsi:type="dcterms:W3CDTF">2016-11-17T02:42:27Z</dcterms:modified>
</cp:coreProperties>
</file>