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4C2DECDA-B6C6-4967-8D04-2F464E0B8867}" type="datetimeFigureOut">
              <a:rPr lang="es-MX" smtClean="0"/>
              <a:t>17/03/2016</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D34996F-1B3B-4286-953D-28633C3D0F86}"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2DECDA-B6C6-4967-8D04-2F464E0B8867}" type="datetimeFigureOut">
              <a:rPr lang="es-MX" smtClean="0"/>
              <a:t>17/03/2016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D34996F-1B3B-4286-953D-28633C3D0F86}"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2DECDA-B6C6-4967-8D04-2F464E0B8867}" type="datetimeFigureOut">
              <a:rPr lang="es-MX" smtClean="0"/>
              <a:t>17/03/2016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D34996F-1B3B-4286-953D-28633C3D0F86}"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4C2DECDA-B6C6-4967-8D04-2F464E0B8867}" type="datetimeFigureOut">
              <a:rPr lang="es-MX" smtClean="0"/>
              <a:t>17/03/2016</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2D34996F-1B3B-4286-953D-28633C3D0F86}"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4C2DECDA-B6C6-4967-8D04-2F464E0B8867}" type="datetimeFigureOut">
              <a:rPr lang="es-MX" smtClean="0"/>
              <a:t>17/03/2016</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2D34996F-1B3B-4286-953D-28633C3D0F86}" type="slidenum">
              <a:rPr lang="es-MX" smtClean="0"/>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4C2DECDA-B6C6-4967-8D04-2F464E0B8867}" type="datetimeFigureOut">
              <a:rPr lang="es-MX" smtClean="0"/>
              <a:t>17/03/2016</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2D34996F-1B3B-4286-953D-28633C3D0F86}"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4C2DECDA-B6C6-4967-8D04-2F464E0B8867}" type="datetimeFigureOut">
              <a:rPr lang="es-MX" smtClean="0"/>
              <a:t>17/03/2016</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2D34996F-1B3B-4286-953D-28633C3D0F86}"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C2DECDA-B6C6-4967-8D04-2F464E0B8867}" type="datetimeFigureOut">
              <a:rPr lang="es-MX" smtClean="0"/>
              <a:t>17/03/2016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D34996F-1B3B-4286-953D-28633C3D0F86}"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4C2DECDA-B6C6-4967-8D04-2F464E0B8867}" type="datetimeFigureOut">
              <a:rPr lang="es-MX" smtClean="0"/>
              <a:t>17/03/2016</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2D34996F-1B3B-4286-953D-28633C3D0F86}"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4C2DECDA-B6C6-4967-8D04-2F464E0B8867}" type="datetimeFigureOut">
              <a:rPr lang="es-MX" smtClean="0"/>
              <a:t>17/03/2016</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2D34996F-1B3B-4286-953D-28633C3D0F86}"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4C2DECDA-B6C6-4967-8D04-2F464E0B8867}" type="datetimeFigureOut">
              <a:rPr lang="es-MX" smtClean="0"/>
              <a:t>17/03/2016</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2D34996F-1B3B-4286-953D-28633C3D0F86}"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C2DECDA-B6C6-4967-8D04-2F464E0B8867}" type="datetimeFigureOut">
              <a:rPr lang="es-MX" smtClean="0"/>
              <a:t>17/03/2016</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D34996F-1B3B-4286-953D-28633C3D0F86}"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_Toc445400809"/><Relationship Id="rId7" Type="http://schemas.openxmlformats.org/officeDocument/2006/relationships/hyperlink" Target="#_Toc445400813"/><Relationship Id="rId2" Type="http://schemas.openxmlformats.org/officeDocument/2006/relationships/hyperlink" Target="#_Toc445400808"/><Relationship Id="rId1" Type="http://schemas.openxmlformats.org/officeDocument/2006/relationships/slideLayout" Target="../slideLayouts/slideLayout2.xml"/><Relationship Id="rId6" Type="http://schemas.openxmlformats.org/officeDocument/2006/relationships/hyperlink" Target="#_Toc445400812"/><Relationship Id="rId5" Type="http://schemas.openxmlformats.org/officeDocument/2006/relationships/hyperlink" Target="#_Toc445400811"/><Relationship Id="rId4" Type="http://schemas.openxmlformats.org/officeDocument/2006/relationships/hyperlink" Target="#_Toc445400810"/></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a:t>El fútbol</a:t>
            </a:r>
            <a:r>
              <a:rPr lang="es-MX" dirty="0"/>
              <a:t/>
            </a:r>
            <a:br>
              <a:rPr lang="es-MX" dirty="0"/>
            </a:br>
            <a:endParaRPr lang="es-MX" dirty="0"/>
          </a:p>
        </p:txBody>
      </p:sp>
      <p:sp>
        <p:nvSpPr>
          <p:cNvPr id="3" name="2 Subtítulo"/>
          <p:cNvSpPr>
            <a:spLocks noGrp="1"/>
          </p:cNvSpPr>
          <p:nvPr>
            <p:ph type="subTitle" idx="1"/>
          </p:nvPr>
        </p:nvSpPr>
        <p:spPr/>
        <p:txBody>
          <a:bodyPr/>
          <a:lstStyle/>
          <a:p>
            <a:endParaRPr lang="es-ES" dirty="0"/>
          </a:p>
          <a:p>
            <a:endParaRPr lang="es-MX"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514034"/>
            <a:ext cx="5112568" cy="3194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63010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0" presetClass="path" presetSubtype="0" accel="50000" decel="50000" fill="hold" nodeType="clickEffect">
                                  <p:stCondLst>
                                    <p:cond delay="0"/>
                                  </p:stCondLst>
                                  <p:childTnLst>
                                    <p:animMotion origin="layout" path="M 0 0 L 0.125 0 C 0.181 0 0.25 0.069 0.25 0.125 L 0.25 0.25 E" pathEditMode="relative" ptsTypes="">
                                      <p:cBhvr>
                                        <p:cTn id="24"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1600" dirty="0">
                <a:latin typeface="Courier New" panose="02070309020205020404" pitchFamily="49" charset="0"/>
                <a:cs typeface="Courier New" panose="02070309020205020404" pitchFamily="49" charset="0"/>
              </a:rPr>
              <a:t>{índice}</a:t>
            </a:r>
            <a:r>
              <a:rPr lang="es-MX" sz="1600" dirty="0">
                <a:latin typeface="Courier New" panose="02070309020205020404" pitchFamily="49" charset="0"/>
                <a:cs typeface="Courier New" panose="02070309020205020404" pitchFamily="49" charset="0"/>
              </a:rPr>
              <a:t/>
            </a:r>
            <a:br>
              <a:rPr lang="es-MX" sz="1600" dirty="0">
                <a:latin typeface="Courier New" panose="02070309020205020404" pitchFamily="49" charset="0"/>
                <a:cs typeface="Courier New" panose="02070309020205020404" pitchFamily="49" charset="0"/>
              </a:rPr>
            </a:br>
            <a:endParaRPr lang="es-MX" sz="1600" dirty="0">
              <a:latin typeface="Courier New" panose="02070309020205020404" pitchFamily="49" charset="0"/>
              <a:cs typeface="Courier New" panose="02070309020205020404" pitchFamily="49" charset="0"/>
            </a:endParaRPr>
          </a:p>
        </p:txBody>
      </p:sp>
      <p:sp>
        <p:nvSpPr>
          <p:cNvPr id="3" name="2 Marcador de contenido"/>
          <p:cNvSpPr>
            <a:spLocks noGrp="1"/>
          </p:cNvSpPr>
          <p:nvPr>
            <p:ph idx="1"/>
          </p:nvPr>
        </p:nvSpPr>
        <p:spPr/>
        <p:txBody>
          <a:bodyPr>
            <a:normAutofit/>
          </a:bodyPr>
          <a:lstStyle/>
          <a:p>
            <a:pPr marL="64008" indent="0">
              <a:buNone/>
            </a:pPr>
            <a:endParaRPr lang="es-MX" dirty="0"/>
          </a:p>
          <a:p>
            <a:pPr algn="just"/>
            <a:r>
              <a:rPr lang="es-ES" sz="1600" b="1" dirty="0">
                <a:latin typeface="Courier New" panose="02070309020205020404" pitchFamily="49" charset="0"/>
                <a:cs typeface="Courier New" panose="02070309020205020404" pitchFamily="49" charset="0"/>
              </a:rPr>
              <a:t>Tabla de contenido</a:t>
            </a:r>
            <a:endParaRPr lang="es-MX" sz="1600" b="1" dirty="0">
              <a:latin typeface="Courier New" panose="02070309020205020404" pitchFamily="49" charset="0"/>
              <a:cs typeface="Courier New" panose="02070309020205020404" pitchFamily="49" charset="0"/>
            </a:endParaRPr>
          </a:p>
          <a:p>
            <a:pPr algn="just"/>
            <a:r>
              <a:rPr lang="es-ES" sz="1600" u="sng" dirty="0">
                <a:latin typeface="Courier New" panose="02070309020205020404" pitchFamily="49" charset="0"/>
                <a:cs typeface="Courier New" panose="02070309020205020404" pitchFamily="49" charset="0"/>
                <a:hlinkClick r:id="rId2"/>
              </a:rPr>
              <a:t>Introducción:</a:t>
            </a:r>
            <a:r>
              <a:rPr lang="es-MX" sz="1600" dirty="0">
                <a:latin typeface="Courier New" panose="02070309020205020404" pitchFamily="49" charset="0"/>
                <a:cs typeface="Courier New" panose="02070309020205020404" pitchFamily="49" charset="0"/>
                <a:hlinkClick r:id="rId2"/>
              </a:rPr>
              <a:t>	3</a:t>
            </a:r>
            <a:endParaRPr lang="es-MX" sz="1600" dirty="0">
              <a:latin typeface="Courier New" panose="02070309020205020404" pitchFamily="49" charset="0"/>
              <a:cs typeface="Courier New" panose="02070309020205020404" pitchFamily="49" charset="0"/>
            </a:endParaRPr>
          </a:p>
          <a:p>
            <a:pPr algn="just"/>
            <a:r>
              <a:rPr lang="es-ES" sz="1600" u="sng" dirty="0">
                <a:latin typeface="Courier New" panose="02070309020205020404" pitchFamily="49" charset="0"/>
                <a:cs typeface="Courier New" panose="02070309020205020404" pitchFamily="49" charset="0"/>
                <a:hlinkClick r:id="rId3"/>
              </a:rPr>
              <a:t>Desarrollo:</a:t>
            </a:r>
            <a:r>
              <a:rPr lang="es-MX" sz="1600" dirty="0">
                <a:latin typeface="Courier New" panose="02070309020205020404" pitchFamily="49" charset="0"/>
                <a:cs typeface="Courier New" panose="02070309020205020404" pitchFamily="49" charset="0"/>
                <a:hlinkClick r:id="rId3"/>
              </a:rPr>
              <a:t>	3</a:t>
            </a:r>
            <a:endParaRPr lang="es-MX" sz="1600" dirty="0">
              <a:latin typeface="Courier New" panose="02070309020205020404" pitchFamily="49" charset="0"/>
              <a:cs typeface="Courier New" panose="02070309020205020404" pitchFamily="49" charset="0"/>
            </a:endParaRPr>
          </a:p>
          <a:p>
            <a:pPr algn="just"/>
            <a:r>
              <a:rPr lang="es-ES" sz="1600" u="sng" dirty="0">
                <a:latin typeface="Courier New" panose="02070309020205020404" pitchFamily="49" charset="0"/>
                <a:cs typeface="Courier New" panose="02070309020205020404" pitchFamily="49" charset="0"/>
                <a:hlinkClick r:id="rId4"/>
              </a:rPr>
              <a:t>Qué es el fútbol?</a:t>
            </a:r>
            <a:r>
              <a:rPr lang="es-MX" sz="1600" dirty="0">
                <a:latin typeface="Courier New" panose="02070309020205020404" pitchFamily="49" charset="0"/>
                <a:cs typeface="Courier New" panose="02070309020205020404" pitchFamily="49" charset="0"/>
                <a:hlinkClick r:id="rId4"/>
              </a:rPr>
              <a:t>	3</a:t>
            </a:r>
            <a:endParaRPr lang="es-MX" sz="1600" dirty="0">
              <a:latin typeface="Courier New" panose="02070309020205020404" pitchFamily="49" charset="0"/>
              <a:cs typeface="Courier New" panose="02070309020205020404" pitchFamily="49" charset="0"/>
            </a:endParaRPr>
          </a:p>
          <a:p>
            <a:pPr algn="just"/>
            <a:r>
              <a:rPr lang="es-MX" sz="1600" u="sng" dirty="0">
                <a:latin typeface="Courier New" panose="02070309020205020404" pitchFamily="49" charset="0"/>
                <a:cs typeface="Courier New" panose="02070309020205020404" pitchFamily="49" charset="0"/>
                <a:hlinkClick r:id="rId5"/>
              </a:rPr>
              <a:t>Reglas básicas:</a:t>
            </a:r>
            <a:r>
              <a:rPr lang="es-MX" sz="1600" dirty="0">
                <a:latin typeface="Courier New" panose="02070309020205020404" pitchFamily="49" charset="0"/>
                <a:cs typeface="Courier New" panose="02070309020205020404" pitchFamily="49" charset="0"/>
                <a:hlinkClick r:id="rId5"/>
              </a:rPr>
              <a:t>	3</a:t>
            </a:r>
            <a:endParaRPr lang="es-MX" sz="1600" dirty="0">
              <a:latin typeface="Courier New" panose="02070309020205020404" pitchFamily="49" charset="0"/>
              <a:cs typeface="Courier New" panose="02070309020205020404" pitchFamily="49" charset="0"/>
            </a:endParaRPr>
          </a:p>
          <a:p>
            <a:pPr algn="just"/>
            <a:r>
              <a:rPr lang="es-MX" sz="1600" u="sng" dirty="0">
                <a:latin typeface="Courier New" panose="02070309020205020404" pitchFamily="49" charset="0"/>
                <a:cs typeface="Courier New" panose="02070309020205020404" pitchFamily="49" charset="0"/>
                <a:hlinkClick r:id="rId6"/>
              </a:rPr>
              <a:t>“El amor a la camiseta”</a:t>
            </a:r>
            <a:r>
              <a:rPr lang="es-MX" sz="1600" dirty="0">
                <a:latin typeface="Courier New" panose="02070309020205020404" pitchFamily="49" charset="0"/>
                <a:cs typeface="Courier New" panose="02070309020205020404" pitchFamily="49" charset="0"/>
                <a:hlinkClick r:id="rId6"/>
              </a:rPr>
              <a:t>	4</a:t>
            </a:r>
            <a:endParaRPr lang="es-MX" sz="1600" dirty="0">
              <a:latin typeface="Courier New" panose="02070309020205020404" pitchFamily="49" charset="0"/>
              <a:cs typeface="Courier New" panose="02070309020205020404" pitchFamily="49" charset="0"/>
            </a:endParaRPr>
          </a:p>
          <a:p>
            <a:pPr algn="just"/>
            <a:r>
              <a:rPr lang="es-MX" sz="1600" u="sng" dirty="0">
                <a:latin typeface="Courier New" panose="02070309020205020404" pitchFamily="49" charset="0"/>
                <a:cs typeface="Courier New" panose="02070309020205020404" pitchFamily="49" charset="0"/>
                <a:hlinkClick r:id="rId7"/>
              </a:rPr>
              <a:t>Conclusión:</a:t>
            </a:r>
            <a:r>
              <a:rPr lang="es-MX" sz="1600" dirty="0">
                <a:latin typeface="Courier New" panose="02070309020205020404" pitchFamily="49" charset="0"/>
                <a:cs typeface="Courier New" panose="02070309020205020404" pitchFamily="49" charset="0"/>
                <a:hlinkClick r:id="rId7"/>
              </a:rPr>
              <a:t>	4</a:t>
            </a:r>
            <a:endParaRPr lang="es-MX" sz="1600" dirty="0">
              <a:latin typeface="Courier New" panose="02070309020205020404" pitchFamily="49" charset="0"/>
              <a:cs typeface="Courier New" panose="02070309020205020404" pitchFamily="49" charset="0"/>
            </a:endParaRPr>
          </a:p>
          <a:p>
            <a:endParaRPr lang="es-MX" sz="1600" dirty="0"/>
          </a:p>
        </p:txBody>
      </p:sp>
    </p:spTree>
    <p:extLst>
      <p:ext uri="{BB962C8B-B14F-4D97-AF65-F5344CB8AC3E}">
        <p14:creationId xmlns:p14="http://schemas.microsoft.com/office/powerpoint/2010/main" val="36670109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1600" b="1" dirty="0">
                <a:latin typeface="Courier New" panose="02070309020205020404" pitchFamily="49" charset="0"/>
                <a:cs typeface="Courier New" panose="02070309020205020404" pitchFamily="49" charset="0"/>
              </a:rPr>
              <a:t>Introducción:</a:t>
            </a:r>
            <a:r>
              <a:rPr lang="es-MX" sz="1600" b="1" dirty="0">
                <a:latin typeface="Courier New" panose="02070309020205020404" pitchFamily="49" charset="0"/>
                <a:cs typeface="Courier New" panose="02070309020205020404" pitchFamily="49" charset="0"/>
              </a:rPr>
              <a:t/>
            </a:r>
            <a:br>
              <a:rPr lang="es-MX" sz="1600" b="1" dirty="0">
                <a:latin typeface="Courier New" panose="02070309020205020404" pitchFamily="49" charset="0"/>
                <a:cs typeface="Courier New" panose="02070309020205020404" pitchFamily="49" charset="0"/>
              </a:rPr>
            </a:br>
            <a:endParaRPr lang="es-MX" sz="1600" dirty="0">
              <a:latin typeface="Courier New" panose="02070309020205020404" pitchFamily="49" charset="0"/>
              <a:cs typeface="Courier New" panose="02070309020205020404" pitchFamily="49" charset="0"/>
            </a:endParaRPr>
          </a:p>
        </p:txBody>
      </p:sp>
      <p:sp>
        <p:nvSpPr>
          <p:cNvPr id="3" name="2 Marcador de contenido"/>
          <p:cNvSpPr>
            <a:spLocks noGrp="1"/>
          </p:cNvSpPr>
          <p:nvPr>
            <p:ph idx="1"/>
          </p:nvPr>
        </p:nvSpPr>
        <p:spPr/>
        <p:txBody>
          <a:bodyPr/>
          <a:lstStyle/>
          <a:p>
            <a:pPr marL="64008" indent="0">
              <a:buNone/>
            </a:pPr>
            <a:endParaRPr lang="es-MX" b="1" dirty="0"/>
          </a:p>
          <a:p>
            <a:pPr algn="just"/>
            <a:r>
              <a:rPr lang="es-ES" sz="1200" dirty="0">
                <a:latin typeface="Courier New" panose="02070309020205020404" pitchFamily="49" charset="0"/>
                <a:cs typeface="Courier New" panose="02070309020205020404" pitchFamily="49" charset="0"/>
              </a:rPr>
              <a:t>El fútbol o balón pie es el deporte más popular en el mundo, consiste en meter un gol en el arco contrario, la gente suele ser aficionada y apasionada por el amor a su equipo.</a:t>
            </a:r>
            <a:endParaRPr lang="es-MX" sz="1200" dirty="0">
              <a:latin typeface="Courier New" panose="02070309020205020404" pitchFamily="49" charset="0"/>
              <a:cs typeface="Courier New" panose="02070309020205020404" pitchFamily="49" charset="0"/>
            </a:endParaRPr>
          </a:p>
          <a:p>
            <a:endParaRPr lang="es-MX" dirty="0"/>
          </a:p>
        </p:txBody>
      </p:sp>
    </p:spTree>
    <p:extLst>
      <p:ext uri="{BB962C8B-B14F-4D97-AF65-F5344CB8AC3E}">
        <p14:creationId xmlns:p14="http://schemas.microsoft.com/office/powerpoint/2010/main" val="6879600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1600" b="1" dirty="0">
                <a:effectLst/>
                <a:latin typeface="Courier New" panose="02070309020205020404" pitchFamily="49" charset="0"/>
                <a:cs typeface="Courier New" panose="02070309020205020404" pitchFamily="49" charset="0"/>
              </a:rPr>
              <a:t>Desarrollo:</a:t>
            </a:r>
            <a:r>
              <a:rPr lang="es-MX" sz="1600" b="1" dirty="0">
                <a:effectLst/>
                <a:latin typeface="Courier New" panose="02070309020205020404" pitchFamily="49" charset="0"/>
                <a:cs typeface="Courier New" panose="02070309020205020404" pitchFamily="49" charset="0"/>
              </a:rPr>
              <a:t/>
            </a:r>
            <a:br>
              <a:rPr lang="es-MX" sz="1600" b="1" dirty="0">
                <a:effectLst/>
                <a:latin typeface="Courier New" panose="02070309020205020404" pitchFamily="49" charset="0"/>
                <a:cs typeface="Courier New" panose="02070309020205020404" pitchFamily="49" charset="0"/>
              </a:rPr>
            </a:br>
            <a:endParaRPr lang="es-MX" sz="1600" dirty="0">
              <a:latin typeface="Courier New" panose="02070309020205020404" pitchFamily="49" charset="0"/>
              <a:cs typeface="Courier New" panose="02070309020205020404" pitchFamily="49" charset="0"/>
            </a:endParaRPr>
          </a:p>
        </p:txBody>
      </p:sp>
      <p:sp>
        <p:nvSpPr>
          <p:cNvPr id="3" name="2 Marcador de contenido"/>
          <p:cNvSpPr>
            <a:spLocks noGrp="1"/>
          </p:cNvSpPr>
          <p:nvPr>
            <p:ph idx="1"/>
          </p:nvPr>
        </p:nvSpPr>
        <p:spPr/>
        <p:txBody>
          <a:bodyPr>
            <a:normAutofit lnSpcReduction="10000"/>
          </a:bodyPr>
          <a:lstStyle/>
          <a:p>
            <a:r>
              <a:rPr lang="es-ES" sz="1900" b="1" dirty="0">
                <a:latin typeface="Courier New" panose="02070309020205020404" pitchFamily="49" charset="0"/>
                <a:cs typeface="Courier New" panose="02070309020205020404" pitchFamily="49" charset="0"/>
              </a:rPr>
              <a:t>Qué es el fútbol?</a:t>
            </a:r>
            <a:endParaRPr lang="es-MX" sz="1900" b="1" dirty="0">
              <a:latin typeface="Courier New" panose="02070309020205020404" pitchFamily="49" charset="0"/>
              <a:cs typeface="Courier New" panose="02070309020205020404" pitchFamily="49" charset="0"/>
            </a:endParaRPr>
          </a:p>
          <a:p>
            <a:pPr algn="just"/>
            <a:r>
              <a:rPr lang="es-MX" sz="1900" dirty="0">
                <a:latin typeface="Courier New" panose="02070309020205020404" pitchFamily="49" charset="0"/>
                <a:cs typeface="Courier New" panose="02070309020205020404" pitchFamily="49" charset="0"/>
              </a:rPr>
              <a:t>El primer factor que hace del fútbol un fenómeno sin igual es que </a:t>
            </a:r>
            <a:r>
              <a:rPr lang="es-MX" sz="1900" b="1" dirty="0">
                <a:latin typeface="Courier New" panose="02070309020205020404" pitchFamily="49" charset="0"/>
                <a:cs typeface="Courier New" panose="02070309020205020404" pitchFamily="49" charset="0"/>
              </a:rPr>
              <a:t>el fútbol se puede jugar prácticamente sin medios</a:t>
            </a:r>
            <a:r>
              <a:rPr lang="es-MX" sz="1900" dirty="0">
                <a:latin typeface="Courier New" panose="02070309020205020404" pitchFamily="49" charset="0"/>
                <a:cs typeface="Courier New" panose="02070309020205020404" pitchFamily="49" charset="0"/>
              </a:rPr>
              <a:t>. Esto puede parecer una tontería, pero no lo es tanto. Otros deportes exigen unas condiciones mínimas para poder practicarse. El baloncesto requiere una canasta a altura, un balón que bote y una superficie de juego más o menos plana; el ciclismo, perdón por la perogrullada, requiere una bicicleta; el tenis raquetas y pelotas; el balonmano también requiere un balón que bote; los deportes de agua necesitan de una piscina; y así un largo etcétera. Por el contrario, al fútbol se puede jugar sólo con un balón, o con algo que le sustituya más o menos eficazmente: una pelota de trapo, un papel hecho bola o incluso una piedra.</a:t>
            </a:r>
          </a:p>
          <a:p>
            <a:endParaRPr lang="es-MX" dirty="0"/>
          </a:p>
        </p:txBody>
      </p:sp>
    </p:spTree>
    <p:extLst>
      <p:ext uri="{BB962C8B-B14F-4D97-AF65-F5344CB8AC3E}">
        <p14:creationId xmlns:p14="http://schemas.microsoft.com/office/powerpoint/2010/main" val="35293964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1600" dirty="0" smtClean="0">
                <a:latin typeface="Courier New" panose="02070309020205020404" pitchFamily="49" charset="0"/>
                <a:cs typeface="Courier New" panose="02070309020205020404" pitchFamily="49" charset="0"/>
              </a:rPr>
              <a:t>Reglas principales</a:t>
            </a:r>
            <a:endParaRPr lang="es-MX" sz="1600" dirty="0">
              <a:latin typeface="Courier New" panose="02070309020205020404" pitchFamily="49" charset="0"/>
              <a:cs typeface="Courier New" panose="02070309020205020404" pitchFamily="49" charset="0"/>
            </a:endParaRPr>
          </a:p>
        </p:txBody>
      </p:sp>
      <p:sp>
        <p:nvSpPr>
          <p:cNvPr id="3" name="2 Marcador de contenido"/>
          <p:cNvSpPr>
            <a:spLocks noGrp="1"/>
          </p:cNvSpPr>
          <p:nvPr>
            <p:ph idx="1"/>
          </p:nvPr>
        </p:nvSpPr>
        <p:spPr/>
        <p:txBody>
          <a:bodyPr>
            <a:normAutofit/>
          </a:bodyPr>
          <a:lstStyle/>
          <a:p>
            <a:pPr algn="just"/>
            <a:r>
              <a:rPr lang="es-MX" sz="1200" dirty="0" smtClean="0">
                <a:latin typeface="Courier New" panose="02070309020205020404" pitchFamily="49" charset="0"/>
                <a:cs typeface="Courier New" panose="02070309020205020404" pitchFamily="49" charset="0"/>
              </a:rPr>
              <a:t>La </a:t>
            </a:r>
            <a:r>
              <a:rPr lang="es-MX" sz="1200" dirty="0">
                <a:latin typeface="Courier New" panose="02070309020205020404" pitchFamily="49" charset="0"/>
                <a:cs typeface="Courier New" panose="02070309020205020404" pitchFamily="49" charset="0"/>
              </a:rPr>
              <a:t>regla principal es que los jugadores (excepto los porteros) </a:t>
            </a:r>
            <a:r>
              <a:rPr lang="es-MX" sz="1200" b="1" dirty="0">
                <a:latin typeface="Courier New" panose="02070309020205020404" pitchFamily="49" charset="0"/>
                <a:cs typeface="Courier New" panose="02070309020205020404" pitchFamily="49" charset="0"/>
              </a:rPr>
              <a:t>no pueden tocar el balón con las manos</a:t>
            </a:r>
            <a:r>
              <a:rPr lang="es-MX" sz="1200" dirty="0">
                <a:latin typeface="Courier New" panose="02070309020205020404" pitchFamily="49" charset="0"/>
                <a:cs typeface="Courier New" panose="02070309020205020404" pitchFamily="49" charset="0"/>
              </a:rPr>
              <a:t> o brazos de forma intencionada (pero sí se permite usar las manos en los saques de banda). Aunque los jugadores generalmente usan los pies para mover el balón, pueden usar cualquier parte de su cuerpo excepto las manos o los brazos</a:t>
            </a:r>
            <a:r>
              <a:rPr lang="es-MX" sz="1200" dirty="0" smtClean="0">
                <a:latin typeface="Courier New" panose="02070309020205020404" pitchFamily="49" charset="0"/>
                <a:cs typeface="Courier New" panose="02070309020205020404" pitchFamily="49" charset="0"/>
              </a:rPr>
              <a:t>.</a:t>
            </a:r>
            <a:endParaRPr lang="es-MX"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323271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1600" b="1" dirty="0">
                <a:latin typeface="Courier New" panose="02070309020205020404" pitchFamily="49" charset="0"/>
                <a:cs typeface="Courier New" panose="02070309020205020404" pitchFamily="49" charset="0"/>
              </a:rPr>
              <a:t>“El amor a la camiseta”</a:t>
            </a:r>
            <a:br>
              <a:rPr lang="es-MX" sz="1600" b="1" dirty="0">
                <a:latin typeface="Courier New" panose="02070309020205020404" pitchFamily="49" charset="0"/>
                <a:cs typeface="Courier New" panose="02070309020205020404" pitchFamily="49" charset="0"/>
              </a:rPr>
            </a:br>
            <a:endParaRPr lang="es-MX" sz="1600" dirty="0">
              <a:latin typeface="Courier New" panose="02070309020205020404" pitchFamily="49" charset="0"/>
              <a:cs typeface="Courier New" panose="02070309020205020404" pitchFamily="49" charset="0"/>
            </a:endParaRPr>
          </a:p>
        </p:txBody>
      </p:sp>
      <p:sp>
        <p:nvSpPr>
          <p:cNvPr id="3" name="2 Marcador de contenido"/>
          <p:cNvSpPr>
            <a:spLocks noGrp="1"/>
          </p:cNvSpPr>
          <p:nvPr>
            <p:ph idx="1"/>
          </p:nvPr>
        </p:nvSpPr>
        <p:spPr/>
        <p:txBody>
          <a:bodyPr>
            <a:normAutofit/>
          </a:bodyPr>
          <a:lstStyle/>
          <a:p>
            <a:pPr algn="just"/>
            <a:r>
              <a:rPr lang="es-MX" sz="1200" dirty="0" smtClean="0">
                <a:latin typeface="Courier New" panose="02070309020205020404" pitchFamily="49" charset="0"/>
                <a:cs typeface="Courier New" panose="02070309020205020404" pitchFamily="49" charset="0"/>
              </a:rPr>
              <a:t>Es </a:t>
            </a:r>
            <a:r>
              <a:rPr lang="es-MX" sz="1200" dirty="0">
                <a:latin typeface="Courier New" panose="02070309020205020404" pitchFamily="49" charset="0"/>
                <a:cs typeface="Courier New" panose="02070309020205020404" pitchFamily="49" charset="0"/>
              </a:rPr>
              <a:t>una de las tantas frases que muchos aficionados al fútbol gritamos a los cuatro vientos. Los colores del equipo de nuestra preferencia nos marcan a tal grado que no podemos evitar portar una playera con el escudo del club del que somos hinchas. Discutimos con nuestra amante sobre fútbol, pero ninguno cede. Por el contrario, abraza su playera, la cual es más que un objeto, es algo trascendente; se defiende y se ama sobre muchas otras cosas y sucesos. Algunos damos la vida por esos colores. Tal es la locura que ello ocasiona que hemos golpeado a alguien por ofender a “nuestro” equipo. También se sufre y se llora. Así es el amor a la camiseta: desinteresado e irracional en ciertos momentos.</a:t>
            </a:r>
          </a:p>
          <a:p>
            <a:pPr algn="just"/>
            <a:endParaRPr lang="es-MX"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022911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1600" b="1" dirty="0">
                <a:effectLst/>
                <a:latin typeface="Courier New" panose="02070309020205020404" pitchFamily="49" charset="0"/>
                <a:cs typeface="Courier New" panose="02070309020205020404" pitchFamily="49" charset="0"/>
              </a:rPr>
              <a:t>Conclusión:</a:t>
            </a:r>
            <a:br>
              <a:rPr lang="es-MX" sz="1600" b="1" dirty="0">
                <a:effectLst/>
                <a:latin typeface="Courier New" panose="02070309020205020404" pitchFamily="49" charset="0"/>
                <a:cs typeface="Courier New" panose="02070309020205020404" pitchFamily="49" charset="0"/>
              </a:rPr>
            </a:br>
            <a:endParaRPr lang="es-MX" sz="1600" dirty="0">
              <a:latin typeface="Courier New" panose="02070309020205020404" pitchFamily="49" charset="0"/>
              <a:cs typeface="Courier New" panose="02070309020205020404" pitchFamily="49" charset="0"/>
            </a:endParaRPr>
          </a:p>
        </p:txBody>
      </p:sp>
      <p:sp>
        <p:nvSpPr>
          <p:cNvPr id="3" name="2 Marcador de contenido"/>
          <p:cNvSpPr>
            <a:spLocks noGrp="1"/>
          </p:cNvSpPr>
          <p:nvPr>
            <p:ph idx="1"/>
          </p:nvPr>
        </p:nvSpPr>
        <p:spPr/>
        <p:txBody>
          <a:bodyPr>
            <a:normAutofit/>
          </a:bodyPr>
          <a:lstStyle/>
          <a:p>
            <a:pPr algn="just"/>
            <a:r>
              <a:rPr lang="es-MX" sz="1200" dirty="0">
                <a:latin typeface="Courier New" panose="02070309020205020404" pitchFamily="49" charset="0"/>
                <a:cs typeface="Courier New" panose="02070309020205020404" pitchFamily="49" charset="0"/>
              </a:rPr>
              <a:t>El fútbol es, para muchos, una idea errónea de desahogar las dificultades cotidianas, las carencias económicas; los problemas existenciales, pues. Pero sucede, pasa en un mundo donde nadie está exento de los problemas, pero donde también se aspira a vivir en paz y en armonía.</a:t>
            </a:r>
          </a:p>
          <a:p>
            <a:pPr algn="just"/>
            <a:r>
              <a:rPr lang="es-MX" sz="1200" dirty="0">
                <a:latin typeface="Courier New" panose="02070309020205020404" pitchFamily="49" charset="0"/>
                <a:cs typeface="Courier New" panose="02070309020205020404" pitchFamily="49" charset="0"/>
              </a:rPr>
              <a:t>Es para mí el mejor deporte.</a:t>
            </a:r>
          </a:p>
          <a:p>
            <a:pPr algn="just"/>
            <a:endParaRPr lang="es-MX"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0743732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TotalTime>
  <Words>293</Words>
  <Application>Microsoft Office PowerPoint</Application>
  <PresentationFormat>Presentación en pantalla (4:3)</PresentationFormat>
  <Paragraphs>23</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Brío</vt:lpstr>
      <vt:lpstr>El fútbol </vt:lpstr>
      <vt:lpstr>{índice} </vt:lpstr>
      <vt:lpstr>Introducción: </vt:lpstr>
      <vt:lpstr>Desarrollo: </vt:lpstr>
      <vt:lpstr>Reglas principales</vt:lpstr>
      <vt:lpstr>“El amor a la camiseta” </vt:lpstr>
      <vt:lpstr>Conclusión: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fútbol</dc:title>
  <dc:creator>Alejandro Melgoza C</dc:creator>
  <cp:lastModifiedBy>Alejandro Melgoza C</cp:lastModifiedBy>
  <cp:revision>3</cp:revision>
  <dcterms:created xsi:type="dcterms:W3CDTF">2016-03-18T02:02:26Z</dcterms:created>
  <dcterms:modified xsi:type="dcterms:W3CDTF">2016-03-18T02:22:32Z</dcterms:modified>
</cp:coreProperties>
</file>