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D9CDA91C-1A17-42CA-B3B2-42F2B22DE387}" type="datetimeFigureOut">
              <a:rPr lang="es-MX" smtClean="0"/>
              <a:t>18/03/2016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375575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CDA91C-1A17-42CA-B3B2-42F2B22DE387}" type="datetimeFigureOut">
              <a:rPr lang="es-MX" smtClean="0"/>
              <a:t>18/03/2016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1525120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CDA91C-1A17-42CA-B3B2-42F2B22DE387}" type="datetimeFigureOut">
              <a:rPr lang="es-MX" smtClean="0"/>
              <a:t>18/03/2016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1579572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CDA91C-1A17-42CA-B3B2-42F2B22DE387}" type="datetimeFigureOut">
              <a:rPr lang="es-MX" smtClean="0"/>
              <a:t>18/03/2016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708DED-E5F5-447C-B78D-C03B4B593E78}" type="slidenum">
              <a:rPr lang="es-MX" smtClean="0"/>
              <a:t>‹Nº›</a:t>
            </a:fld>
            <a:endParaRPr lang="es-MX"/>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95991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CDA91C-1A17-42CA-B3B2-42F2B22DE387}" type="datetimeFigureOut">
              <a:rPr lang="es-MX" smtClean="0"/>
              <a:t>18/03/2016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2678289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Haga clic para modificar el estilo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Haga clic para modificar el estilo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D9CDA91C-1A17-42CA-B3B2-42F2B22DE387}" type="datetimeFigureOut">
              <a:rPr lang="es-MX" smtClean="0"/>
              <a:t>18/03/2016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1796215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D9CDA91C-1A17-42CA-B3B2-42F2B22DE387}" type="datetimeFigureOut">
              <a:rPr lang="es-MX" smtClean="0"/>
              <a:t>18/03/2016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355541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9CDA91C-1A17-42CA-B3B2-42F2B22DE387}" type="datetimeFigureOut">
              <a:rPr lang="es-MX" smtClean="0"/>
              <a:t>18/03/2016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3814759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9CDA91C-1A17-42CA-B3B2-42F2B22DE387}" type="datetimeFigureOut">
              <a:rPr lang="es-MX" smtClean="0"/>
              <a:t>18/03/2016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2296653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9CDA91C-1A17-42CA-B3B2-42F2B22DE387}" type="datetimeFigureOut">
              <a:rPr lang="es-MX" smtClean="0"/>
              <a:t>18/03/2016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547669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smtClean="0"/>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9CDA91C-1A17-42CA-B3B2-42F2B22DE387}" type="datetimeFigureOut">
              <a:rPr lang="es-MX" smtClean="0"/>
              <a:t>18/03/2016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960479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9CDA91C-1A17-42CA-B3B2-42F2B22DE387}" type="datetimeFigureOut">
              <a:rPr lang="es-MX" smtClean="0"/>
              <a:t>18/03/2016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1087813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smtClean="0"/>
              <a:t>Haga clic para modificar el estilo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9CDA91C-1A17-42CA-B3B2-42F2B22DE387}" type="datetimeFigureOut">
              <a:rPr lang="es-MX" smtClean="0"/>
              <a:t>18/03/2016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1329967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9CDA91C-1A17-42CA-B3B2-42F2B22DE387}" type="datetimeFigureOut">
              <a:rPr lang="es-MX" smtClean="0"/>
              <a:t>18/03/2016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467029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DA91C-1A17-42CA-B3B2-42F2B22DE387}" type="datetimeFigureOut">
              <a:rPr lang="es-MX" smtClean="0"/>
              <a:t>18/03/2016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297547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CDA91C-1A17-42CA-B3B2-42F2B22DE387}" type="datetimeFigureOut">
              <a:rPr lang="es-MX" smtClean="0"/>
              <a:t>18/03/2016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470138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CDA91C-1A17-42CA-B3B2-42F2B22DE387}" type="datetimeFigureOut">
              <a:rPr lang="es-MX" smtClean="0"/>
              <a:t>18/03/2016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708DED-E5F5-447C-B78D-C03B4B593E78}" type="slidenum">
              <a:rPr lang="es-MX" smtClean="0"/>
              <a:t>‹Nº›</a:t>
            </a:fld>
            <a:endParaRPr lang="es-MX"/>
          </a:p>
        </p:txBody>
      </p:sp>
    </p:spTree>
    <p:extLst>
      <p:ext uri="{BB962C8B-B14F-4D97-AF65-F5344CB8AC3E}">
        <p14:creationId xmlns:p14="http://schemas.microsoft.com/office/powerpoint/2010/main" val="134975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9CDA91C-1A17-42CA-B3B2-42F2B22DE387}" type="datetimeFigureOut">
              <a:rPr lang="es-MX" smtClean="0"/>
              <a:t>18/03/2016</a:t>
            </a:fld>
            <a:endParaRPr lang="es-MX"/>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MX"/>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F708DED-E5F5-447C-B78D-C03B4B593E78}" type="slidenum">
              <a:rPr lang="es-MX" smtClean="0"/>
              <a:t>‹Nº›</a:t>
            </a:fld>
            <a:endParaRPr lang="es-MX"/>
          </a:p>
        </p:txBody>
      </p:sp>
    </p:spTree>
    <p:extLst>
      <p:ext uri="{BB962C8B-B14F-4D97-AF65-F5344CB8AC3E}">
        <p14:creationId xmlns:p14="http://schemas.microsoft.com/office/powerpoint/2010/main" val="3383846249"/>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ikifaunia.com/mamiferos/oso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ikifaunia.com/flora/" TargetMode="External"/><Relationship Id="rId2" Type="http://schemas.openxmlformats.org/officeDocument/2006/relationships/hyperlink" Target="http://wikifaunia.com/animales-acuaticos/" TargetMode="External"/><Relationship Id="rId1" Type="http://schemas.openxmlformats.org/officeDocument/2006/relationships/slideLayout" Target="../slideLayouts/slideLayout2.xml"/><Relationship Id="rId4" Type="http://schemas.openxmlformats.org/officeDocument/2006/relationships/hyperlink" Target="http://wikifaunia.com/mamiferos/oso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ikifaunia.com/aves/" TargetMode="External"/><Relationship Id="rId2" Type="http://schemas.openxmlformats.org/officeDocument/2006/relationships/hyperlink" Target="http://wikifaunia.com/vida-y-salud/" TargetMode="External"/><Relationship Id="rId1" Type="http://schemas.openxmlformats.org/officeDocument/2006/relationships/slideLayout" Target="../slideLayouts/slideLayout2.xml"/><Relationship Id="rId4" Type="http://schemas.openxmlformats.org/officeDocument/2006/relationships/hyperlink" Target="http://wikifaunia.com/reptil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91063" y="301101"/>
            <a:ext cx="9144000" cy="1641490"/>
          </a:xfrm>
        </p:spPr>
        <p:txBody>
          <a:bodyPr/>
          <a:lstStyle/>
          <a:p>
            <a:r>
              <a:rPr lang="es-MX" dirty="0" smtClean="0"/>
              <a:t>La sepia</a:t>
            </a:r>
            <a:endParaRPr lang="es-MX" dirty="0"/>
          </a:p>
        </p:txBody>
      </p:sp>
      <p:pic>
        <p:nvPicPr>
          <p:cNvPr id="1026" name="Picture 2" descr="http://static.batanga.com/sites/default/files/curiosidades.batanga.com/files/10-cosas-que-debes-saber-sobre-las-sepias-curiosos-animales-marinos-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3311" y="1942591"/>
            <a:ext cx="6096000" cy="40386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700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a:solidFill>
                  <a:srgbClr val="2E74B5"/>
                </a:solidFill>
                <a:latin typeface="Georgia" panose="02040502050405020303" pitchFamily="18" charset="0"/>
                <a:ea typeface="Times New Roman" panose="02020603050405020304" pitchFamily="18" charset="0"/>
                <a:cs typeface="Times New Roman" panose="02020603050405020304" pitchFamily="18" charset="0"/>
              </a:rPr>
              <a:t> Características</a:t>
            </a:r>
            <a:r>
              <a:rPr lang="es-MX" sz="4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es-MX" sz="4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endParaRPr lang="es-MX" dirty="0"/>
          </a:p>
        </p:txBody>
      </p:sp>
      <p:sp>
        <p:nvSpPr>
          <p:cNvPr id="3" name="Marcador de contenido 2"/>
          <p:cNvSpPr>
            <a:spLocks noGrp="1"/>
          </p:cNvSpPr>
          <p:nvPr>
            <p:ph idx="1"/>
          </p:nvPr>
        </p:nvSpPr>
        <p:spPr/>
        <p:txBody>
          <a:bodyPr>
            <a:normAutofit fontScale="55000" lnSpcReduction="20000"/>
          </a:bodyPr>
          <a:lstStyle/>
          <a:p>
            <a:pPr algn="just">
              <a:lnSpc>
                <a:spcPct val="150000"/>
              </a:lnSpc>
              <a:spcBef>
                <a:spcPts val="200"/>
              </a:spcBef>
              <a:spcAft>
                <a:spcPts val="0"/>
              </a:spcAft>
            </a:pPr>
            <a:endParaRPr lang="es-MX" sz="3600" b="1" dirty="0" smtClean="0">
              <a:solidFill>
                <a:srgbClr val="2E74B5"/>
              </a:solidFill>
              <a:latin typeface="Georgia" panose="02040502050405020303" pitchFamily="18" charset="0"/>
              <a:ea typeface="Times New Roman" panose="02020603050405020304" pitchFamily="18" charset="0"/>
              <a:cs typeface="Times New Roman" panose="02020603050405020304" pitchFamily="18" charset="0"/>
            </a:endParaRPr>
          </a:p>
          <a:p>
            <a:pPr algn="just">
              <a:lnSpc>
                <a:spcPct val="150000"/>
              </a:lnSpc>
              <a:spcAft>
                <a:spcPts val="800"/>
              </a:spcAft>
            </a:pPr>
            <a:r>
              <a:rPr lang="es-MX" dirty="0" smtClean="0">
                <a:solidFill>
                  <a:srgbClr val="000000"/>
                </a:solidFill>
                <a:latin typeface="Georgia" panose="02040502050405020303" pitchFamily="18" charset="0"/>
                <a:ea typeface="Calibri" panose="020F0502020204030204" pitchFamily="34" charset="0"/>
                <a:cs typeface="Times New Roman" panose="02020603050405020304" pitchFamily="18" charset="0"/>
              </a:rPr>
              <a:t>La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Sepia común es de hasta 65 cm de largo y puede pesar 4 kg, los animales en los mares más cál</a:t>
            </a:r>
            <a:r>
              <a:rPr lang="es-MX"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idos son generalmente más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pequeños. Poseen ocho brazos con cuatro hileras de ventosas cada uno y dos tentáculos más largos para capturar su presa, que, sin embargo, se retracta en las bolsas debajo de los ojos si no se utiliza. Tienen </a:t>
            </a:r>
            <a:r>
              <a:rPr lang="es-MX"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un</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caparazón interna, dorsal, aplanada, denominada jibión, para la flotación y la estabilización. El cuerpo es aplanado dorso-ventralmente con una costura final periférica. Este último, junto con el sifón son los principales órganos de locomoción. El dorso de la sepia es estampado con rayas, pero, dado que la piel está llena de cromatóforos, puede cambiar de inmediato y claramente su coloración y diseño. Los dos ojos son lentes muy desarrolladas y tienen una pupila en forma de W. Incluso tienen más células </a:t>
            </a:r>
            <a:r>
              <a:rPr lang="es-MX"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foto receptoras</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que los mamíferos y pueden ver todos los colores, menos el rojo, que es absorbido primero en el agua.</a:t>
            </a:r>
            <a:endParaRPr lang="es-MX" dirty="0"/>
          </a:p>
        </p:txBody>
      </p:sp>
    </p:spTree>
    <p:extLst>
      <p:ext uri="{BB962C8B-B14F-4D97-AF65-F5344CB8AC3E}">
        <p14:creationId xmlns:p14="http://schemas.microsoft.com/office/powerpoint/2010/main" val="3231723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3">
                                            <p:txEl>
                                              <p:pRg st="1" end="1"/>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a:solidFill>
                  <a:srgbClr val="2E74B5"/>
                </a:solidFill>
                <a:latin typeface="Georgia" panose="02040502050405020303" pitchFamily="18" charset="0"/>
                <a:ea typeface="Times New Roman" panose="02020603050405020304" pitchFamily="18" charset="0"/>
                <a:cs typeface="Times New Roman" panose="02020603050405020304" pitchFamily="18" charset="0"/>
              </a:rPr>
              <a:t> Hábitat</a:t>
            </a:r>
            <a:r>
              <a:rPr lang="es-MX" sz="4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es-MX" sz="4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endParaRPr lang="es-MX" dirty="0"/>
          </a:p>
        </p:txBody>
      </p:sp>
      <p:sp>
        <p:nvSpPr>
          <p:cNvPr id="3" name="Marcador de contenido 2"/>
          <p:cNvSpPr>
            <a:spLocks noGrp="1"/>
          </p:cNvSpPr>
          <p:nvPr>
            <p:ph idx="1"/>
          </p:nvPr>
        </p:nvSpPr>
        <p:spPr/>
        <p:txBody>
          <a:bodyPr>
            <a:normAutofit fontScale="92500"/>
          </a:bodyPr>
          <a:lstStyle/>
          <a:p>
            <a:pPr marL="0" indent="0" algn="just">
              <a:lnSpc>
                <a:spcPct val="150000"/>
              </a:lnSpc>
              <a:spcBef>
                <a:spcPts val="200"/>
              </a:spcBef>
              <a:spcAft>
                <a:spcPts val="0"/>
              </a:spcAft>
              <a:buNone/>
            </a:pPr>
            <a:endParaRPr lang="es-MX" sz="32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La sepia suele habitar en fondos </a:t>
            </a:r>
            <a:r>
              <a:rPr lang="es-MX" dirty="0">
                <a:solidFill>
                  <a:schemeClr val="bg1"/>
                </a:solidFill>
                <a:latin typeface="Georgia" panose="02040502050405020303" pitchFamily="18" charset="0"/>
                <a:ea typeface="Calibri" panose="020F0502020204030204" pitchFamily="34" charset="0"/>
                <a:cs typeface="Times New Roman" panose="02020603050405020304" pitchFamily="18" charset="0"/>
              </a:rPr>
              <a:t>aren</a:t>
            </a:r>
            <a:r>
              <a:rPr lang="es-MX" dirty="0">
                <a:solidFill>
                  <a:schemeClr val="bg1"/>
                </a:solidFill>
                <a:latin typeface="Georgia" panose="02040502050405020303" pitchFamily="18" charset="0"/>
                <a:ea typeface="Calibri" panose="020F0502020204030204" pitchFamily="34" charset="0"/>
                <a:cs typeface="Times New Roman" panose="02020603050405020304" pitchFamily="18" charset="0"/>
                <a:hlinkClick r:id="rId2"/>
              </a:rPr>
              <a:t>osos</a:t>
            </a:r>
            <a:r>
              <a:rPr lang="es-MX" dirty="0">
                <a:solidFill>
                  <a:schemeClr val="bg1"/>
                </a:solidFill>
                <a:latin typeface="Georgia" panose="02040502050405020303" pitchFamily="18" charset="0"/>
                <a:ea typeface="Calibri" panose="020F0502020204030204" pitchFamily="34" charset="0"/>
                <a:cs typeface="Times New Roman" panose="02020603050405020304" pitchFamily="18" charset="0"/>
              </a:rPr>
              <a:t> y en las praderas submarinas o en sus proximidades, aunque raramente podemos encontrarla en fondos roc</a:t>
            </a:r>
            <a:r>
              <a:rPr lang="es-MX" dirty="0">
                <a:solidFill>
                  <a:schemeClr val="bg1"/>
                </a:solidFill>
                <a:latin typeface="Georgia" panose="02040502050405020303" pitchFamily="18" charset="0"/>
                <a:ea typeface="Calibri" panose="020F0502020204030204" pitchFamily="34" charset="0"/>
                <a:cs typeface="Times New Roman" panose="02020603050405020304" pitchFamily="18" charset="0"/>
                <a:hlinkClick r:id="rId2"/>
              </a:rPr>
              <a:t>osos</a:t>
            </a:r>
            <a:r>
              <a:rPr lang="es-MX" dirty="0">
                <a:solidFill>
                  <a:schemeClr val="bg1"/>
                </a:solidFill>
                <a:latin typeface="Georgia" panose="02040502050405020303" pitchFamily="18" charset="0"/>
                <a:ea typeface="Calibri" panose="020F0502020204030204" pitchFamily="34" charset="0"/>
                <a:cs typeface="Times New Roman" panose="02020603050405020304" pitchFamily="18" charset="0"/>
              </a:rPr>
              <a:t> con crecimientos de algas, donde suele ir a cazar. Podemos encontrarla desde la superficie hasta grandes profundidades por todo el Mediterráneo.</a:t>
            </a:r>
            <a:endParaRPr lang="es-MX"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es-MX" dirty="0"/>
          </a:p>
        </p:txBody>
      </p:sp>
    </p:spTree>
    <p:extLst>
      <p:ext uri="{BB962C8B-B14F-4D97-AF65-F5344CB8AC3E}">
        <p14:creationId xmlns:p14="http://schemas.microsoft.com/office/powerpoint/2010/main" val="380236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a:solidFill>
                  <a:srgbClr val="2E74B5"/>
                </a:solidFill>
                <a:latin typeface="Georgia" panose="02040502050405020303" pitchFamily="18" charset="0"/>
                <a:ea typeface="Calibri" panose="020F0502020204030204" pitchFamily="34" charset="0"/>
                <a:cs typeface="Times New Roman" panose="02020603050405020304" pitchFamily="18" charset="0"/>
              </a:rPr>
              <a:t>Alimentación</a:t>
            </a:r>
            <a:r>
              <a:rPr lang="es-MX" sz="4000" dirty="0">
                <a:latin typeface="Calibri" panose="020F0502020204030204" pitchFamily="34" charset="0"/>
                <a:ea typeface="Calibri" panose="020F0502020204030204" pitchFamily="34" charset="0"/>
                <a:cs typeface="Times New Roman" panose="02020603050405020304" pitchFamily="18" charset="0"/>
              </a:rPr>
              <a:t/>
            </a:r>
            <a:br>
              <a:rPr lang="es-MX" sz="4000" dirty="0">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Marcador de contenido 2"/>
          <p:cNvSpPr>
            <a:spLocks noGrp="1"/>
          </p:cNvSpPr>
          <p:nvPr>
            <p:ph idx="1"/>
          </p:nvPr>
        </p:nvSpPr>
        <p:spPr/>
        <p:txBody>
          <a:bodyPr>
            <a:normAutofit fontScale="92500" lnSpcReduction="20000"/>
          </a:bodyPr>
          <a:lstStyle/>
          <a:p>
            <a:pPr algn="just">
              <a:lnSpc>
                <a:spcPct val="150000"/>
              </a:lnSpc>
              <a:spcAft>
                <a:spcPts val="800"/>
              </a:spcAft>
            </a:pPr>
            <a:r>
              <a:rPr lang="es-MX" dirty="0" smtClean="0">
                <a:solidFill>
                  <a:srgbClr val="000000"/>
                </a:solidFill>
                <a:latin typeface="Georgia" panose="02040502050405020303" pitchFamily="18" charset="0"/>
                <a:ea typeface="Calibri" panose="020F0502020204030204" pitchFamily="34" charset="0"/>
                <a:cs typeface="Times New Roman" panose="02020603050405020304" pitchFamily="18" charset="0"/>
              </a:rPr>
              <a:t>La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sepia es un molusco que vive de noche, alimentándose de langostas, crustáceos y otros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hlinkClick r:id="rId2"/>
              </a:rPr>
              <a:t>peces</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pequeños que caza al acecho. Durante el día suele vivir enterrada en la arena u oculta entre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hlinkClick r:id="rId3"/>
              </a:rPr>
              <a:t>plantas</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marinas. Si aparece una presa intenta atraparla por sorpresa con sus poder</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hlinkClick r:id="rId4"/>
              </a:rPr>
              <a:t>osos</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tentáculos. La víctima es capturada por los brazos largos y llevada a la boca, donde es retenida por los ocho tentáculos cortos mientras es devorada con sus afiladas mandíbulas.</a:t>
            </a:r>
            <a:endParaRPr lang="es-MX" sz="2400" dirty="0">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2229492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nodeType="clickEffect">
                                  <p:stCondLst>
                                    <p:cond delay="0"/>
                                  </p:stCondLst>
                                  <p:childTnLst>
                                    <p:anim calcmode="lin" valueType="num">
                                      <p:cBhvr>
                                        <p:cTn id="11" dur="500"/>
                                        <p:tgtEl>
                                          <p:spTgt spid="3">
                                            <p:txEl>
                                              <p:pRg st="0" end="0"/>
                                            </p:txEl>
                                          </p:spTgt>
                                        </p:tgtEl>
                                        <p:attrNameLst>
                                          <p:attrName>ppt_w</p:attrName>
                                        </p:attrNameLst>
                                      </p:cBhvr>
                                      <p:tavLst>
                                        <p:tav tm="0">
                                          <p:val>
                                            <p:strVal val="ppt_w"/>
                                          </p:val>
                                        </p:tav>
                                        <p:tav tm="100000">
                                          <p:val>
                                            <p:fltVal val="0"/>
                                          </p:val>
                                        </p:tav>
                                      </p:tavLst>
                                    </p:anim>
                                    <p:anim calcmode="lin" valueType="num">
                                      <p:cBhvr>
                                        <p:cTn id="12" dur="500"/>
                                        <p:tgtEl>
                                          <p:spTgt spid="3">
                                            <p:txEl>
                                              <p:pRg st="0" end="0"/>
                                            </p:txEl>
                                          </p:spTgt>
                                        </p:tgtEl>
                                        <p:attrNameLst>
                                          <p:attrName>ppt_h</p:attrName>
                                        </p:attrNameLst>
                                      </p:cBhvr>
                                      <p:tavLst>
                                        <p:tav tm="0">
                                          <p:val>
                                            <p:strVal val="ppt_h"/>
                                          </p:val>
                                        </p:tav>
                                        <p:tav tm="100000">
                                          <p:val>
                                            <p:fltVal val="0"/>
                                          </p:val>
                                        </p:tav>
                                      </p:tavLst>
                                    </p:anim>
                                    <p:animEffect transition="out" filter="fade">
                                      <p:cBhvr>
                                        <p:cTn id="13" dur="500"/>
                                        <p:tgtEl>
                                          <p:spTgt spid="3">
                                            <p:txEl>
                                              <p:pRg st="0" end="0"/>
                                            </p:txEl>
                                          </p:spTgt>
                                        </p:tgtEl>
                                      </p:cBhvr>
                                    </p:animEffect>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a:solidFill>
                  <a:srgbClr val="2E74B5"/>
                </a:solidFill>
                <a:latin typeface="Georgia" panose="02040502050405020303" pitchFamily="18" charset="0"/>
                <a:ea typeface="Times New Roman" panose="02020603050405020304" pitchFamily="18" charset="0"/>
                <a:cs typeface="Times New Roman" panose="02020603050405020304" pitchFamily="18" charset="0"/>
              </a:rPr>
              <a:t>Especies</a:t>
            </a:r>
            <a:r>
              <a:rPr lang="es-MX" sz="4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es-MX" sz="4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endParaRPr lang="es-MX" dirty="0"/>
          </a:p>
        </p:txBody>
      </p:sp>
      <p:sp>
        <p:nvSpPr>
          <p:cNvPr id="3" name="Marcador de contenido 2"/>
          <p:cNvSpPr>
            <a:spLocks noGrp="1"/>
          </p:cNvSpPr>
          <p:nvPr>
            <p:ph idx="1"/>
          </p:nvPr>
        </p:nvSpPr>
        <p:spPr/>
        <p:txBody>
          <a:bodyPr>
            <a:normAutofit fontScale="92500" lnSpcReduction="10000"/>
          </a:bodyPr>
          <a:lstStyle/>
          <a:p>
            <a:pPr algn="just">
              <a:lnSpc>
                <a:spcPct val="150000"/>
              </a:lnSpc>
              <a:spcAft>
                <a:spcPts val="800"/>
              </a:spcAft>
            </a:pPr>
            <a:r>
              <a:rPr lang="es-MX" dirty="0" smtClean="0">
                <a:solidFill>
                  <a:srgbClr val="000000"/>
                </a:solidFill>
                <a:latin typeface="Georgia" panose="02040502050405020303" pitchFamily="18" charset="0"/>
                <a:ea typeface="Calibri" panose="020F0502020204030204" pitchFamily="34" charset="0"/>
                <a:cs typeface="Times New Roman" panose="02020603050405020304" pitchFamily="18" charset="0"/>
              </a:rPr>
              <a:t>Hay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dos especies más de este género en el mar Mediterráneo, la Sepia </a:t>
            </a:r>
            <a:r>
              <a:rPr lang="es-MX" dirty="0" err="1">
                <a:solidFill>
                  <a:srgbClr val="000000"/>
                </a:solidFill>
                <a:latin typeface="Georgia" panose="02040502050405020303" pitchFamily="18" charset="0"/>
                <a:ea typeface="Calibri" panose="020F0502020204030204" pitchFamily="34" charset="0"/>
                <a:cs typeface="Times New Roman" panose="02020603050405020304" pitchFamily="18" charset="0"/>
              </a:rPr>
              <a:t>orbignyana</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con una espina visible en el extremo del jibión y es de menor tamaño, y la sepia pequeña Sepia </a:t>
            </a:r>
            <a:r>
              <a:rPr lang="es-MX" dirty="0" err="1">
                <a:solidFill>
                  <a:srgbClr val="000000"/>
                </a:solidFill>
                <a:latin typeface="Georgia" panose="02040502050405020303" pitchFamily="18" charset="0"/>
                <a:ea typeface="Calibri" panose="020F0502020204030204" pitchFamily="34" charset="0"/>
                <a:cs typeface="Times New Roman" panose="02020603050405020304" pitchFamily="18" charset="0"/>
              </a:rPr>
              <a:t>elegans</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de menor tamaño. Se distinguen unas de otras por la forma, tamaño y disposición de las ventosas y del “brazo de copulación”, puesto que su distribución, están extendidas por el Mediterráneo, y sus costumbres son similares.</a:t>
            </a: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2199722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solidFill>
                  <a:srgbClr val="2E74B5"/>
                </a:solidFill>
                <a:latin typeface="Georgia" panose="02040502050405020303" pitchFamily="18" charset="0"/>
                <a:ea typeface="Times New Roman" panose="02020603050405020304" pitchFamily="18" charset="0"/>
                <a:cs typeface="Times New Roman" panose="02020603050405020304" pitchFamily="18" charset="0"/>
              </a:rPr>
              <a:t> Reproducción</a:t>
            </a:r>
            <a:endParaRPr lang="es-MX" dirty="0"/>
          </a:p>
        </p:txBody>
      </p:sp>
      <p:sp>
        <p:nvSpPr>
          <p:cNvPr id="3" name="Marcador de contenido 2"/>
          <p:cNvSpPr>
            <a:spLocks noGrp="1"/>
          </p:cNvSpPr>
          <p:nvPr>
            <p:ph idx="1"/>
          </p:nvPr>
        </p:nvSpPr>
        <p:spPr/>
        <p:txBody>
          <a:bodyPr>
            <a:normAutofit fontScale="70000" lnSpcReduction="20000"/>
          </a:bodyPr>
          <a:lstStyle/>
          <a:p>
            <a:pPr algn="just">
              <a:lnSpc>
                <a:spcPct val="150000"/>
              </a:lnSpc>
              <a:spcAft>
                <a:spcPts val="800"/>
              </a:spcAft>
            </a:pPr>
            <a:r>
              <a:rPr lang="es-MX" dirty="0" smtClean="0">
                <a:solidFill>
                  <a:srgbClr val="000000"/>
                </a:solidFill>
                <a:latin typeface="Georgia" panose="02040502050405020303" pitchFamily="18" charset="0"/>
                <a:ea typeface="Calibri" panose="020F0502020204030204" pitchFamily="34" charset="0"/>
                <a:cs typeface="Times New Roman" panose="02020603050405020304" pitchFamily="18" charset="0"/>
              </a:rPr>
              <a:t>Durante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el periodo de reproducción, que suele ser en primavera, los machos de sepia suelen adoptar una coloración llamativa similar a la de la foto, en forma de cebra. Durante el celo el macho pasa su capsula seminal a la hembra con ayuda de su brazo de cópula. Los huevos fecundados son depositados al cabo de pocas horas. El macho suele quedarse junto a su compañera y no la abandona hasta su muerte.</a:t>
            </a: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Los más de 500 huevos que pone la sepia, en forma de limón de color oscuro y de unos 8 </a:t>
            </a:r>
            <a:r>
              <a:rPr lang="es-MX" dirty="0" err="1">
                <a:solidFill>
                  <a:srgbClr val="000000"/>
                </a:solidFill>
                <a:latin typeface="Georgia" panose="02040502050405020303" pitchFamily="18" charset="0"/>
                <a:ea typeface="Calibri" panose="020F0502020204030204" pitchFamily="34" charset="0"/>
                <a:cs typeface="Times New Roman" panose="02020603050405020304" pitchFamily="18" charset="0"/>
              </a:rPr>
              <a:t>mm.</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De grosor se sujetan al fondo en racimos. Al cabo de dos meses de la puesta los huevos eclosionan en forma de sepias completamente desarrolladas de un centímetro de tamaño, con un comportamiento y costumbres similares a los adultos.</a:t>
            </a: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endParaRPr lang="es-MX" dirty="0"/>
          </a:p>
        </p:txBody>
      </p:sp>
    </p:spTree>
    <p:extLst>
      <p:ext uri="{BB962C8B-B14F-4D97-AF65-F5344CB8AC3E}">
        <p14:creationId xmlns:p14="http://schemas.microsoft.com/office/powerpoint/2010/main" val="269369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nodeType="clickEffect">
                                  <p:stCondLst>
                                    <p:cond delay="0"/>
                                  </p:stCondLst>
                                  <p:childTnLst>
                                    <p:animEffect transition="out" filter="fade">
                                      <p:cBhvr>
                                        <p:cTn id="11" dur="1000"/>
                                        <p:tgtEl>
                                          <p:spTgt spid="3">
                                            <p:txEl>
                                              <p:pRg st="0" end="0"/>
                                            </p:txEl>
                                          </p:spTgt>
                                        </p:tgtEl>
                                      </p:cBhvr>
                                    </p:animEffect>
                                    <p:anim calcmode="lin" valueType="num">
                                      <p:cBhvr>
                                        <p:cTn id="12"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p:tgtEl>
                                          <p:spTgt spid="3">
                                            <p:txEl>
                                              <p:pRg st="0" end="0"/>
                                            </p:txEl>
                                          </p:spTgt>
                                        </p:tgtEl>
                                        <p:attrNameLst>
                                          <p:attrName>ppt_y</p:attrName>
                                        </p:attrNameLst>
                                      </p:cBhvr>
                                      <p:tavLst>
                                        <p:tav tm="0">
                                          <p:val>
                                            <p:strVal val="ppt_y"/>
                                          </p:val>
                                        </p:tav>
                                        <p:tav tm="100000">
                                          <p:val>
                                            <p:strVal val="ppt_y+.1"/>
                                          </p:val>
                                        </p:tav>
                                      </p:tavLst>
                                    </p:anim>
                                    <p:set>
                                      <p:cBhvr>
                                        <p:cTn id="14"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a:solidFill>
                  <a:srgbClr val="2E74B5"/>
                </a:solidFill>
                <a:latin typeface="Georgia" panose="02040502050405020303" pitchFamily="18" charset="0"/>
                <a:ea typeface="Times New Roman" panose="02020603050405020304" pitchFamily="18" charset="0"/>
                <a:cs typeface="Times New Roman" panose="02020603050405020304" pitchFamily="18" charset="0"/>
              </a:rPr>
              <a:t>Curiosidades</a:t>
            </a:r>
            <a:r>
              <a:rPr lang="es-MX" sz="4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es-MX" sz="48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endParaRPr lang="es-MX" dirty="0"/>
          </a:p>
        </p:txBody>
      </p:sp>
      <p:sp>
        <p:nvSpPr>
          <p:cNvPr id="3" name="Marcador de contenido 2"/>
          <p:cNvSpPr>
            <a:spLocks noGrp="1"/>
          </p:cNvSpPr>
          <p:nvPr>
            <p:ph idx="1"/>
          </p:nvPr>
        </p:nvSpPr>
        <p:spPr/>
        <p:txBody>
          <a:bodyPr>
            <a:normAutofit fontScale="77500" lnSpcReduction="20000"/>
          </a:bodyPr>
          <a:lstStyle/>
          <a:p>
            <a:pPr marL="0" indent="0" algn="just">
              <a:lnSpc>
                <a:spcPct val="150000"/>
              </a:lnSpc>
              <a:spcBef>
                <a:spcPts val="200"/>
              </a:spcBef>
              <a:spcAft>
                <a:spcPts val="0"/>
              </a:spcAft>
              <a:buNone/>
            </a:pPr>
            <a:endParaRPr lang="es-MX" sz="32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Que si los embriones de la Sepia común están expuestos a cierta presa seguro que van a cazar de preferencia esa presa más tarde en su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hlinkClick r:id="rId2"/>
              </a:rPr>
              <a:t>vida</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Que la caparazón de la sepia común se llama jibión y se utiliza como proveedor de calcio y como piedra para frotar en las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hlinkClick r:id="rId3"/>
              </a:rPr>
              <a:t>aves</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enjauladas y </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hlinkClick r:id="rId4"/>
              </a:rPr>
              <a:t>Reptiles</a:t>
            </a:r>
            <a:r>
              <a:rPr lang="es-MX" dirty="0">
                <a:solidFill>
                  <a:srgbClr val="000000"/>
                </a:solidFill>
                <a:latin typeface="Georgia" panose="02040502050405020303" pitchFamily="18" charset="0"/>
                <a:ea typeface="Calibri" panose="020F0502020204030204" pitchFamily="34" charset="0"/>
                <a:cs typeface="Times New Roman" panose="02020603050405020304" pitchFamily="18" charset="0"/>
              </a:rPr>
              <a:t>? Que en la actualidad 786 especies existentes de cefalópodos son conocidos por la ciencia y algunos más esperan ser descubiertos? Que la tinta de la sepia común es la base para el color marrón del pintor que se llama colores sepia.</a:t>
            </a: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5364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nodeType="clickEffect">
                                  <p:stCondLst>
                                    <p:cond delay="0"/>
                                  </p:stCondLst>
                                  <p:childTnLst>
                                    <p:animEffect transition="out" filter="wipe(down)">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TM04033923[[fn=Profundidad]]</Template>
  <TotalTime>24</TotalTime>
  <Words>298</Words>
  <Application>Microsoft Office PowerPoint</Application>
  <PresentationFormat>Panorámica</PresentationFormat>
  <Paragraphs>17</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Calibri Light</vt:lpstr>
      <vt:lpstr>Corbel</vt:lpstr>
      <vt:lpstr>Georgia</vt:lpstr>
      <vt:lpstr>Times New Roman</vt:lpstr>
      <vt:lpstr>Profundidad</vt:lpstr>
      <vt:lpstr>La sepia</vt:lpstr>
      <vt:lpstr> Características </vt:lpstr>
      <vt:lpstr> Hábitat </vt:lpstr>
      <vt:lpstr>Alimentación </vt:lpstr>
      <vt:lpstr>Especies </vt:lpstr>
      <vt:lpstr> Reproducción</vt:lpstr>
      <vt:lpstr>Curiosidades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sepia</dc:title>
  <dc:creator>Sergio</dc:creator>
  <cp:lastModifiedBy>Sergio</cp:lastModifiedBy>
  <cp:revision>3</cp:revision>
  <dcterms:created xsi:type="dcterms:W3CDTF">2016-03-19T02:29:13Z</dcterms:created>
  <dcterms:modified xsi:type="dcterms:W3CDTF">2016-03-19T02:53:33Z</dcterms:modified>
</cp:coreProperties>
</file>