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24FD2E3-E1B6-4952-AC40-8B0FA3003CBD}" type="datetimeFigureOut">
              <a:rPr lang="es-MX" smtClean="0"/>
              <a:pPr/>
              <a:t>16/03/2016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EA8DD2A-691A-44C2-AEE5-5C29AB76CDA2}"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FD2E3-E1B6-4952-AC40-8B0FA3003CBD}" type="datetimeFigureOut">
              <a:rPr lang="es-MX" smtClean="0"/>
              <a:pPr/>
              <a:t>16/03/2016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8DD2A-691A-44C2-AEE5-5C29AB76CDA2}"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mexico.about.com/od/Pueblos/tp/PAtzcuaro-Y-Janitzio-Dos-Lugares-De-PelIcula.htm" TargetMode="External"/><Relationship Id="rId2" Type="http://schemas.openxmlformats.org/officeDocument/2006/relationships/hyperlink" Target="http://enmexico.about.com/od/Cultura-en-movimiento/ig/Nacimiento/" TargetMode="External"/><Relationship Id="rId1" Type="http://schemas.openxmlformats.org/officeDocument/2006/relationships/slideLayout" Target="../slideLayouts/slideLayout2.xml"/><Relationship Id="rId4" Type="http://schemas.openxmlformats.org/officeDocument/2006/relationships/hyperlink" Target="http://enmexico.about.com/od/Pueblos/ss/Xochimilco-Un-Barrio-MAgico.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enmexico.about.com/od/Cultura-en-movimiento/a/Fiestas-Decembrinas-Muy-Mexicana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214290"/>
            <a:ext cx="7772400" cy="1470025"/>
          </a:xfrm>
        </p:spPr>
        <p:txBody>
          <a:bodyPr>
            <a:normAutofit/>
          </a:bodyPr>
          <a:lstStyle/>
          <a:p>
            <a:r>
              <a:rPr lang="es-MX" sz="1600" dirty="0" smtClean="0">
                <a:latin typeface="Courier New" pitchFamily="49" charset="0"/>
                <a:cs typeface="Courier New" pitchFamily="49" charset="0"/>
              </a:rPr>
              <a:t>Contenido</a:t>
            </a:r>
            <a:endParaRPr lang="es-MX" sz="1600" dirty="0">
              <a:latin typeface="Courier New" pitchFamily="49" charset="0"/>
              <a:cs typeface="Courier New" pitchFamily="49" charset="0"/>
            </a:endParaRPr>
          </a:p>
        </p:txBody>
      </p:sp>
      <p:sp>
        <p:nvSpPr>
          <p:cNvPr id="3" name="2 Subtítulo"/>
          <p:cNvSpPr>
            <a:spLocks noGrp="1"/>
          </p:cNvSpPr>
          <p:nvPr>
            <p:ph type="subTitle" idx="1"/>
          </p:nvPr>
        </p:nvSpPr>
        <p:spPr>
          <a:xfrm>
            <a:off x="1285852" y="1643050"/>
            <a:ext cx="6400800" cy="4500594"/>
          </a:xfrm>
        </p:spPr>
        <p:txBody>
          <a:bodyPr>
            <a:normAutofit/>
          </a:bodyPr>
          <a:lstStyle/>
          <a:p>
            <a:pPr algn="just"/>
            <a:r>
              <a:rPr lang="es-MX" sz="1200" u="sng" dirty="0" smtClean="0">
                <a:solidFill>
                  <a:schemeClr val="tx2"/>
                </a:solidFill>
                <a:latin typeface="Courier New" pitchFamily="49" charset="0"/>
                <a:cs typeface="Courier New" pitchFamily="49" charset="0"/>
              </a:rPr>
              <a:t>Introducción</a:t>
            </a:r>
            <a:r>
              <a:rPr lang="es-MX" sz="1200" dirty="0">
                <a:solidFill>
                  <a:schemeClr val="tx2"/>
                </a:solidFill>
                <a:latin typeface="Courier New" pitchFamily="49" charset="0"/>
                <a:cs typeface="Courier New" pitchFamily="49" charset="0"/>
              </a:rPr>
              <a:t>	</a:t>
            </a:r>
          </a:p>
          <a:p>
            <a:pPr algn="just"/>
            <a:r>
              <a:rPr lang="es-MX" sz="1200" u="sng" dirty="0">
                <a:solidFill>
                  <a:schemeClr val="tx2"/>
                </a:solidFill>
                <a:latin typeface="Courier New" pitchFamily="49" charset="0"/>
                <a:cs typeface="Courier New" pitchFamily="49" charset="0"/>
              </a:rPr>
              <a:t>Tradiciones mexicanas</a:t>
            </a:r>
            <a:r>
              <a:rPr lang="es-MX" sz="1200" dirty="0">
                <a:solidFill>
                  <a:schemeClr val="tx2"/>
                </a:solidFill>
                <a:latin typeface="Courier New" pitchFamily="49" charset="0"/>
                <a:cs typeface="Courier New" pitchFamily="49" charset="0"/>
              </a:rPr>
              <a:t>	</a:t>
            </a:r>
          </a:p>
          <a:p>
            <a:pPr algn="just"/>
            <a:r>
              <a:rPr lang="es-MX" sz="1200" u="sng" dirty="0">
                <a:solidFill>
                  <a:schemeClr val="tx2"/>
                </a:solidFill>
                <a:latin typeface="Courier New" pitchFamily="49" charset="0"/>
                <a:cs typeface="Courier New" pitchFamily="49" charset="0"/>
              </a:rPr>
              <a:t>Día de </a:t>
            </a:r>
            <a:r>
              <a:rPr lang="es-MX" sz="1200" u="sng" dirty="0" smtClean="0">
                <a:solidFill>
                  <a:schemeClr val="tx2"/>
                </a:solidFill>
                <a:latin typeface="Courier New" pitchFamily="49" charset="0"/>
                <a:cs typeface="Courier New" pitchFamily="49" charset="0"/>
              </a:rPr>
              <a:t>reyes</a:t>
            </a:r>
            <a:r>
              <a:rPr lang="es-MX" sz="1200" dirty="0">
                <a:solidFill>
                  <a:schemeClr val="tx2"/>
                </a:solidFill>
                <a:latin typeface="Courier New" pitchFamily="49" charset="0"/>
                <a:cs typeface="Courier New" pitchFamily="49" charset="0"/>
              </a:rPr>
              <a:t>	</a:t>
            </a:r>
          </a:p>
          <a:p>
            <a:pPr algn="just"/>
            <a:r>
              <a:rPr lang="es-MX" sz="1200" u="sng" dirty="0">
                <a:solidFill>
                  <a:schemeClr val="tx2"/>
                </a:solidFill>
                <a:latin typeface="Courier New" pitchFamily="49" charset="0"/>
                <a:cs typeface="Courier New" pitchFamily="49" charset="0"/>
              </a:rPr>
              <a:t>Día de la </a:t>
            </a:r>
            <a:r>
              <a:rPr lang="es-MX" sz="1200" u="sng" dirty="0" smtClean="0">
                <a:solidFill>
                  <a:schemeClr val="tx2"/>
                </a:solidFill>
                <a:latin typeface="Courier New" pitchFamily="49" charset="0"/>
                <a:cs typeface="Courier New" pitchFamily="49" charset="0"/>
              </a:rPr>
              <a:t>Candelaria</a:t>
            </a:r>
            <a:r>
              <a:rPr lang="es-MX" sz="1200" dirty="0">
                <a:solidFill>
                  <a:schemeClr val="tx2"/>
                </a:solidFill>
                <a:latin typeface="Courier New" pitchFamily="49" charset="0"/>
                <a:cs typeface="Courier New" pitchFamily="49" charset="0"/>
              </a:rPr>
              <a:t>	</a:t>
            </a:r>
          </a:p>
          <a:p>
            <a:pPr algn="just"/>
            <a:r>
              <a:rPr lang="es-MX" sz="1200" u="sng" dirty="0">
                <a:solidFill>
                  <a:schemeClr val="tx2"/>
                </a:solidFill>
                <a:latin typeface="Courier New" pitchFamily="49" charset="0"/>
                <a:cs typeface="Courier New" pitchFamily="49" charset="0"/>
              </a:rPr>
              <a:t>Día de </a:t>
            </a:r>
            <a:r>
              <a:rPr lang="es-MX" sz="1200" u="sng" dirty="0" smtClean="0">
                <a:solidFill>
                  <a:schemeClr val="tx2"/>
                </a:solidFill>
                <a:latin typeface="Courier New" pitchFamily="49" charset="0"/>
                <a:cs typeface="Courier New" pitchFamily="49" charset="0"/>
              </a:rPr>
              <a:t>muertos</a:t>
            </a:r>
            <a:endParaRPr lang="es-MX" sz="1200" dirty="0">
              <a:solidFill>
                <a:schemeClr val="tx2"/>
              </a:solidFill>
              <a:latin typeface="Courier New" pitchFamily="49" charset="0"/>
              <a:cs typeface="Courier New" pitchFamily="49" charset="0"/>
            </a:endParaRPr>
          </a:p>
          <a:p>
            <a:pPr algn="just"/>
            <a:r>
              <a:rPr lang="es-MX" sz="1200" u="sng" dirty="0" smtClean="0">
                <a:solidFill>
                  <a:schemeClr val="tx2"/>
                </a:solidFill>
                <a:latin typeface="Courier New" pitchFamily="49" charset="0"/>
                <a:cs typeface="Courier New" pitchFamily="49" charset="0"/>
              </a:rPr>
              <a:t>Posadas</a:t>
            </a:r>
            <a:r>
              <a:rPr lang="es-MX" sz="1200" dirty="0">
                <a:solidFill>
                  <a:schemeClr val="tx2"/>
                </a:solidFill>
                <a:latin typeface="Courier New" pitchFamily="49" charset="0"/>
                <a:cs typeface="Courier New" pitchFamily="49" charset="0"/>
              </a:rPr>
              <a:t>	</a:t>
            </a:r>
          </a:p>
          <a:p>
            <a:pPr algn="just"/>
            <a:r>
              <a:rPr lang="es-MX" sz="1200" u="sng" dirty="0">
                <a:solidFill>
                  <a:schemeClr val="tx2"/>
                </a:solidFill>
                <a:latin typeface="Courier New" pitchFamily="49" charset="0"/>
                <a:cs typeface="Courier New" pitchFamily="49" charset="0"/>
              </a:rPr>
              <a:t>Festejo del día de la </a:t>
            </a:r>
            <a:r>
              <a:rPr lang="es-MX" sz="1200" u="sng" dirty="0" smtClean="0">
                <a:solidFill>
                  <a:schemeClr val="tx2"/>
                </a:solidFill>
                <a:latin typeface="Courier New" pitchFamily="49" charset="0"/>
                <a:cs typeface="Courier New" pitchFamily="49" charset="0"/>
              </a:rPr>
              <a:t>Independencia</a:t>
            </a:r>
            <a:r>
              <a:rPr lang="es-MX" sz="1200" dirty="0">
                <a:solidFill>
                  <a:schemeClr val="tx2"/>
                </a:solidFill>
                <a:latin typeface="Courier New" pitchFamily="49" charset="0"/>
                <a:cs typeface="Courier New" pitchFamily="49" charset="0"/>
              </a:rPr>
              <a:t>	</a:t>
            </a:r>
          </a:p>
          <a:p>
            <a:pPr algn="just"/>
            <a:r>
              <a:rPr lang="es-MX" sz="1200" u="sng" dirty="0">
                <a:solidFill>
                  <a:schemeClr val="tx2"/>
                </a:solidFill>
                <a:latin typeface="Courier New" pitchFamily="49" charset="0"/>
                <a:cs typeface="Courier New" pitchFamily="49" charset="0"/>
              </a:rPr>
              <a:t>Conclusión</a:t>
            </a:r>
            <a:r>
              <a:rPr lang="es-MX" sz="1200" dirty="0">
                <a:solidFill>
                  <a:schemeClr val="tx2"/>
                </a:solidFill>
                <a:latin typeface="Courier New" pitchFamily="49" charset="0"/>
                <a:cs typeface="Courier New" pitchFamily="49" charset="0"/>
              </a:rPr>
              <a:t>	</a:t>
            </a:r>
          </a:p>
          <a:p>
            <a:r>
              <a:rPr lang="es-MX" dirty="0"/>
              <a:t> </a:t>
            </a:r>
          </a:p>
          <a:p>
            <a:endParaRPr lang="es-MX" dirty="0"/>
          </a:p>
        </p:txBody>
      </p:sp>
    </p:spTree>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1600" dirty="0" smtClean="0">
                <a:solidFill>
                  <a:srgbClr val="C00000"/>
                </a:solidFill>
                <a:latin typeface="Courier New" pitchFamily="49" charset="0"/>
                <a:cs typeface="Courier New" pitchFamily="49" charset="0"/>
              </a:rPr>
              <a:t>Introducción</a:t>
            </a:r>
            <a:endParaRPr lang="es-MX" sz="1600" dirty="0">
              <a:solidFill>
                <a:srgbClr val="C00000"/>
              </a:solidFill>
              <a:latin typeface="Courier New" pitchFamily="49" charset="0"/>
              <a:cs typeface="Courier New" pitchFamily="49" charset="0"/>
            </a:endParaRPr>
          </a:p>
        </p:txBody>
      </p:sp>
      <p:sp>
        <p:nvSpPr>
          <p:cNvPr id="3" name="2 Marcador de contenido"/>
          <p:cNvSpPr>
            <a:spLocks noGrp="1"/>
          </p:cNvSpPr>
          <p:nvPr>
            <p:ph idx="1"/>
          </p:nvPr>
        </p:nvSpPr>
        <p:spPr/>
        <p:txBody>
          <a:bodyPr>
            <a:normAutofit/>
          </a:bodyPr>
          <a:lstStyle/>
          <a:p>
            <a:pPr algn="just">
              <a:buNone/>
            </a:pPr>
            <a:r>
              <a:rPr lang="es-MX" sz="1200" dirty="0" smtClean="0">
                <a:latin typeface="Courier New" pitchFamily="49" charset="0"/>
                <a:cs typeface="Courier New" pitchFamily="49" charset="0"/>
              </a:rPr>
              <a:t>Como </a:t>
            </a:r>
            <a:r>
              <a:rPr lang="es-MX" sz="1200" dirty="0">
                <a:latin typeface="Courier New" pitchFamily="49" charset="0"/>
                <a:cs typeface="Courier New" pitchFamily="49" charset="0"/>
              </a:rPr>
              <a:t>es sabido, México es un país que está lleno de tradiciones y costumbres que en la mayoría de los casos los habitantes de este país las disfrutan mucho.</a:t>
            </a:r>
          </a:p>
          <a:p>
            <a:pPr algn="just">
              <a:buNone/>
            </a:pPr>
            <a:r>
              <a:rPr lang="es-MX" sz="1200" dirty="0">
                <a:latin typeface="Courier New" pitchFamily="49" charset="0"/>
                <a:cs typeface="Courier New" pitchFamily="49" charset="0"/>
              </a:rPr>
              <a:t>Estas representan una gran riqueza histórica, además de que aún hoy en día se practican.</a:t>
            </a:r>
          </a:p>
          <a:p>
            <a:pPr algn="just">
              <a:buNone/>
            </a:pPr>
            <a:r>
              <a:rPr lang="es-MX" sz="1200" dirty="0">
                <a:latin typeface="Courier New" pitchFamily="49" charset="0"/>
                <a:cs typeface="Courier New" pitchFamily="49" charset="0"/>
              </a:rPr>
              <a:t>Es por eso que a continuación veremos algunas de estas maravillosas tradiciones.</a:t>
            </a:r>
          </a:p>
          <a:p>
            <a:pPr>
              <a:buNone/>
            </a:pPr>
            <a:endParaRPr lang="es-MX" dirty="0"/>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1600" dirty="0" smtClean="0">
                <a:solidFill>
                  <a:srgbClr val="C00000"/>
                </a:solidFill>
                <a:latin typeface="Courier New" pitchFamily="49" charset="0"/>
                <a:cs typeface="Courier New" pitchFamily="49" charset="0"/>
              </a:rPr>
              <a:t>Tradiciones mexicanas</a:t>
            </a:r>
            <a:endParaRPr lang="es-MX" sz="1600" dirty="0">
              <a:solidFill>
                <a:srgbClr val="C00000"/>
              </a:solidFill>
              <a:latin typeface="Courier New" pitchFamily="49" charset="0"/>
              <a:cs typeface="Courier New" pitchFamily="49" charset="0"/>
            </a:endParaRPr>
          </a:p>
        </p:txBody>
      </p:sp>
      <p:sp>
        <p:nvSpPr>
          <p:cNvPr id="3" name="2 Marcador de contenido"/>
          <p:cNvSpPr>
            <a:spLocks noGrp="1"/>
          </p:cNvSpPr>
          <p:nvPr>
            <p:ph idx="1"/>
          </p:nvPr>
        </p:nvSpPr>
        <p:spPr/>
        <p:txBody>
          <a:bodyPr>
            <a:normAutofit fontScale="25000" lnSpcReduction="20000"/>
          </a:bodyPr>
          <a:lstStyle/>
          <a:p>
            <a:pPr algn="just">
              <a:buNone/>
            </a:pPr>
            <a:endParaRPr lang="es-MX" sz="4800" dirty="0">
              <a:latin typeface="Courier New" pitchFamily="49" charset="0"/>
              <a:cs typeface="Courier New" pitchFamily="49" charset="0"/>
            </a:endParaRPr>
          </a:p>
          <a:p>
            <a:pPr algn="just">
              <a:buNone/>
            </a:pPr>
            <a:r>
              <a:rPr lang="es-MX" sz="4800" b="1" u="sng" dirty="0">
                <a:latin typeface="Courier New" pitchFamily="49" charset="0"/>
                <a:cs typeface="Courier New" pitchFamily="49" charset="0"/>
              </a:rPr>
              <a:t>Día de reyes:</a:t>
            </a:r>
            <a:endParaRPr lang="es-MX" sz="4800" b="1" dirty="0">
              <a:latin typeface="Courier New" pitchFamily="49" charset="0"/>
              <a:cs typeface="Courier New" pitchFamily="49" charset="0"/>
            </a:endParaRPr>
          </a:p>
          <a:p>
            <a:pPr algn="just">
              <a:buNone/>
            </a:pPr>
            <a:r>
              <a:rPr lang="es-MX" sz="4800" dirty="0">
                <a:latin typeface="Courier New" pitchFamily="49" charset="0"/>
                <a:cs typeface="Courier New" pitchFamily="49" charset="0"/>
              </a:rPr>
              <a:t> Es celebrado el 6 de enero, donde durante la cena se comparte la exquisita rosca de reyes, la cual es un pan dulce decorado con frutas, y, además en ella se encuentran varias figuras representativas del niño Dios. A la persona que le toque en su pedazo de rosca uno de estos monitos, se comprometerá a regalar tamales el próximo 2 de febrero, día de la Candelaria. </a:t>
            </a:r>
          </a:p>
          <a:p>
            <a:pPr algn="just">
              <a:buNone/>
            </a:pPr>
            <a:r>
              <a:rPr lang="es-MX" sz="4800" b="1" u="sng" dirty="0">
                <a:latin typeface="Courier New" pitchFamily="49" charset="0"/>
                <a:cs typeface="Courier New" pitchFamily="49" charset="0"/>
              </a:rPr>
              <a:t>Día de la Candelaria:</a:t>
            </a:r>
            <a:r>
              <a:rPr lang="es-MX" sz="4800" b="1" dirty="0">
                <a:latin typeface="Courier New" pitchFamily="49" charset="0"/>
                <a:cs typeface="Courier New" pitchFamily="49" charset="0"/>
              </a:rPr>
              <a:t> </a:t>
            </a:r>
          </a:p>
          <a:p>
            <a:pPr algn="just">
              <a:buNone/>
            </a:pPr>
            <a:r>
              <a:rPr lang="es-MX" sz="4800" dirty="0">
                <a:latin typeface="Courier New" pitchFamily="49" charset="0"/>
                <a:cs typeface="Courier New" pitchFamily="49" charset="0"/>
              </a:rPr>
              <a:t>En el contexto de la cultura popular mexicana, el Día de la Candelaria está enmarcado por una serie de tradiciones; tal es el caso de la vestimenta especial que se le coloca a la figura del Niño Dios que ocupó la parte central del </a:t>
            </a:r>
            <a:r>
              <a:rPr lang="es-MX" sz="4800" dirty="0">
                <a:latin typeface="Courier New" pitchFamily="49" charset="0"/>
                <a:cs typeface="Courier New" pitchFamily="49" charset="0"/>
                <a:hlinkClick r:id="rId2"/>
              </a:rPr>
              <a:t>Belén o Nacimiento en los hogares mexicanos</a:t>
            </a:r>
            <a:r>
              <a:rPr lang="es-MX" sz="4800" dirty="0">
                <a:latin typeface="Courier New" pitchFamily="49" charset="0"/>
                <a:cs typeface="Courier New" pitchFamily="49" charset="0"/>
              </a:rPr>
              <a:t> durante la Navidad, y la deliciosa “tamaliza”, como se le conoce popularmente al ofrecimiento de tamales que hacen a sus invitados  aquellos quienes corrieron con la suerte de encontrar el “muñequito” escondido en la rosca de reyes, la cual se comparte el 6 de enero para celebrar el día en que los tres reyes magos acudieron a adorar al Niño Dios en el pesebre.</a:t>
            </a:r>
          </a:p>
          <a:p>
            <a:pPr algn="just">
              <a:buNone/>
            </a:pPr>
            <a:r>
              <a:rPr lang="es-MX" sz="4800" b="1" u="sng" dirty="0">
                <a:latin typeface="Courier New" pitchFamily="49" charset="0"/>
                <a:cs typeface="Courier New" pitchFamily="49" charset="0"/>
              </a:rPr>
              <a:t>Día de muertos:</a:t>
            </a:r>
            <a:endParaRPr lang="es-MX" sz="4800" b="1" dirty="0">
              <a:latin typeface="Courier New" pitchFamily="49" charset="0"/>
              <a:cs typeface="Courier New" pitchFamily="49" charset="0"/>
            </a:endParaRPr>
          </a:p>
          <a:p>
            <a:pPr algn="just">
              <a:buNone/>
            </a:pPr>
            <a:r>
              <a:rPr lang="es-MX" sz="4800" dirty="0">
                <a:latin typeface="Courier New" pitchFamily="49" charset="0"/>
                <a:cs typeface="Courier New" pitchFamily="49" charset="0"/>
              </a:rPr>
              <a:t>Se celebra el 2 de noviembre con manifestaciones culturales que varían dependiendo de cada región.</a:t>
            </a:r>
          </a:p>
          <a:p>
            <a:pPr algn="just">
              <a:buNone/>
            </a:pPr>
            <a:r>
              <a:rPr lang="es-MX" sz="4800" dirty="0">
                <a:latin typeface="Courier New" pitchFamily="49" charset="0"/>
                <a:cs typeface="Courier New" pitchFamily="49" charset="0"/>
              </a:rPr>
              <a:t>Es una festividad en honor a familiares y amigos fallecidos, donde se colocan altares en las casas de las familias de aquellos difuntos.</a:t>
            </a:r>
          </a:p>
          <a:p>
            <a:pPr algn="just">
              <a:buNone/>
            </a:pPr>
            <a:r>
              <a:rPr lang="es-MX" sz="4800" dirty="0">
                <a:latin typeface="Courier New" pitchFamily="49" charset="0"/>
                <a:cs typeface="Courier New" pitchFamily="49" charset="0"/>
              </a:rPr>
              <a:t>Entre los lugares que son más frecuentados para presenciar esta festividad se encuentran los pueblos de </a:t>
            </a:r>
            <a:r>
              <a:rPr lang="es-MX" sz="4800" dirty="0">
                <a:latin typeface="Courier New" pitchFamily="49" charset="0"/>
                <a:cs typeface="Courier New" pitchFamily="49" charset="0"/>
                <a:hlinkClick r:id="rId3"/>
              </a:rPr>
              <a:t>Pátzcuaro y Janitzio</a:t>
            </a:r>
            <a:r>
              <a:rPr lang="es-MX" sz="4800" dirty="0">
                <a:latin typeface="Courier New" pitchFamily="49" charset="0"/>
                <a:cs typeface="Courier New" pitchFamily="49" charset="0"/>
              </a:rPr>
              <a:t>, en Michoacán, así como </a:t>
            </a:r>
            <a:r>
              <a:rPr lang="es-MX" sz="4800" dirty="0">
                <a:latin typeface="Courier New" pitchFamily="49" charset="0"/>
                <a:cs typeface="Courier New" pitchFamily="49" charset="0"/>
                <a:hlinkClick r:id="rId4"/>
              </a:rPr>
              <a:t>Xochimilco</a:t>
            </a:r>
            <a:r>
              <a:rPr lang="es-MX" sz="4800" dirty="0">
                <a:latin typeface="Courier New" pitchFamily="49" charset="0"/>
                <a:cs typeface="Courier New" pitchFamily="49" charset="0"/>
              </a:rPr>
              <a:t> y el pueblo de Mixquic al sur del Distrito Federal. </a:t>
            </a:r>
          </a:p>
          <a:p>
            <a:pPr>
              <a:buNone/>
            </a:pPr>
            <a:endParaRPr lang="es-MX" dirty="0"/>
          </a:p>
        </p:txBody>
      </p:sp>
    </p:spTree>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algn="just">
              <a:buNone/>
            </a:pPr>
            <a:r>
              <a:rPr lang="es-MX" sz="1200" b="1" u="sng" dirty="0">
                <a:latin typeface="Courier New" pitchFamily="49" charset="0"/>
                <a:cs typeface="Courier New" pitchFamily="49" charset="0"/>
              </a:rPr>
              <a:t>Posadas:</a:t>
            </a:r>
            <a:endParaRPr lang="es-MX" sz="1200" b="1" dirty="0">
              <a:latin typeface="Courier New" pitchFamily="49" charset="0"/>
              <a:cs typeface="Courier New" pitchFamily="49" charset="0"/>
            </a:endParaRPr>
          </a:p>
          <a:p>
            <a:pPr algn="just">
              <a:buNone/>
            </a:pPr>
            <a:r>
              <a:rPr lang="es-MX" sz="1200" dirty="0">
                <a:latin typeface="Courier New" pitchFamily="49" charset="0"/>
                <a:cs typeface="Courier New" pitchFamily="49" charset="0"/>
              </a:rPr>
              <a:t>Una de las tradiciones más populares. Se trata de fiestas llenas de juegos y cantos, destacando el rompimiento de las ya conocidas piñatas.</a:t>
            </a:r>
          </a:p>
          <a:p>
            <a:pPr algn="just">
              <a:buNone/>
            </a:pPr>
            <a:r>
              <a:rPr lang="es-MX" sz="1200" dirty="0">
                <a:latin typeface="Courier New" pitchFamily="49" charset="0"/>
                <a:cs typeface="Courier New" pitchFamily="49" charset="0"/>
              </a:rPr>
              <a:t>En estas se suele hacer una representación de cuando José y María estaban en busca de un lugar para dar a luz al niño Jesús, mediante la conocida canción para pedir posada.</a:t>
            </a:r>
          </a:p>
          <a:p>
            <a:pPr algn="just">
              <a:buNone/>
            </a:pPr>
            <a:r>
              <a:rPr lang="es-MX" sz="1200" dirty="0">
                <a:latin typeface="Courier New" pitchFamily="49" charset="0"/>
                <a:cs typeface="Courier New" pitchFamily="49" charset="0"/>
              </a:rPr>
              <a:t>Se llevan a cabo del 16 al 24 de diciembre, siendo la víspera de la Navidad, el marco que culmina con la temporada de </a:t>
            </a:r>
            <a:r>
              <a:rPr lang="es-MX" sz="1200" dirty="0">
                <a:latin typeface="Courier New" pitchFamily="49" charset="0"/>
                <a:cs typeface="Courier New" pitchFamily="49" charset="0"/>
                <a:hlinkClick r:id="rId2"/>
              </a:rPr>
              <a:t>festividades decembrinas</a:t>
            </a:r>
            <a:r>
              <a:rPr lang="es-MX" sz="1200" dirty="0">
                <a:latin typeface="Courier New" pitchFamily="49" charset="0"/>
                <a:cs typeface="Courier New" pitchFamily="49" charset="0"/>
              </a:rPr>
              <a:t>.</a:t>
            </a:r>
          </a:p>
          <a:p>
            <a:pPr algn="just">
              <a:buNone/>
            </a:pPr>
            <a:r>
              <a:rPr lang="es-MX" sz="1200" b="1" u="sng" dirty="0">
                <a:latin typeface="Courier New" pitchFamily="49" charset="0"/>
                <a:cs typeface="Courier New" pitchFamily="49" charset="0"/>
              </a:rPr>
              <a:t>Festejo del día de la Independencia:</a:t>
            </a:r>
            <a:r>
              <a:rPr lang="es-MX" sz="1200" b="1" dirty="0">
                <a:latin typeface="Courier New" pitchFamily="49" charset="0"/>
                <a:cs typeface="Courier New" pitchFamily="49" charset="0"/>
              </a:rPr>
              <a:t> </a:t>
            </a:r>
          </a:p>
          <a:p>
            <a:pPr algn="just">
              <a:buNone/>
            </a:pPr>
            <a:r>
              <a:rPr lang="es-MX" sz="1200" dirty="0">
                <a:latin typeface="Courier New" pitchFamily="49" charset="0"/>
                <a:cs typeface="Courier New" pitchFamily="49" charset="0"/>
              </a:rPr>
              <a:t>Es celebrado en la noche del 15 de septiembre, en la que se recuerda  el llamado de Hidalgo a la lucha por liberarse del yugo español. </a:t>
            </a:r>
          </a:p>
          <a:p>
            <a:pPr algn="just">
              <a:buNone/>
            </a:pPr>
            <a:r>
              <a:rPr lang="es-MX" sz="1200" dirty="0">
                <a:latin typeface="Courier New" pitchFamily="49" charset="0"/>
                <a:cs typeface="Courier New" pitchFamily="49" charset="0"/>
              </a:rPr>
              <a:t>Esta fiesta se celebra en prácticamente en todos los rincones del país.</a:t>
            </a:r>
          </a:p>
          <a:p>
            <a:pPr algn="just">
              <a:buNone/>
            </a:pPr>
            <a:r>
              <a:rPr lang="es-MX" sz="1200" dirty="0">
                <a:latin typeface="Courier New" pitchFamily="49" charset="0"/>
                <a:cs typeface="Courier New" pitchFamily="49" charset="0"/>
              </a:rPr>
              <a:t>Se consumen antojitos mexicanos tales como el pozole, tostadas, enchiladas, quesadillas entre otros, además de también algunas bebidas alcohólicas como son la cerveza y el famosísimo tequila.</a:t>
            </a:r>
          </a:p>
          <a:p>
            <a:pPr>
              <a:buNone/>
            </a:pPr>
            <a:endParaRPr lang="es-MX" dirty="0"/>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1600" dirty="0" smtClean="0">
                <a:solidFill>
                  <a:srgbClr val="C00000"/>
                </a:solidFill>
                <a:latin typeface="Courier New" pitchFamily="49" charset="0"/>
                <a:cs typeface="Courier New" pitchFamily="49" charset="0"/>
              </a:rPr>
              <a:t>Conclusión</a:t>
            </a:r>
            <a:endParaRPr lang="es-MX" sz="1600" dirty="0">
              <a:solidFill>
                <a:srgbClr val="C00000"/>
              </a:solidFill>
              <a:latin typeface="Courier New" pitchFamily="49" charset="0"/>
              <a:cs typeface="Courier New" pitchFamily="49" charset="0"/>
            </a:endParaRPr>
          </a:p>
        </p:txBody>
      </p:sp>
      <p:sp>
        <p:nvSpPr>
          <p:cNvPr id="3" name="2 Marcador de contenido"/>
          <p:cNvSpPr>
            <a:spLocks noGrp="1"/>
          </p:cNvSpPr>
          <p:nvPr>
            <p:ph idx="1"/>
          </p:nvPr>
        </p:nvSpPr>
        <p:spPr/>
        <p:txBody>
          <a:bodyPr>
            <a:normAutofit/>
          </a:bodyPr>
          <a:lstStyle/>
          <a:p>
            <a:pPr algn="just">
              <a:buNone/>
            </a:pPr>
            <a:r>
              <a:rPr lang="es-MX" dirty="0"/>
              <a:t> </a:t>
            </a:r>
            <a:r>
              <a:rPr lang="es-MX" sz="1200" dirty="0" smtClean="0">
                <a:latin typeface="Courier New" pitchFamily="49" charset="0"/>
                <a:cs typeface="Courier New" pitchFamily="49" charset="0"/>
              </a:rPr>
              <a:t>Como </a:t>
            </a:r>
            <a:r>
              <a:rPr lang="es-MX" sz="1200" dirty="0">
                <a:latin typeface="Courier New" pitchFamily="49" charset="0"/>
                <a:cs typeface="Courier New" pitchFamily="49" charset="0"/>
              </a:rPr>
              <a:t>se vio, México es un país lleno de tradiciones y lleno de cultura la cual se ve reflejada en estas. Obviamente hay muchas más tradiciones que estas, pero aquí se destacaron algunas de las más importantes.</a:t>
            </a:r>
          </a:p>
          <a:p>
            <a:pPr algn="just">
              <a:buNone/>
            </a:pPr>
            <a:r>
              <a:rPr lang="es-MX" sz="1200" dirty="0">
                <a:latin typeface="Courier New" pitchFamily="49" charset="0"/>
                <a:cs typeface="Courier New" pitchFamily="49" charset="0"/>
              </a:rPr>
              <a:t>Para terminar, es importante recordar que nuestras tradiciones son únicas e inigualables, por eso debemos conservarlas no importa cuánto tiempo pase. </a:t>
            </a:r>
          </a:p>
          <a:p>
            <a:pPr>
              <a:buNone/>
            </a:pPr>
            <a:endParaRPr lang="es-MX" dirty="0"/>
          </a:p>
        </p:txBody>
      </p:sp>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1026" name="Picture 2" descr="C:\Users\Diana\Documents\Trabajos\admin12-1600x700_1.jpg"/>
          <p:cNvPicPr>
            <a:picLocks noGrp="1" noChangeAspect="1" noChangeArrowheads="1"/>
          </p:cNvPicPr>
          <p:nvPr>
            <p:ph idx="1"/>
          </p:nvPr>
        </p:nvPicPr>
        <p:blipFill>
          <a:blip r:embed="rId2" cstate="print"/>
          <a:srcRect/>
          <a:stretch>
            <a:fillRect/>
          </a:stretch>
        </p:blipFill>
        <p:spPr bwMode="auto">
          <a:xfrm>
            <a:off x="357158" y="642918"/>
            <a:ext cx="4000528" cy="2571768"/>
          </a:xfrm>
          <a:prstGeom prst="rect">
            <a:avLst/>
          </a:prstGeom>
          <a:noFill/>
        </p:spPr>
      </p:pic>
      <p:pic>
        <p:nvPicPr>
          <p:cNvPr id="1027" name="Picture 3" descr="C:\Users\Diana\Documents\Trabajos\candelaria.jpg"/>
          <p:cNvPicPr>
            <a:picLocks noChangeAspect="1" noChangeArrowheads="1"/>
          </p:cNvPicPr>
          <p:nvPr/>
        </p:nvPicPr>
        <p:blipFill>
          <a:blip r:embed="rId3" cstate="print"/>
          <a:srcRect/>
          <a:stretch>
            <a:fillRect/>
          </a:stretch>
        </p:blipFill>
        <p:spPr bwMode="auto">
          <a:xfrm>
            <a:off x="4500562" y="428604"/>
            <a:ext cx="3929090" cy="3286148"/>
          </a:xfrm>
          <a:prstGeom prst="rect">
            <a:avLst/>
          </a:prstGeom>
          <a:noFill/>
        </p:spPr>
      </p:pic>
      <p:pic>
        <p:nvPicPr>
          <p:cNvPr id="1028" name="Picture 4" descr="C:\Users\Diana\Documents\Trabajos\1234297.jpg"/>
          <p:cNvPicPr>
            <a:picLocks noChangeAspect="1" noChangeArrowheads="1"/>
          </p:cNvPicPr>
          <p:nvPr/>
        </p:nvPicPr>
        <p:blipFill>
          <a:blip r:embed="rId4"/>
          <a:srcRect/>
          <a:stretch>
            <a:fillRect/>
          </a:stretch>
        </p:blipFill>
        <p:spPr bwMode="auto">
          <a:xfrm>
            <a:off x="3071802" y="1928802"/>
            <a:ext cx="3143272" cy="2428892"/>
          </a:xfrm>
          <a:prstGeom prst="rect">
            <a:avLst/>
          </a:prstGeom>
          <a:noFill/>
        </p:spPr>
      </p:pic>
      <p:pic>
        <p:nvPicPr>
          <p:cNvPr id="1029" name="Picture 5" descr="C:\Users\Diana\Documents\Trabajos\maxresdefault2.jpg"/>
          <p:cNvPicPr>
            <a:picLocks noChangeAspect="1" noChangeArrowheads="1"/>
          </p:cNvPicPr>
          <p:nvPr/>
        </p:nvPicPr>
        <p:blipFill>
          <a:blip r:embed="rId5"/>
          <a:srcRect/>
          <a:stretch>
            <a:fillRect/>
          </a:stretch>
        </p:blipFill>
        <p:spPr bwMode="auto">
          <a:xfrm>
            <a:off x="214282" y="4143380"/>
            <a:ext cx="3714776" cy="2428892"/>
          </a:xfrm>
          <a:prstGeom prst="rect">
            <a:avLst/>
          </a:prstGeom>
          <a:noFill/>
        </p:spPr>
      </p:pic>
      <p:pic>
        <p:nvPicPr>
          <p:cNvPr id="1030" name="Picture 6" descr="C:\Users\Diana\Documents\Trabajos\grito-independencia-mexico-coordinacion-gobierno-600x399.jpg"/>
          <p:cNvPicPr>
            <a:picLocks noChangeAspect="1" noChangeArrowheads="1"/>
          </p:cNvPicPr>
          <p:nvPr/>
        </p:nvPicPr>
        <p:blipFill>
          <a:blip r:embed="rId6"/>
          <a:srcRect/>
          <a:stretch>
            <a:fillRect/>
          </a:stretch>
        </p:blipFill>
        <p:spPr bwMode="auto">
          <a:xfrm>
            <a:off x="5357818" y="4214818"/>
            <a:ext cx="3500462" cy="2286016"/>
          </a:xfrm>
          <a:prstGeom prst="rect">
            <a:avLst/>
          </a:prstGeom>
          <a:noFill/>
        </p:spPr>
      </p:pic>
    </p:spTree>
  </p:cSld>
  <p:clrMapOvr>
    <a:masterClrMapping/>
  </p:clrMapOvr>
  <p:transition>
    <p:dissolv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286</Words>
  <Application>Microsoft Office PowerPoint</Application>
  <PresentationFormat>Presentación en pantalla (4:3)</PresentationFormat>
  <Paragraphs>35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Contenido</vt:lpstr>
      <vt:lpstr>Introducción</vt:lpstr>
      <vt:lpstr>Tradiciones mexicanas</vt:lpstr>
      <vt:lpstr>Diapositiva 4</vt:lpstr>
      <vt:lpstr>Conclusión</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Contenido</dc:title>
  <dc:creator>Diana</dc:creator>
  <cp:lastModifiedBy>Diana</cp:lastModifiedBy>
  <cp:revision>6</cp:revision>
  <dcterms:created xsi:type="dcterms:W3CDTF">2016-03-17T01:52:25Z</dcterms:created>
  <dcterms:modified xsi:type="dcterms:W3CDTF">2016-03-17T02:28:56Z</dcterms:modified>
</cp:coreProperties>
</file>