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2"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29F41B-CC5F-4E09-83D1-FD9BB0BFC011}"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9F41B-CC5F-4E09-83D1-FD9BB0BFC011}"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7229F41B-CC5F-4E09-83D1-FD9BB0BFC011}"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7229F41B-CC5F-4E09-83D1-FD9BB0BFC011}"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29F41B-CC5F-4E09-83D1-FD9BB0BFC011}"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8031CCB0-3B90-4FD8-A45D-5CE7C0077BF6}" type="datetimeFigureOut">
              <a:rPr lang="es-ES" smtClean="0"/>
              <a:t>16/03/2016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9F41B-CC5F-4E09-83D1-FD9BB0BFC011}"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7229F41B-CC5F-4E09-83D1-FD9BB0BFC011}"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7229F41B-CC5F-4E09-83D1-FD9BB0BFC01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7229F41B-CC5F-4E09-83D1-FD9BB0BFC01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29F41B-CC5F-4E09-83D1-FD9BB0BFC011}"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8031CCB0-3B90-4FD8-A45D-5CE7C0077BF6}" type="datetimeFigureOut">
              <a:rPr lang="es-ES" smtClean="0"/>
              <a:t>16/03/2016</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7229F41B-CC5F-4E09-83D1-FD9BB0BFC011}"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8031CCB0-3B90-4FD8-A45D-5CE7C0077BF6}" type="datetimeFigureOut">
              <a:rPr lang="es-ES" smtClean="0"/>
              <a:t>16/03/2016</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31CCB0-3B90-4FD8-A45D-5CE7C0077BF6}" type="datetimeFigureOut">
              <a:rPr lang="es-ES" smtClean="0"/>
              <a:t>16/03/2016</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29F41B-CC5F-4E09-83D1-FD9BB0BFC011}"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s.wikipedia.org/wiki/C%C3%A9sped" TargetMode="External"/><Relationship Id="rId13" Type="http://schemas.openxmlformats.org/officeDocument/2006/relationships/hyperlink" Target="https://es.wikipedia.org/wiki/Minuto" TargetMode="External"/><Relationship Id="rId3" Type="http://schemas.openxmlformats.org/officeDocument/2006/relationships/hyperlink" Target="https://es.wikipedia.org/wiki/Idioma_ingl%C3%A9s" TargetMode="External"/><Relationship Id="rId7" Type="http://schemas.openxmlformats.org/officeDocument/2006/relationships/hyperlink" Target="https://es.wikipedia.org/wiki/Norma_jur%C3%ADdica" TargetMode="External"/><Relationship Id="rId12" Type="http://schemas.openxmlformats.org/officeDocument/2006/relationships/hyperlink" Target="https://es.wikipedia.org/wiki/Gol" TargetMode="External"/><Relationship Id="rId2" Type="http://schemas.openxmlformats.org/officeDocument/2006/relationships/hyperlink" Target="https://es.wikipedia.org/wiki/F%C3%BAtbol" TargetMode="External"/><Relationship Id="rId1" Type="http://schemas.openxmlformats.org/officeDocument/2006/relationships/slideLayout" Target="../slideLayouts/slideLayout2.xml"/><Relationship Id="rId6" Type="http://schemas.openxmlformats.org/officeDocument/2006/relationships/hyperlink" Target="https://es.wikipedia.org/wiki/%C3%81rbitro_(deporte)" TargetMode="External"/><Relationship Id="rId11" Type="http://schemas.openxmlformats.org/officeDocument/2006/relationships/hyperlink" Target="https://es.wikipedia.org/wiki/Pelota" TargetMode="External"/><Relationship Id="rId5" Type="http://schemas.openxmlformats.org/officeDocument/2006/relationships/hyperlink" Target="https://es.wikipedia.org/wiki/Deporte" TargetMode="External"/><Relationship Id="rId10" Type="http://schemas.openxmlformats.org/officeDocument/2006/relationships/hyperlink" Target="https://es.wikipedia.org/wiki/Arco_(f%C3%BAtbol)" TargetMode="External"/><Relationship Id="rId4" Type="http://schemas.openxmlformats.org/officeDocument/2006/relationships/hyperlink" Target="https://es.wikipedia.org/wiki/Reino_Unido" TargetMode="External"/><Relationship Id="rId9" Type="http://schemas.openxmlformats.org/officeDocument/2006/relationships/hyperlink" Target="https://es.wikipedia.org/wiki/C%C3%A9sped_artificia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s.wikipedia.org/wiki/Saque_de_banda" TargetMode="External"/><Relationship Id="rId3" Type="http://schemas.openxmlformats.org/officeDocument/2006/relationships/hyperlink" Target="https://es.wikipedia.org/wiki/Gol" TargetMode="External"/><Relationship Id="rId7" Type="http://schemas.openxmlformats.org/officeDocument/2006/relationships/hyperlink" Target="https://es.wikipedia.org/wiki/Mano" TargetMode="External"/><Relationship Id="rId2" Type="http://schemas.openxmlformats.org/officeDocument/2006/relationships/hyperlink" Target="https://es.wikipedia.org/wiki/Esfera" TargetMode="External"/><Relationship Id="rId1" Type="http://schemas.openxmlformats.org/officeDocument/2006/relationships/slideLayout" Target="../slideLayouts/slideLayout2.xml"/><Relationship Id="rId6" Type="http://schemas.openxmlformats.org/officeDocument/2006/relationships/hyperlink" Target="https://es.wikipedia.org/wiki/Brazo" TargetMode="External"/><Relationship Id="rId5" Type="http://schemas.openxmlformats.org/officeDocument/2006/relationships/hyperlink" Target="https://es.wikipedia.org/wiki/Guardameta_(f%C3%BAtbol)" TargetMode="External"/><Relationship Id="rId4" Type="http://schemas.openxmlformats.org/officeDocument/2006/relationships/hyperlink" Target="https://es.wikipedia.org/wiki/F%C3%BAtbo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s.wikipedia.org/wiki/Gol" TargetMode="External"/><Relationship Id="rId2" Type="http://schemas.openxmlformats.org/officeDocument/2006/relationships/hyperlink" Target="https://es.wikipedia.org/wiki/Pelot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s.wikipedia.org/wiki/Centrocampista" TargetMode="External"/><Relationship Id="rId2" Type="http://schemas.openxmlformats.org/officeDocument/2006/relationships/hyperlink" Target="https://es.wikipedia.org/wiki/Guardameta" TargetMode="External"/><Relationship Id="rId1" Type="http://schemas.openxmlformats.org/officeDocument/2006/relationships/slideLayout" Target="../slideLayouts/slideLayout2.xml"/><Relationship Id="rId4" Type="http://schemas.openxmlformats.org/officeDocument/2006/relationships/hyperlink" Target="https://es.wikipedia.org/wiki/L%C3%ADbero_(f%C3%BAtbo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MX" dirty="0" smtClean="0"/>
              <a:t>Luis verdugo </a:t>
            </a:r>
            <a:endParaRPr lang="es-ES" dirty="0"/>
          </a:p>
        </p:txBody>
      </p:sp>
      <p:sp>
        <p:nvSpPr>
          <p:cNvPr id="2" name="1 Título"/>
          <p:cNvSpPr>
            <a:spLocks noGrp="1"/>
          </p:cNvSpPr>
          <p:nvPr>
            <p:ph type="ctrTitle"/>
          </p:nvPr>
        </p:nvSpPr>
        <p:spPr/>
        <p:txBody>
          <a:bodyPr/>
          <a:lstStyle/>
          <a:p>
            <a:r>
              <a:rPr lang="es-MX" dirty="0" smtClean="0"/>
              <a:t>Futbol </a:t>
            </a:r>
            <a:endParaRPr lang="es-ES" dirty="0"/>
          </a:p>
        </p:txBody>
      </p:sp>
      <p:pic>
        <p:nvPicPr>
          <p:cNvPr id="4" name="3 Imagen" descr="NuestrosHabitos_Futbol.jpg"/>
          <p:cNvPicPr>
            <a:picLocks noChangeAspect="1"/>
          </p:cNvPicPr>
          <p:nvPr/>
        </p:nvPicPr>
        <p:blipFill>
          <a:blip r:embed="rId2"/>
          <a:stretch>
            <a:fillRect/>
          </a:stretch>
        </p:blipFill>
        <p:spPr>
          <a:xfrm>
            <a:off x="1857356" y="3429000"/>
            <a:ext cx="5810250" cy="27622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 </a:t>
            </a:r>
            <a:endParaRPr lang="es-ES" dirty="0"/>
          </a:p>
        </p:txBody>
      </p:sp>
      <p:sp>
        <p:nvSpPr>
          <p:cNvPr id="3" name="2 Marcador de contenido"/>
          <p:cNvSpPr>
            <a:spLocks noGrp="1"/>
          </p:cNvSpPr>
          <p:nvPr>
            <p:ph sz="quarter" idx="1"/>
          </p:nvPr>
        </p:nvSpPr>
        <p:spPr/>
        <p:txBody>
          <a:bodyPr>
            <a:normAutofit/>
          </a:bodyPr>
          <a:lstStyle/>
          <a:p>
            <a:r>
              <a:rPr lang="es-ES" sz="1600" dirty="0" smtClean="0">
                <a:latin typeface="Calibri" pitchFamily="34" charset="0"/>
              </a:rPr>
              <a:t>El fútbol o futbol</a:t>
            </a:r>
            <a:r>
              <a:rPr lang="es-ES" sz="1600" u="sng" dirty="0" smtClean="0">
                <a:latin typeface="Calibri" pitchFamily="34" charset="0"/>
                <a:hlinkClick r:id="rId2"/>
              </a:rPr>
              <a:t>2</a:t>
            </a:r>
            <a:r>
              <a:rPr lang="es-ES" sz="1600" dirty="0" smtClean="0">
                <a:latin typeface="Calibri" pitchFamily="34" charset="0"/>
              </a:rPr>
              <a:t> (del </a:t>
            </a:r>
            <a:r>
              <a:rPr lang="es-ES" sz="1600" u="sng" dirty="0" smtClean="0">
                <a:latin typeface="Calibri" pitchFamily="34" charset="0"/>
                <a:hlinkClick r:id="rId3" tooltip="Idioma inglés"/>
              </a:rPr>
              <a:t>inglés</a:t>
            </a:r>
            <a:r>
              <a:rPr lang="es-ES" sz="1600" dirty="0" smtClean="0">
                <a:latin typeface="Calibri" pitchFamily="34" charset="0"/>
              </a:rPr>
              <a:t> </a:t>
            </a:r>
            <a:r>
              <a:rPr lang="es-ES" sz="1600" u="sng" dirty="0" smtClean="0">
                <a:latin typeface="Calibri" pitchFamily="34" charset="0"/>
                <a:hlinkClick r:id="rId4" tooltip="Reino Unido"/>
              </a:rPr>
              <a:t>británico</a:t>
            </a:r>
            <a:r>
              <a:rPr lang="es-ES" sz="1600" dirty="0" smtClean="0">
                <a:latin typeface="Calibri" pitchFamily="34" charset="0"/>
              </a:rPr>
              <a:t> </a:t>
            </a:r>
            <a:r>
              <a:rPr lang="es-ES" sz="1600" dirty="0" err="1" smtClean="0">
                <a:latin typeface="Calibri" pitchFamily="34" charset="0"/>
              </a:rPr>
              <a:t>football</a:t>
            </a:r>
            <a:r>
              <a:rPr lang="es-ES" sz="1600" dirty="0" smtClean="0">
                <a:latin typeface="Calibri" pitchFamily="34" charset="0"/>
              </a:rPr>
              <a:t>), también conocido como balompié, es un </a:t>
            </a:r>
            <a:r>
              <a:rPr lang="es-ES" sz="1600" u="sng" dirty="0" smtClean="0">
                <a:latin typeface="Calibri" pitchFamily="34" charset="0"/>
                <a:hlinkClick r:id="rId5" tooltip="Deporte"/>
              </a:rPr>
              <a:t>deporte</a:t>
            </a:r>
            <a:r>
              <a:rPr lang="es-ES" sz="1600" dirty="0" smtClean="0">
                <a:latin typeface="Calibri" pitchFamily="34" charset="0"/>
              </a:rPr>
              <a:t> de equipo jugado entre dos conjuntos de once jugadores cada uno y algunos </a:t>
            </a:r>
            <a:r>
              <a:rPr lang="es-ES" sz="1600" u="sng" dirty="0" smtClean="0">
                <a:latin typeface="Calibri" pitchFamily="34" charset="0"/>
                <a:hlinkClick r:id="rId6" tooltip="Árbitro (deporte)"/>
              </a:rPr>
              <a:t>árbitros</a:t>
            </a:r>
            <a:r>
              <a:rPr lang="es-ES" sz="1600" dirty="0" smtClean="0">
                <a:latin typeface="Calibri" pitchFamily="34" charset="0"/>
              </a:rPr>
              <a:t> que se ocupan de que las </a:t>
            </a:r>
            <a:r>
              <a:rPr lang="es-ES" sz="1600" u="sng" dirty="0" err="1" smtClean="0">
                <a:latin typeface="Calibri" pitchFamily="34" charset="0"/>
                <a:hlinkClick r:id="rId7" tooltip="Norma jurídica"/>
              </a:rPr>
              <a:t>normas</a:t>
            </a:r>
            <a:r>
              <a:rPr lang="es-ES" sz="1600" dirty="0" err="1" smtClean="0">
                <a:latin typeface="Calibri" pitchFamily="34" charset="0"/>
              </a:rPr>
              <a:t>se</a:t>
            </a:r>
            <a:r>
              <a:rPr lang="es-ES" sz="1600" dirty="0" smtClean="0">
                <a:latin typeface="Calibri" pitchFamily="34" charset="0"/>
              </a:rPr>
              <a:t> cumplan correctamente. Es ampliamente considerado el deporte más popular del mundo, pues lo practican unos 270 millones de personas.</a:t>
            </a:r>
            <a:r>
              <a:rPr lang="es-ES" sz="1600" u="sng" dirty="0" smtClean="0">
                <a:latin typeface="Calibri" pitchFamily="34" charset="0"/>
                <a:hlinkClick r:id="rId2"/>
              </a:rPr>
              <a:t>3</a:t>
            </a:r>
            <a:endParaRPr lang="es-ES" sz="1600" dirty="0" smtClean="0">
              <a:latin typeface="Calibri" pitchFamily="34" charset="0"/>
            </a:endParaRPr>
          </a:p>
          <a:p>
            <a:r>
              <a:rPr lang="es-ES" sz="1600" dirty="0" smtClean="0">
                <a:latin typeface="Calibri" pitchFamily="34" charset="0"/>
              </a:rPr>
              <a:t>El terreno de juego es rectangular de </a:t>
            </a:r>
            <a:r>
              <a:rPr lang="es-ES" sz="1600" u="sng" dirty="0" smtClean="0">
                <a:latin typeface="Calibri" pitchFamily="34" charset="0"/>
                <a:hlinkClick r:id="rId8" tooltip="Césped"/>
              </a:rPr>
              <a:t>césped natural</a:t>
            </a:r>
            <a:r>
              <a:rPr lang="es-ES" sz="1600" dirty="0" smtClean="0">
                <a:latin typeface="Calibri" pitchFamily="34" charset="0"/>
              </a:rPr>
              <a:t> o </a:t>
            </a:r>
            <a:r>
              <a:rPr lang="es-ES" sz="1600" u="sng" dirty="0" smtClean="0">
                <a:latin typeface="Calibri" pitchFamily="34" charset="0"/>
                <a:hlinkClick r:id="rId9" tooltip="Césped artificial"/>
              </a:rPr>
              <a:t>artificial</a:t>
            </a:r>
            <a:r>
              <a:rPr lang="es-ES" sz="1600" dirty="0" smtClean="0">
                <a:latin typeface="Calibri" pitchFamily="34" charset="0"/>
              </a:rPr>
              <a:t>, con una </a:t>
            </a:r>
            <a:r>
              <a:rPr lang="es-ES" sz="1600" u="sng" dirty="0" smtClean="0">
                <a:latin typeface="Calibri" pitchFamily="34" charset="0"/>
                <a:hlinkClick r:id="rId10" tooltip="Arco (fútbol)"/>
              </a:rPr>
              <a:t>portería o arco</a:t>
            </a:r>
            <a:r>
              <a:rPr lang="es-ES" sz="1600" dirty="0" smtClean="0">
                <a:latin typeface="Calibri" pitchFamily="34" charset="0"/>
              </a:rPr>
              <a:t> a cada lado del campo. Se juega mediante una </a:t>
            </a:r>
            <a:r>
              <a:rPr lang="es-ES" sz="1600" u="sng" dirty="0" smtClean="0">
                <a:latin typeface="Calibri" pitchFamily="34" charset="0"/>
                <a:hlinkClick r:id="rId11" tooltip="Pelota"/>
              </a:rPr>
              <a:t>pelota</a:t>
            </a:r>
            <a:r>
              <a:rPr lang="es-ES" sz="1600" dirty="0" smtClean="0">
                <a:latin typeface="Calibri" pitchFamily="34" charset="0"/>
              </a:rPr>
              <a:t> que se debe desplazar a través del campo con cualquier parte del cuerpo que no sean los brazos o las manos, y mayoritariamente con los pies (de ahí su nombre). El objetivo es introducirla dentro del </a:t>
            </a:r>
            <a:r>
              <a:rPr lang="es-ES" sz="1600" u="sng" dirty="0" smtClean="0">
                <a:latin typeface="Calibri" pitchFamily="34" charset="0"/>
                <a:hlinkClick r:id="rId10" tooltip="Arco (fútbol)"/>
              </a:rPr>
              <a:t>arco</a:t>
            </a:r>
            <a:r>
              <a:rPr lang="es-ES" sz="1600" dirty="0" smtClean="0">
                <a:latin typeface="Calibri" pitchFamily="34" charset="0"/>
              </a:rPr>
              <a:t> contrario, acción que se denomina marcar un </a:t>
            </a:r>
            <a:r>
              <a:rPr lang="es-ES" sz="1600" u="sng" dirty="0" smtClean="0">
                <a:latin typeface="Calibri" pitchFamily="34" charset="0"/>
                <a:hlinkClick r:id="rId12" tooltip="Gol"/>
              </a:rPr>
              <a:t>gol</a:t>
            </a:r>
            <a:r>
              <a:rPr lang="es-ES" sz="1600" dirty="0" smtClean="0">
                <a:latin typeface="Calibri" pitchFamily="34" charset="0"/>
              </a:rPr>
              <a:t>. El equipo que logre más goles al cabo del partido, de una duración de 90 </a:t>
            </a:r>
            <a:r>
              <a:rPr lang="es-ES" sz="1600" u="sng" dirty="0" smtClean="0">
                <a:latin typeface="Calibri" pitchFamily="34" charset="0"/>
                <a:hlinkClick r:id="rId13" tooltip="Minuto"/>
              </a:rPr>
              <a:t>minutos</a:t>
            </a:r>
            <a:r>
              <a:rPr lang="es-ES" sz="1600" dirty="0" smtClean="0">
                <a:latin typeface="Calibri" pitchFamily="34" charset="0"/>
              </a:rPr>
              <a:t>, es el que resulta ganador del encuentro.</a:t>
            </a:r>
          </a:p>
          <a:p>
            <a:endParaRPr lang="es-E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42918"/>
            <a:ext cx="8534400" cy="758952"/>
          </a:xfrm>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t>
            </a:r>
            <a:r>
              <a:rPr lang="es-ES" b="1" dirty="0" smtClean="0"/>
              <a:t/>
            </a:r>
            <a:br>
              <a:rPr lang="es-ES" b="1" dirty="0" smtClean="0"/>
            </a:br>
            <a:r>
              <a:rPr lang="es-ES" b="1" dirty="0" smtClean="0"/>
              <a:t>Naturaleza del juego </a:t>
            </a:r>
            <a:br>
              <a:rPr lang="es-ES" b="1" dirty="0" smtClean="0"/>
            </a:br>
            <a:endParaRPr lang="es-ES" dirty="0"/>
          </a:p>
        </p:txBody>
      </p:sp>
      <p:sp>
        <p:nvSpPr>
          <p:cNvPr id="3" name="2 Marcador de contenido"/>
          <p:cNvSpPr>
            <a:spLocks noGrp="1"/>
          </p:cNvSpPr>
          <p:nvPr>
            <p:ph sz="quarter" idx="1"/>
          </p:nvPr>
        </p:nvSpPr>
        <p:spPr/>
        <p:txBody>
          <a:bodyPr>
            <a:normAutofit/>
          </a:bodyPr>
          <a:lstStyle/>
          <a:p>
            <a:r>
              <a:rPr lang="es-ES" sz="1600" dirty="0" smtClean="0">
                <a:latin typeface="Calibri" pitchFamily="34" charset="0"/>
              </a:rPr>
              <a:t>El fútbol se juega siguiendo una serie de reglas, llamadas oficialmente reglas de juego. Este deporte se practica con una pelota </a:t>
            </a:r>
            <a:r>
              <a:rPr lang="es-ES" sz="1600" u="sng" dirty="0" smtClean="0">
                <a:latin typeface="Calibri" pitchFamily="34" charset="0"/>
                <a:hlinkClick r:id="rId2" tooltip="Esfera"/>
              </a:rPr>
              <a:t>esférica</a:t>
            </a:r>
            <a:r>
              <a:rPr lang="es-ES" sz="1600" dirty="0" smtClean="0">
                <a:latin typeface="Calibri" pitchFamily="34" charset="0"/>
              </a:rPr>
              <a:t> (de cuero u otro material con una circunferencia no mayor a 70 cm y no inferior a 68 cm, y un peso no superior a 450 g y no inferior a 410 g al comienzo del partido), donde dos equipos de once jugadores cada uno (diez jugadores "de campo" y un arquero) compiten por encajar la misma en la portería rival, marcando así un </a:t>
            </a:r>
            <a:r>
              <a:rPr lang="es-ES" sz="1600" u="sng" dirty="0" smtClean="0">
                <a:latin typeface="Calibri" pitchFamily="34" charset="0"/>
                <a:hlinkClick r:id="rId3" tooltip="Gol"/>
              </a:rPr>
              <a:t>gol</a:t>
            </a:r>
            <a:r>
              <a:rPr lang="es-ES" sz="1600" dirty="0" smtClean="0">
                <a:latin typeface="Calibri" pitchFamily="34" charset="0"/>
              </a:rPr>
              <a:t>. El equipo que más goles haya marcado al final del partido es el ganador; si ambos equipos no marcan, o marcan la misma cantidad de goles, entonces se declara un empate. Puede haber excepciones a esta regla; véase </a:t>
            </a:r>
            <a:r>
              <a:rPr lang="es-ES" sz="1600" u="sng" dirty="0" smtClean="0">
                <a:latin typeface="Calibri" pitchFamily="34" charset="0"/>
                <a:hlinkClick r:id="rId4" tooltip="Fútbol"/>
              </a:rPr>
              <a:t>Duración y resultado</a:t>
            </a:r>
            <a:r>
              <a:rPr lang="es-ES" sz="1600" dirty="0" smtClean="0">
                <a:latin typeface="Calibri" pitchFamily="34" charset="0"/>
              </a:rPr>
              <a:t> más abajo.</a:t>
            </a:r>
          </a:p>
          <a:p>
            <a:r>
              <a:rPr lang="es-ES" sz="1600" dirty="0" smtClean="0">
                <a:latin typeface="Calibri" pitchFamily="34" charset="0"/>
              </a:rPr>
              <a:t>La regla principal es que los jugadores, excepto los </a:t>
            </a:r>
            <a:r>
              <a:rPr lang="es-ES" sz="1600" u="sng" dirty="0" smtClean="0">
                <a:latin typeface="Calibri" pitchFamily="34" charset="0"/>
                <a:hlinkClick r:id="rId5" tooltip="Guardameta (fútbol)"/>
              </a:rPr>
              <a:t>guardametas</a:t>
            </a:r>
            <a:r>
              <a:rPr lang="es-ES" sz="1600" dirty="0" smtClean="0">
                <a:latin typeface="Calibri" pitchFamily="34" charset="0"/>
              </a:rPr>
              <a:t>, no pueden tocar intencionalmente la pelota con </a:t>
            </a:r>
            <a:r>
              <a:rPr lang="es-ES" sz="1600" dirty="0" err="1" smtClean="0">
                <a:latin typeface="Calibri" pitchFamily="34" charset="0"/>
              </a:rPr>
              <a:t>sus</a:t>
            </a:r>
            <a:r>
              <a:rPr lang="es-ES" sz="1600" u="sng" dirty="0" err="1" smtClean="0">
                <a:latin typeface="Calibri" pitchFamily="34" charset="0"/>
                <a:hlinkClick r:id="rId6" tooltip="Brazo"/>
              </a:rPr>
              <a:t>brazos</a:t>
            </a:r>
            <a:r>
              <a:rPr lang="es-ES" sz="1600" dirty="0" smtClean="0">
                <a:latin typeface="Calibri" pitchFamily="34" charset="0"/>
              </a:rPr>
              <a:t> o </a:t>
            </a:r>
            <a:r>
              <a:rPr lang="es-ES" sz="1600" u="sng" dirty="0" smtClean="0">
                <a:latin typeface="Calibri" pitchFamily="34" charset="0"/>
                <a:hlinkClick r:id="rId7" tooltip="Mano"/>
              </a:rPr>
              <a:t>manos</a:t>
            </a:r>
            <a:r>
              <a:rPr lang="es-ES" sz="1600" dirty="0" smtClean="0">
                <a:latin typeface="Calibri" pitchFamily="34" charset="0"/>
              </a:rPr>
              <a:t> durante el juego, aunque deben usar sus manos para los </a:t>
            </a:r>
            <a:r>
              <a:rPr lang="es-ES" sz="1600" u="sng" dirty="0" smtClean="0">
                <a:latin typeface="Calibri" pitchFamily="34" charset="0"/>
                <a:hlinkClick r:id="rId8" tooltip="Saque de banda"/>
              </a:rPr>
              <a:t>saques de banda</a:t>
            </a:r>
            <a:r>
              <a:rPr lang="es-ES" sz="1600" dirty="0" smtClean="0">
                <a:latin typeface="Calibri" pitchFamily="34" charset="0"/>
              </a:rPr>
              <a:t>.</a:t>
            </a:r>
          </a:p>
          <a:p>
            <a:endParaRPr lang="es-E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Guardameta </a:t>
            </a:r>
            <a:endParaRPr lang="es-ES" dirty="0"/>
          </a:p>
        </p:txBody>
      </p:sp>
      <p:sp>
        <p:nvSpPr>
          <p:cNvPr id="3" name="2 Marcador de contenido"/>
          <p:cNvSpPr>
            <a:spLocks noGrp="1"/>
          </p:cNvSpPr>
          <p:nvPr>
            <p:ph sz="quarter" idx="1"/>
          </p:nvPr>
        </p:nvSpPr>
        <p:spPr/>
        <p:txBody>
          <a:bodyPr>
            <a:normAutofit/>
          </a:bodyPr>
          <a:lstStyle/>
          <a:p>
            <a:r>
              <a:rPr lang="es-ES" sz="1700" dirty="0" smtClean="0">
                <a:latin typeface="Calibri" pitchFamily="34" charset="0"/>
              </a:rPr>
              <a:t>El guardameta, también conocido como portero, arquero o golero, es el jugador cuyo principal objetivo es evitar que la </a:t>
            </a:r>
            <a:r>
              <a:rPr lang="es-ES" sz="1700" dirty="0" smtClean="0">
                <a:latin typeface="Calibri" pitchFamily="34" charset="0"/>
                <a:hlinkClick r:id="rId2" tooltip="Pelota"/>
              </a:rPr>
              <a:t>pelota</a:t>
            </a:r>
            <a:r>
              <a:rPr lang="es-ES" sz="1700" dirty="0" smtClean="0">
                <a:latin typeface="Calibri" pitchFamily="34" charset="0"/>
              </a:rPr>
              <a:t> entre a su meta durante el juego, acto que se conoce como </a:t>
            </a:r>
            <a:r>
              <a:rPr lang="es-ES" sz="1700" dirty="0" smtClean="0">
                <a:latin typeface="Calibri" pitchFamily="34" charset="0"/>
                <a:hlinkClick r:id="rId3" tooltip="Gol"/>
              </a:rPr>
              <a:t>gol</a:t>
            </a:r>
            <a:r>
              <a:rPr lang="es-ES" sz="1700" dirty="0" smtClean="0">
                <a:latin typeface="Calibri" pitchFamily="34" charset="0"/>
              </a:rPr>
              <a:t>. El guardameta es el único jugador que puede tocar la pelota con sus manos durante el juego activo, aunque sólo dentro de su propia área. Cada equipo debe presentar un único guardameta en su alineación. En caso de que el jugador deba abandonar el terreno de juego por cualquier motivo, deberá ser sustituido por otro futbolista, ya sea uno que se encuentre jugando o un sustituto. Este tipo de jugadores deben llevar una vestimenta diferente a la de sus compañeros, sus rivales (incluido el guardameta) y el cuerpo arbitral. Por lo general suelen llevar el número </a:t>
            </a:r>
            <a:r>
              <a:rPr lang="es-ES" sz="1700" b="1" i="1" dirty="0" smtClean="0">
                <a:latin typeface="Calibri" pitchFamily="34" charset="0"/>
              </a:rPr>
              <a:t>1</a:t>
            </a:r>
            <a:r>
              <a:rPr lang="es-ES" sz="1700" dirty="0" smtClean="0">
                <a:latin typeface="Calibri" pitchFamily="34" charset="0"/>
              </a:rPr>
              <a:t> estampado sobre su camiseta.</a:t>
            </a:r>
          </a:p>
          <a:p>
            <a:endParaRPr lang="es-E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Defensa</a:t>
            </a:r>
            <a:endParaRPr lang="es-ES" dirty="0"/>
          </a:p>
        </p:txBody>
      </p:sp>
      <p:sp>
        <p:nvSpPr>
          <p:cNvPr id="3" name="2 Marcador de contenido"/>
          <p:cNvSpPr>
            <a:spLocks noGrp="1"/>
          </p:cNvSpPr>
          <p:nvPr>
            <p:ph sz="quarter" idx="1"/>
          </p:nvPr>
        </p:nvSpPr>
        <p:spPr/>
        <p:txBody>
          <a:bodyPr>
            <a:normAutofit/>
          </a:bodyPr>
          <a:lstStyle/>
          <a:p>
            <a:r>
              <a:rPr lang="es-ES" sz="1600" dirty="0" smtClean="0">
                <a:latin typeface="Calibri" pitchFamily="34" charset="0"/>
              </a:rPr>
              <a:t>El defensa, también conocido como defensor, es el jugador ubicado una línea delante del </a:t>
            </a:r>
            <a:r>
              <a:rPr lang="es-ES" sz="1600" dirty="0" smtClean="0">
                <a:latin typeface="Calibri" pitchFamily="34" charset="0"/>
                <a:hlinkClick r:id="rId2" tooltip="Guardameta"/>
              </a:rPr>
              <a:t>guardameta</a:t>
            </a:r>
            <a:r>
              <a:rPr lang="es-ES" sz="1600" dirty="0" smtClean="0">
                <a:latin typeface="Calibri" pitchFamily="34" charset="0"/>
              </a:rPr>
              <a:t> y una por detrás de los </a:t>
            </a:r>
            <a:r>
              <a:rPr lang="es-ES" sz="1600" dirty="0" smtClean="0">
                <a:latin typeface="Calibri" pitchFamily="34" charset="0"/>
                <a:hlinkClick r:id="rId3" tooltip="Centrocampista"/>
              </a:rPr>
              <a:t>centrocampistas</a:t>
            </a:r>
            <a:r>
              <a:rPr lang="es-ES" sz="1600" dirty="0" smtClean="0">
                <a:latin typeface="Calibri" pitchFamily="34" charset="0"/>
              </a:rPr>
              <a:t>, cuyo principal objetivo es detener los ataques del equipo rival. Generalmente esta línea de jugadores se encuentra en forma </a:t>
            </a:r>
            <a:r>
              <a:rPr lang="es-ES" sz="1600" i="1" dirty="0" smtClean="0">
                <a:latin typeface="Calibri" pitchFamily="34" charset="0"/>
              </a:rPr>
              <a:t>arqueada</a:t>
            </a:r>
            <a:r>
              <a:rPr lang="es-ES" sz="1600" dirty="0" smtClean="0">
                <a:latin typeface="Calibri" pitchFamily="34" charset="0"/>
              </a:rPr>
              <a:t>, quedando algunos defensas ubicados más cerca del guardameta que los demás. Si es sólo un jugador el ubicado más atrás, recibe el nombre de </a:t>
            </a:r>
            <a:r>
              <a:rPr lang="es-ES" sz="1600" dirty="0" smtClean="0">
                <a:latin typeface="Calibri" pitchFamily="34" charset="0"/>
                <a:hlinkClick r:id="rId4" tooltip="Líbero (fútbol)"/>
              </a:rPr>
              <a:t>líbero</a:t>
            </a:r>
            <a:r>
              <a:rPr lang="es-ES" sz="1600" dirty="0" smtClean="0">
                <a:latin typeface="Calibri" pitchFamily="34" charset="0"/>
              </a:rPr>
              <a:t>; si son dos o más, reciben el nombre de zagueros. Los defensores ubicados en los costados del terreno son llamados laterales o </a:t>
            </a:r>
            <a:r>
              <a:rPr lang="es-ES" sz="1600" dirty="0" err="1" smtClean="0">
                <a:latin typeface="Calibri" pitchFamily="34" charset="0"/>
              </a:rPr>
              <a:t>stoppers</a:t>
            </a:r>
            <a:r>
              <a:rPr lang="es-ES" sz="1600" dirty="0" smtClean="0">
                <a:latin typeface="Calibri" pitchFamily="34" charset="0"/>
              </a:rPr>
              <a:t>(en el caso de que haya un libero), y debido a su ubicación (más cerca de los centrocampistas) estos pueden avanzar más en el terreno si lo desean. Para nombrarlos se agrega la zona a la palabra defensa: por ejemplo, un defensa que juega por la derecha (mirando hacia la meta rival) sería un lateral derecho. También el arquero debe proteger y dar instrucciones a los defensas.</a:t>
            </a:r>
          </a:p>
          <a:p>
            <a:endParaRPr lang="es-E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Centrocampista </a:t>
            </a:r>
            <a:endParaRPr lang="es-ES" dirty="0"/>
          </a:p>
        </p:txBody>
      </p:sp>
      <p:sp>
        <p:nvSpPr>
          <p:cNvPr id="3" name="2 Marcador de contenido"/>
          <p:cNvSpPr>
            <a:spLocks noGrp="1"/>
          </p:cNvSpPr>
          <p:nvPr>
            <p:ph sz="quarter" idx="1"/>
          </p:nvPr>
        </p:nvSpPr>
        <p:spPr/>
        <p:txBody>
          <a:bodyPr>
            <a:normAutofit/>
          </a:bodyPr>
          <a:lstStyle/>
          <a:p>
            <a:r>
              <a:rPr lang="es-ES" sz="1600" dirty="0" smtClean="0">
                <a:latin typeface="Calibri" pitchFamily="34" charset="0"/>
              </a:rPr>
              <a:t>El centrocampista, mediocampista o volante es la persona que juega en el mediocampo en un campo de fútbol. Entre sus funciones se encuentran las de recuperar balones, propiciar la creación de jugadas y explotar el juego ofensivo. De acuerdo a estas funciones podemos distinguir a los volantes carrileros (los que juegan más cerca de la línea de banda), los de contención (que juegan casi a la misma altura que los defensores laterales para contribuir a la defensa, pueden ser uno o dos jugadores). El apodo de Cinco (5), se debe a que por lo general los jugadores que juegan en esta zona usan este número de camiseta y los de creación o enganches, que se sitúan entre la línea de los carrileros y delanteros (son el cerebro del ataque y se caracterizan por su habilidad).</a:t>
            </a:r>
          </a:p>
          <a:p>
            <a:endParaRPr lang="es-E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Delantero </a:t>
            </a:r>
            <a:endParaRPr lang="es-ES" dirty="0"/>
          </a:p>
        </p:txBody>
      </p:sp>
      <p:sp>
        <p:nvSpPr>
          <p:cNvPr id="3" name="2 Marcador de contenido"/>
          <p:cNvSpPr>
            <a:spLocks noGrp="1"/>
          </p:cNvSpPr>
          <p:nvPr>
            <p:ph sz="quarter" idx="1"/>
          </p:nvPr>
        </p:nvSpPr>
        <p:spPr/>
        <p:txBody>
          <a:bodyPr/>
          <a:lstStyle/>
          <a:p>
            <a:r>
              <a:rPr lang="es-ES" sz="1600" dirty="0" smtClean="0">
                <a:latin typeface="Calibri" pitchFamily="34" charset="0"/>
              </a:rPr>
              <a:t>Un delantero o atacante es un jugador de un equipo de fútbol que se destaca en la posición de ataque, la más cercana a la portería del equipo rival, y es por ello el principal responsable de marcar los goles. Es muy importante estar en movimiento y buscar siempre pase, es decir, desmarcarse para que le sea más fácil al que lleva la pelota </a:t>
            </a:r>
            <a:r>
              <a:rPr lang="es-ES" sz="1600" dirty="0" err="1" smtClean="0">
                <a:latin typeface="Calibri" pitchFamily="34" charset="0"/>
              </a:rPr>
              <a:t>pasarsela</a:t>
            </a:r>
            <a:r>
              <a:rPr lang="es-ES" sz="1600" dirty="0" smtClean="0">
                <a:latin typeface="Calibri" pitchFamily="34" charset="0"/>
              </a:rPr>
              <a:t>. La velocidad es esencial.</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TotalTime>
  <Words>284</Words>
  <Application>Microsoft Office PowerPoint</Application>
  <PresentationFormat>Presentación en pantalla (4:3)</PresentationFormat>
  <Paragraphs>16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Civil</vt:lpstr>
      <vt:lpstr>Futbol </vt:lpstr>
      <vt:lpstr>Introducción </vt:lpstr>
      <vt:lpstr>           Naturaleza del juego  </vt:lpstr>
      <vt:lpstr>Guardameta </vt:lpstr>
      <vt:lpstr>Defensa</vt:lpstr>
      <vt:lpstr>Centrocampista </vt:lpstr>
      <vt:lpstr>Delantero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Futbol </dc:title>
  <dc:creator>Familia</dc:creator>
  <cp:lastModifiedBy>Familia</cp:lastModifiedBy>
  <cp:revision>2</cp:revision>
  <dcterms:created xsi:type="dcterms:W3CDTF">2016-03-17T00:02:28Z</dcterms:created>
  <dcterms:modified xsi:type="dcterms:W3CDTF">2016-03-17T00:15:44Z</dcterms:modified>
</cp:coreProperties>
</file>