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836-7D91-47E5-B22B-48C8CED4E64B}" type="datetimeFigureOut">
              <a:rPr lang="es-MX" smtClean="0"/>
              <a:pPr/>
              <a:t>17/03/2016</a:t>
            </a:fld>
            <a:endParaRPr lang="es-MX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0FD-DC23-44C6-93A1-C7B7DF527DA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836-7D91-47E5-B22B-48C8CED4E64B}" type="datetimeFigureOut">
              <a:rPr lang="es-MX" smtClean="0"/>
              <a:pPr/>
              <a:t>17/03/2016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0FD-DC23-44C6-93A1-C7B7DF527DA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836-7D91-47E5-B22B-48C8CED4E64B}" type="datetimeFigureOut">
              <a:rPr lang="es-MX" smtClean="0"/>
              <a:pPr/>
              <a:t>17/03/2016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0FD-DC23-44C6-93A1-C7B7DF527DA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836-7D91-47E5-B22B-48C8CED4E64B}" type="datetimeFigureOut">
              <a:rPr lang="es-MX" smtClean="0"/>
              <a:pPr/>
              <a:t>17/03/2016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0FD-DC23-44C6-93A1-C7B7DF527DA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836-7D91-47E5-B22B-48C8CED4E64B}" type="datetimeFigureOut">
              <a:rPr lang="es-MX" smtClean="0"/>
              <a:pPr/>
              <a:t>17/03/2016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0FD-DC23-44C6-93A1-C7B7DF527DA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836-7D91-47E5-B22B-48C8CED4E64B}" type="datetimeFigureOut">
              <a:rPr lang="es-MX" smtClean="0"/>
              <a:pPr/>
              <a:t>17/03/2016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0FD-DC23-44C6-93A1-C7B7DF527DA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836-7D91-47E5-B22B-48C8CED4E64B}" type="datetimeFigureOut">
              <a:rPr lang="es-MX" smtClean="0"/>
              <a:pPr/>
              <a:t>17/03/2016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0FD-DC23-44C6-93A1-C7B7DF527DA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836-7D91-47E5-B22B-48C8CED4E64B}" type="datetimeFigureOut">
              <a:rPr lang="es-MX" smtClean="0"/>
              <a:pPr/>
              <a:t>17/03/2016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0FD-DC23-44C6-93A1-C7B7DF527DA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836-7D91-47E5-B22B-48C8CED4E64B}" type="datetimeFigureOut">
              <a:rPr lang="es-MX" smtClean="0"/>
              <a:pPr/>
              <a:t>17/03/2016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0FD-DC23-44C6-93A1-C7B7DF527DA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836-7D91-47E5-B22B-48C8CED4E64B}" type="datetimeFigureOut">
              <a:rPr lang="es-MX" smtClean="0"/>
              <a:pPr/>
              <a:t>17/03/2016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0FD-DC23-44C6-93A1-C7B7DF527DA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836-7D91-47E5-B22B-48C8CED4E64B}" type="datetimeFigureOut">
              <a:rPr lang="es-MX" smtClean="0"/>
              <a:pPr/>
              <a:t>17/03/2016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48A0FD-DC23-44C6-93A1-C7B7DF527DA6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56836-7D91-47E5-B22B-48C8CED4E64B}" type="datetimeFigureOut">
              <a:rPr lang="es-MX" smtClean="0"/>
              <a:pPr/>
              <a:t>17/03/2016</a:t>
            </a:fld>
            <a:endParaRPr lang="es-MX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48A0FD-DC23-44C6-93A1-C7B7DF527DA6}" type="slidenum">
              <a:rPr lang="es-MX" smtClean="0"/>
              <a:pPr/>
              <a:t>‹Nº›</a:t>
            </a:fld>
            <a:endParaRPr lang="es-MX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2204864"/>
            <a:ext cx="5504656" cy="1368152"/>
          </a:xfrm>
        </p:spPr>
        <p:txBody>
          <a:bodyPr>
            <a:normAutofit/>
          </a:bodyPr>
          <a:lstStyle/>
          <a:p>
            <a: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ANA LAURA PLACERES GUEVARA </a:t>
            </a:r>
            <a:b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 B</a:t>
            </a:r>
            <a:b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TECNOLOGIA </a:t>
            </a:r>
            <a:b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ACT – 1 </a:t>
            </a:r>
            <a:b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PLATAFORMA </a:t>
            </a:r>
            <a:endParaRPr lang="es-MX" sz="1600" dirty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3789040"/>
            <a:ext cx="6400800" cy="1752600"/>
          </a:xfrm>
        </p:spPr>
        <p:txBody>
          <a:bodyPr>
            <a:normAutofit/>
          </a:bodyPr>
          <a:lstStyle/>
          <a:p>
            <a:r>
              <a:rPr lang="es-MX" sz="16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“ LOS DERECHOS DE LOS ANIMALES” </a:t>
            </a:r>
            <a:endParaRPr lang="es-MX" sz="1600" b="1" i="1" u="sng" dirty="0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3 Imagen" descr="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764704"/>
            <a:ext cx="3672408" cy="936104"/>
          </a:xfrm>
          <a:prstGeom prst="rect">
            <a:avLst/>
          </a:prstGeom>
        </p:spPr>
      </p:pic>
      <p:sp>
        <p:nvSpPr>
          <p:cNvPr id="11267" name="AutoShape 3" descr="Resultado de imagen para derechos de los animal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6 Imagen" descr="01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314825"/>
            <a:ext cx="3096344" cy="25431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1259632" y="692696"/>
            <a:ext cx="6696744" cy="1584176"/>
          </a:xfrm>
        </p:spPr>
        <p:txBody>
          <a:bodyPr/>
          <a:lstStyle/>
          <a:p>
            <a:pPr algn="just"/>
            <a:endParaRPr lang="es-MX" sz="12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s-MX" dirty="0" smtClean="0">
                <a:latin typeface="Courier New" pitchFamily="49" charset="0"/>
                <a:cs typeface="Courier New" pitchFamily="49" charset="0"/>
              </a:rPr>
              <a:t>Los derechos de los animales buscan acabar con cualquier acto de explotación hacia los animales y reconocer que éstos tienen derecho a una vida digna</a:t>
            </a:r>
            <a:endParaRPr lang="es-MX" dirty="0"/>
          </a:p>
        </p:txBody>
      </p:sp>
      <p:pic>
        <p:nvPicPr>
          <p:cNvPr id="5" name="4 Marcador de contenido" descr="0102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996952"/>
            <a:ext cx="3096344" cy="3505915"/>
          </a:xfrm>
        </p:spPr>
      </p:pic>
      <p:pic>
        <p:nvPicPr>
          <p:cNvPr id="7" name="6 Imagen" descr="989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2564904"/>
            <a:ext cx="2654796" cy="288073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 rot="20847149">
            <a:off x="568954" y="1354143"/>
            <a:ext cx="44279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i="1" dirty="0" smtClean="0">
                <a:latin typeface="Courier New" pitchFamily="49" charset="0"/>
                <a:cs typeface="Courier New" pitchFamily="49" charset="0"/>
              </a:rPr>
              <a:t>Actualmente, los derechos de animales se enseñan en 100 facultades de derecho estadounidenses, incluyendo Harvard, </a:t>
            </a:r>
            <a:r>
              <a:rPr lang="es-MX" sz="1400" b="1" i="1" dirty="0" err="1" smtClean="0">
                <a:latin typeface="Courier New" pitchFamily="49" charset="0"/>
                <a:cs typeface="Courier New" pitchFamily="49" charset="0"/>
              </a:rPr>
              <a:t>Stanford</a:t>
            </a:r>
            <a:r>
              <a:rPr lang="es-MX" sz="1400" b="1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MX" sz="1400" b="1" i="1" dirty="0" err="1" smtClean="0">
                <a:latin typeface="Courier New" pitchFamily="49" charset="0"/>
                <a:cs typeface="Courier New" pitchFamily="49" charset="0"/>
              </a:rPr>
              <a:t>UCLA</a:t>
            </a:r>
            <a:r>
              <a:rPr lang="es-MX" sz="1400" b="1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MX" sz="1400" b="1" i="1" dirty="0" err="1" smtClean="0">
                <a:latin typeface="Courier New" pitchFamily="49" charset="0"/>
                <a:cs typeface="Courier New" pitchFamily="49" charset="0"/>
              </a:rPr>
              <a:t>Northwestern</a:t>
            </a:r>
            <a:r>
              <a:rPr lang="es-MX" sz="1400" b="1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MX" sz="1400" b="1" i="1" dirty="0" err="1" smtClean="0">
                <a:latin typeface="Courier New" pitchFamily="49" charset="0"/>
                <a:cs typeface="Courier New" pitchFamily="49" charset="0"/>
              </a:rPr>
              <a:t>University</a:t>
            </a:r>
            <a:r>
              <a:rPr lang="es-MX" sz="1400" b="1" i="1" dirty="0" smtClean="0">
                <a:latin typeface="Courier New" pitchFamily="49" charset="0"/>
                <a:cs typeface="Courier New" pitchFamily="49" charset="0"/>
              </a:rPr>
              <a:t> of Michigan y </a:t>
            </a:r>
            <a:r>
              <a:rPr lang="es-MX" sz="1400" b="1" i="1" dirty="0" err="1" smtClean="0">
                <a:latin typeface="Courier New" pitchFamily="49" charset="0"/>
                <a:cs typeface="Courier New" pitchFamily="49" charset="0"/>
              </a:rPr>
              <a:t>Duke</a:t>
            </a:r>
            <a:r>
              <a:rPr lang="es-MX" sz="1400" b="1" i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s-MX" sz="1400" b="1" i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3 Imagen" descr="55555555555555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636912"/>
            <a:ext cx="4579590" cy="356991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67944" y="206084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1400" dirty="0" smtClean="0">
                <a:latin typeface="Courier New" pitchFamily="49" charset="0"/>
                <a:cs typeface="Courier New" pitchFamily="49" charset="0"/>
              </a:rPr>
              <a:t>El </a:t>
            </a:r>
            <a:r>
              <a:rPr lang="es-ES" sz="1400" dirty="0" smtClean="0">
                <a:latin typeface="Courier New" pitchFamily="49" charset="0"/>
                <a:cs typeface="Courier New" pitchFamily="49" charset="0"/>
              </a:rPr>
              <a:t>Derecho de animales es </a:t>
            </a:r>
            <a:r>
              <a:rPr lang="es-ES" sz="1400" dirty="0" smtClean="0">
                <a:latin typeface="Courier New" pitchFamily="49" charset="0"/>
                <a:cs typeface="Courier New" pitchFamily="49" charset="0"/>
              </a:rPr>
              <a:t>una colección de </a:t>
            </a:r>
            <a:r>
              <a:rPr lang="es-ES" sz="1400" dirty="0" smtClean="0">
                <a:latin typeface="Courier New" pitchFamily="49" charset="0"/>
                <a:cs typeface="Courier New" pitchFamily="49" charset="0"/>
              </a:rPr>
              <a:t>derecho positivo  </a:t>
            </a:r>
            <a:r>
              <a:rPr lang="es-ES" sz="1400" dirty="0" smtClean="0">
                <a:latin typeface="Courier New" pitchFamily="49" charset="0"/>
                <a:cs typeface="Courier New" pitchFamily="49" charset="0"/>
              </a:rPr>
              <a:t>en la cual la naturaleza - legal, social o biológica - de animales es el objeto de Derecho significante, no es sinónimo de derechos de los animales como sujeto de Derecho, más es considerado un referente "práctico". </a:t>
            </a:r>
            <a:endParaRPr lang="es-MX" sz="1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" name="2 Imagen" descr="0101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0178" y="4581128"/>
            <a:ext cx="4103822" cy="2276872"/>
          </a:xfrm>
          <a:prstGeom prst="rect">
            <a:avLst/>
          </a:prstGeom>
        </p:spPr>
      </p:pic>
      <p:pic>
        <p:nvPicPr>
          <p:cNvPr id="4" name="3 Imagen" descr="6565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20688"/>
            <a:ext cx="3419872" cy="17430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545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268760"/>
            <a:ext cx="6465874" cy="482453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412776"/>
            <a:ext cx="223224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 animal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legal </a:t>
            </a:r>
            <a:r>
              <a:rPr kumimoji="0" lang="es-ES" sz="1400" b="0" i="0" u="none" strike="noStrike" cap="none" normalizeH="0" dirty="0" err="1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defense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s-ES" sz="1400" b="0" i="0" u="none" strike="noStrike" cap="none" normalizeH="0" dirty="0" err="1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fund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(literalmente: 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Fundación de la Defensa Legal de Animales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fue fundado por la abogada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joyce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s-ES" sz="1400" b="0" i="0" u="none" strike="noStrike" cap="none" normalizeH="0" dirty="0" err="1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tischerl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 1979 como la primera organización dedicada a la promoción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 la esfera de los derechos de animales y usando el derecho para proteger las vidas y defender los intereses de animales.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" name="2 Imagen" descr="9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1772816"/>
            <a:ext cx="4049639" cy="3960440"/>
          </a:xfrm>
          <a:prstGeom prst="rect">
            <a:avLst/>
          </a:prstGeo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 rot="10800000" flipV="1">
            <a:off x="1403648" y="5229200"/>
            <a:ext cx="619268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discute si los derechos de los animales deber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 ser acompa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ñ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ados con deberes. En la mayor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de las leyes europeas que se orientan en los Derechos Humanos, se deja claro que cada derecho (derecho a la vida) est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acompa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ñ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ado con un deber (deber de no matar), por lo que es obvio que algunos animales no ser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 capaces de cumplir con aquellos deberes.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2 Imagen" descr="33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668988">
            <a:off x="405772" y="1284517"/>
            <a:ext cx="3788200" cy="2616467"/>
          </a:xfrm>
          <a:prstGeom prst="rect">
            <a:avLst/>
          </a:prstGeom>
        </p:spPr>
      </p:pic>
      <p:pic>
        <p:nvPicPr>
          <p:cNvPr id="4" name="3 Imagen" descr="97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4434">
            <a:off x="5103113" y="1255298"/>
            <a:ext cx="3588237" cy="2712040"/>
          </a:xfrm>
          <a:prstGeom prst="rect">
            <a:avLst/>
          </a:prstGeom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965 0.3846 C -0.49114 0.38853 -0.48403 0.39477 -0.47517 0.39708 C -0.46719 0.40217 -0.46406 0.40518 -0.45503 0.40726 C -0.44392 0.41489 -0.43212 0.4142 -0.41979 0.41535 C -0.40781 0.41813 -0.39635 0.4172 -0.38437 0.4135 C -0.37344 0.39847 -0.37864 0.40448 -0.36892 0.395 C -0.36701 0.39153 -0.3658 0.38783 -0.36441 0.3846 C -0.36111 0.37905 -0.35503 0.36841 -0.35503 0.36864 C -0.35347 0.35916 -0.35156 0.35106 -0.35034 0.34158 C -0.35 0.32516 -0.3493 0.30897 -0.34896 0.29255 C -0.34861 0.28238 -0.34774 0.27197 -0.34739 0.26179 C -0.34566 0.22525 -0.34861 0.11841 -0.33021 0.06915 C -0.32673 0.03399 -0.31927 -0.01342 -0.29965 -0.03955 C -0.29705 -0.05296 -0.29097 -0.0599 -0.28437 -0.07031 C -0.26736 -0.0969 -0.24201 -0.1006 -0.21666 -0.10315 C -0.1967 -0.1117 -0.17448 -0.11656 -0.15364 -0.11934 C -0.14132 -0.11864 -0.12882 -0.11957 -0.11666 -0.11749 C -0.11059 -0.11633 -0.10555 -0.11078 -0.09965 -0.10916 C -0.09653 -0.10708 -0.0934 -0.10546 -0.09045 -0.10315 C -0.08663 -0.10014 -0.07968 -0.09274 -0.07968 -0.09251 C -0.07465 -0.07933 -0.07326 -0.07216 -0.07048 -0.05805 C -0.06857 -0.01226 -0.06892 -0.03192 -0.06892 0.00139 " pathEditMode="relative" rAng="0" ptsTypes="ffffffffffff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-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35 0.25393 C 0.57778 0.26619 0.57917 0.27845 0.5816 0.2907 C 0.57934 0.31175 0.57674 0.31152 0.56615 0.32563 C 0.55747 0.33719 0.55156 0.35014 0.53993 0.35823 C 0.53385 0.3624 0.52778 0.36448 0.52153 0.36864 C 0.50712 0.3654 0.51094 0.36078 0.50156 0.3439 C 0.49097 0.3247 0.48333 0.30319 0.47222 0.28446 C 0.46979 0.27012 0.46493 0.25879 0.46007 0.24561 C 0.4533 0.22757 0.45087 0.21022 0.44306 0.19242 C 0.44097 0.16536 0.4342 0.13969 0.43229 0.1124 C 0.42847 0.05967 0.4276 0.00278 0.4092 -0.04533 C 0.4059 -0.06267 0.41042 -0.0444 0.4 -0.06591 C 0.39531 -0.07562 0.39219 -0.08672 0.38767 -0.09667 C 0.38351 -0.10615 0.37899 -0.11702 0.37378 -0.12535 C 0.35955 -0.14824 0.36997 -0.12835 0.35694 -0.1457 C 0.35503 -0.14824 0.35434 -0.15194 0.35226 -0.15402 C 0.33108 -0.17345 0.30764 -0.18501 0.28455 -0.19912 C 0.23628 -0.22849 0.18333 -0.23659 0.13073 -0.24005 C 0.03316 -0.23196 0.07726 -0.25486 0.04149 -0.20721 C 0.03837 -0.19866 0.03333 -0.19172 0.03073 -0.1827 C 0.02726 -0.17091 0.02378 -0.15957 0.01997 -0.14778 C 0.01823 -0.13645 0.0151 -0.12627 0.01233 -0.11517 C 0.01076 -0.0932 0.00851 -0.04163 0.00608 -0.02706 C 0.00399 -0.01434 0.00538 -0.02174 0.00156 -0.00647 C 0.00104 -0.00439 2.77778E-7 -0.00023 2.77778E-7 -0.00023 " pathEditMode="relative" ptsTypes="fffffffff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1196752"/>
            <a:ext cx="83529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Los</a:t>
            </a:r>
            <a:r>
              <a:rPr kumimoji="0" lang="es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principales derechos 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establecidos actualmente son los siguientes:</a:t>
            </a:r>
            <a:endParaRPr kumimoji="0" lang="es-MX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Artículo No. 1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 los animales nacen iguales ante la vida y tienen los mismos derechos a la existencia.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Artículo No. 2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a) Todo animal tiene derecho al respeto. 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b) El hombre, como especie animal, no puede atribuirse el derecho de exterminar a los otros animales o de explotarlos, violando ese derecho. Tiene la obligación de poner sus conocimientos al servicio de los animales. 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c) Todos los animales tienen derecho a la atención, a los cuidados y a la protección del hombre.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Artículo No. 3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a) Ningún animal será sometido a malos tratos ni a actos crueles. 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b) Si es necesaria la muerte de un animal, ésta debe ser instantánea, indolora y no generadora de angustia.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Artículo No. 4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a) Todo animal perteneciente a una especie salvaje tiene derecho a vivir libre en su propio ambiente natural, terrestre, aéreo o acuático y a reproducirse. 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b) Toda privación de libertad, incluso aquella que tenga fines educativos, es contraria a este derecho.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2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2562" y="1104900"/>
            <a:ext cx="6238875" cy="46482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254</Words>
  <Application>Microsoft Office PowerPoint</Application>
  <PresentationFormat>Presentación en pantalla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ANA LAURA PLACERES GUEVARA  2 B TECNOLOGIA  ACT – 1  PLATAFORMA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 LAURA PLACERES GUEVARA  2 B TECNOLOGIA  ACT – 1  PLATAFORMA</dc:title>
  <dc:creator>Ana Laura</dc:creator>
  <cp:lastModifiedBy>Ana Laura</cp:lastModifiedBy>
  <cp:revision>8</cp:revision>
  <dcterms:created xsi:type="dcterms:W3CDTF">2016-03-16T23:02:47Z</dcterms:created>
  <dcterms:modified xsi:type="dcterms:W3CDTF">2016-03-18T01:07:54Z</dcterms:modified>
</cp:coreProperties>
</file>