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8.png" ContentType="image/png"/>
  <Override PartName="/ppt/media/image7.png" ContentType="image/png"/>
  <Override PartName="/ppt/media/image6.png" ContentType="image/png"/>
  <Override PartName="/ppt/media/image4.png" ContentType="image/png"/>
  <Override PartName="/ppt/media/image5.jpeg" ContentType="image/jpeg"/>
  <Override PartName="/ppt/media/image3.png" ContentType="image/png"/>
  <Override PartName="/ppt/media/image2.png" ContentType="image/png"/>
  <Override PartName="/ppt/media/image1.png" ContentType="image/png"/>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PlaceHolder 1"/>
          <p:cNvSpPr>
            <a:spLocks noGrp="1"/>
          </p:cNvSpPr>
          <p:nvPr>
            <p:ph type="body"/>
          </p:nvPr>
        </p:nvSpPr>
        <p:spPr>
          <a:xfrm>
            <a:off x="777240" y="4777560"/>
            <a:ext cx="6217560" cy="4525920"/>
          </a:xfrm>
          <a:prstGeom prst="rect">
            <a:avLst/>
          </a:prstGeom>
        </p:spPr>
        <p:txBody>
          <a:bodyPr lIns="0" rIns="0" tIns="0" bIns="0"/>
          <a:p>
            <a:r>
              <a:rPr lang="es-MX" sz="2000">
                <a:latin typeface="Arial"/>
              </a:rPr>
              <a:t>Pulse para editar el formato de las notas</a:t>
            </a:r>
            <a:endParaRPr/>
          </a:p>
        </p:txBody>
      </p:sp>
      <p:sp>
        <p:nvSpPr>
          <p:cNvPr id="80" name="PlaceHolder 2"/>
          <p:cNvSpPr>
            <a:spLocks noGrp="1"/>
          </p:cNvSpPr>
          <p:nvPr>
            <p:ph type="hdr"/>
          </p:nvPr>
        </p:nvSpPr>
        <p:spPr>
          <a:xfrm>
            <a:off x="0" y="0"/>
            <a:ext cx="3372840" cy="502560"/>
          </a:xfrm>
          <a:prstGeom prst="rect">
            <a:avLst/>
          </a:prstGeom>
        </p:spPr>
        <p:txBody>
          <a:bodyPr lIns="0" rIns="0" tIns="0" bIns="0"/>
          <a:p>
            <a:r>
              <a:rPr lang="es-MX" sz="1400">
                <a:latin typeface="Times New Roman"/>
              </a:rPr>
              <a:t>&lt;encabezamiento&gt;</a:t>
            </a:r>
            <a:endParaRPr/>
          </a:p>
        </p:txBody>
      </p:sp>
      <p:sp>
        <p:nvSpPr>
          <p:cNvPr id="81" name="PlaceHolder 3"/>
          <p:cNvSpPr>
            <a:spLocks noGrp="1"/>
          </p:cNvSpPr>
          <p:nvPr>
            <p:ph type="dt"/>
          </p:nvPr>
        </p:nvSpPr>
        <p:spPr>
          <a:xfrm>
            <a:off x="4399200" y="0"/>
            <a:ext cx="3372840" cy="502560"/>
          </a:xfrm>
          <a:prstGeom prst="rect">
            <a:avLst/>
          </a:prstGeom>
        </p:spPr>
        <p:txBody>
          <a:bodyPr lIns="0" rIns="0" tIns="0" bIns="0"/>
          <a:p>
            <a:pPr algn="r"/>
            <a:r>
              <a:rPr lang="es-MX" sz="1400">
                <a:latin typeface="Times New Roman"/>
              </a:rPr>
              <a:t>&lt;fecha/hora&gt;</a:t>
            </a:r>
            <a:endParaRPr/>
          </a:p>
        </p:txBody>
      </p:sp>
      <p:sp>
        <p:nvSpPr>
          <p:cNvPr id="82" name="PlaceHolder 4"/>
          <p:cNvSpPr>
            <a:spLocks noGrp="1"/>
          </p:cNvSpPr>
          <p:nvPr>
            <p:ph type="ftr"/>
          </p:nvPr>
        </p:nvSpPr>
        <p:spPr>
          <a:xfrm>
            <a:off x="0" y="9555480"/>
            <a:ext cx="3372840" cy="502560"/>
          </a:xfrm>
          <a:prstGeom prst="rect">
            <a:avLst/>
          </a:prstGeom>
        </p:spPr>
        <p:txBody>
          <a:bodyPr lIns="0" rIns="0" tIns="0" bIns="0" anchor="b"/>
          <a:p>
            <a:r>
              <a:rPr lang="es-MX" sz="1400">
                <a:latin typeface="Times New Roman"/>
              </a:rPr>
              <a:t>&lt;pie de página&gt;</a:t>
            </a:r>
            <a:endParaRPr/>
          </a:p>
        </p:txBody>
      </p:sp>
      <p:sp>
        <p:nvSpPr>
          <p:cNvPr id="83" name="PlaceHolder 5"/>
          <p:cNvSpPr>
            <a:spLocks noGrp="1"/>
          </p:cNvSpPr>
          <p:nvPr>
            <p:ph type="sldNum"/>
          </p:nvPr>
        </p:nvSpPr>
        <p:spPr>
          <a:xfrm>
            <a:off x="4399200" y="9555480"/>
            <a:ext cx="3372840" cy="502560"/>
          </a:xfrm>
          <a:prstGeom prst="rect">
            <a:avLst/>
          </a:prstGeom>
        </p:spPr>
        <p:txBody>
          <a:bodyPr lIns="0" rIns="0" tIns="0" bIns="0" anchor="b"/>
          <a:p>
            <a:pPr algn="r"/>
            <a:fld id="{E85A3CA6-3C95-4BFF-962C-8B5C3B12C8F0}" type="slidenum">
              <a:rPr lang="es-MX" sz="1400">
                <a:latin typeface="Times New Roman"/>
              </a:rPr>
              <a:t>&lt;número&gt;</a:t>
            </a:fld>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PlaceHolder 1"/>
          <p:cNvSpPr>
            <a:spLocks noGrp="1"/>
          </p:cNvSpPr>
          <p:nvPr>
            <p:ph type="body"/>
          </p:nvPr>
        </p:nvSpPr>
        <p:spPr>
          <a:xfrm>
            <a:off x="685800" y="4400640"/>
            <a:ext cx="5486040" cy="3600000"/>
          </a:xfrm>
          <a:prstGeom prst="rect">
            <a:avLst/>
          </a:prstGeom>
        </p:spPr>
        <p:txBody>
          <a:bodyPr/>
          <a:p>
            <a:endParaRPr/>
          </a:p>
        </p:txBody>
      </p:sp>
      <p:sp>
        <p:nvSpPr>
          <p:cNvPr id="114" name="TextShape 2"/>
          <p:cNvSpPr txBox="1"/>
          <p:nvPr/>
        </p:nvSpPr>
        <p:spPr>
          <a:xfrm>
            <a:off x="3884760" y="8685360"/>
            <a:ext cx="2971440" cy="458280"/>
          </a:xfrm>
          <a:prstGeom prst="rect">
            <a:avLst/>
          </a:prstGeom>
        </p:spPr>
        <p:txBody>
          <a:bodyPr anchor="b"/>
          <a:p>
            <a:pPr algn="r">
              <a:lnSpc>
                <a:spcPct val="100000"/>
              </a:lnSpc>
            </a:pPr>
            <a:fld id="{544AE106-DE58-4362-9B34-19700AF3D110}" type="slidenum">
              <a:rPr lang="es-MX" sz="1200">
                <a:solidFill>
                  <a:srgbClr val="000000"/>
                </a:solidFill>
                <a:latin typeface="+mn-lt"/>
                <a:ea typeface="+mn-ea"/>
              </a:rPr>
              <a:t>&lt;número&gt;</a:t>
            </a:fld>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28" name="PlaceHolder 2"/>
          <p:cNvSpPr>
            <a:spLocks noGrp="1"/>
          </p:cNvSpPr>
          <p:nvPr>
            <p:ph type="body"/>
          </p:nvPr>
        </p:nvSpPr>
        <p:spPr>
          <a:xfrm>
            <a:off x="838080" y="1825560"/>
            <a:ext cx="10515240" cy="2075040"/>
          </a:xfrm>
          <a:prstGeom prst="rect">
            <a:avLst/>
          </a:prstGeom>
        </p:spPr>
        <p:txBody>
          <a:bodyPr lIns="0" rIns="0" tIns="0" bIns="0"/>
          <a:p>
            <a:endParaRPr/>
          </a:p>
        </p:txBody>
      </p:sp>
      <p:sp>
        <p:nvSpPr>
          <p:cNvPr id="29" name="PlaceHolder 3"/>
          <p:cNvSpPr>
            <a:spLocks noGrp="1"/>
          </p:cNvSpPr>
          <p:nvPr>
            <p:ph type="body"/>
          </p:nvPr>
        </p:nvSpPr>
        <p:spPr>
          <a:xfrm>
            <a:off x="838080" y="4098240"/>
            <a:ext cx="10515240" cy="20750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31" name="PlaceHolder 2"/>
          <p:cNvSpPr>
            <a:spLocks noGrp="1"/>
          </p:cNvSpPr>
          <p:nvPr>
            <p:ph type="body"/>
          </p:nvPr>
        </p:nvSpPr>
        <p:spPr>
          <a:xfrm>
            <a:off x="838080" y="1825560"/>
            <a:ext cx="5131080" cy="2075040"/>
          </a:xfrm>
          <a:prstGeom prst="rect">
            <a:avLst/>
          </a:prstGeom>
        </p:spPr>
        <p:txBody>
          <a:bodyPr lIns="0" rIns="0" tIns="0" bIns="0"/>
          <a:p>
            <a:endParaRPr/>
          </a:p>
        </p:txBody>
      </p:sp>
      <p:sp>
        <p:nvSpPr>
          <p:cNvPr id="32" name="PlaceHolder 3"/>
          <p:cNvSpPr>
            <a:spLocks noGrp="1"/>
          </p:cNvSpPr>
          <p:nvPr>
            <p:ph type="body"/>
          </p:nvPr>
        </p:nvSpPr>
        <p:spPr>
          <a:xfrm>
            <a:off x="6226200" y="1825560"/>
            <a:ext cx="5131080" cy="2075040"/>
          </a:xfrm>
          <a:prstGeom prst="rect">
            <a:avLst/>
          </a:prstGeom>
        </p:spPr>
        <p:txBody>
          <a:bodyPr lIns="0" rIns="0" tIns="0" bIns="0"/>
          <a:p>
            <a:endParaRPr/>
          </a:p>
        </p:txBody>
      </p:sp>
      <p:sp>
        <p:nvSpPr>
          <p:cNvPr id="33" name="PlaceHolder 4"/>
          <p:cNvSpPr>
            <a:spLocks noGrp="1"/>
          </p:cNvSpPr>
          <p:nvPr>
            <p:ph type="body"/>
          </p:nvPr>
        </p:nvSpPr>
        <p:spPr>
          <a:xfrm>
            <a:off x="6226200" y="4098240"/>
            <a:ext cx="5131080" cy="2075040"/>
          </a:xfrm>
          <a:prstGeom prst="rect">
            <a:avLst/>
          </a:prstGeom>
        </p:spPr>
        <p:txBody>
          <a:bodyPr lIns="0" rIns="0" tIns="0" bIns="0"/>
          <a:p>
            <a:endParaRPr/>
          </a:p>
        </p:txBody>
      </p:sp>
      <p:sp>
        <p:nvSpPr>
          <p:cNvPr id="34" name="PlaceHolder 5"/>
          <p:cNvSpPr>
            <a:spLocks noGrp="1"/>
          </p:cNvSpPr>
          <p:nvPr>
            <p:ph type="body"/>
          </p:nvPr>
        </p:nvSpPr>
        <p:spPr>
          <a:xfrm>
            <a:off x="838080" y="4098240"/>
            <a:ext cx="5131080" cy="20750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36" name="PlaceHolder 2"/>
          <p:cNvSpPr>
            <a:spLocks noGrp="1"/>
          </p:cNvSpPr>
          <p:nvPr>
            <p:ph type="body"/>
          </p:nvPr>
        </p:nvSpPr>
        <p:spPr>
          <a:xfrm>
            <a:off x="838080" y="1825560"/>
            <a:ext cx="10515240" cy="4350960"/>
          </a:xfrm>
          <a:prstGeom prst="rect">
            <a:avLst/>
          </a:prstGeom>
        </p:spPr>
        <p:txBody>
          <a:bodyPr lIns="0" rIns="0" tIns="0" bIns="0"/>
          <a:p>
            <a:endParaRPr/>
          </a:p>
        </p:txBody>
      </p:sp>
      <p:sp>
        <p:nvSpPr>
          <p:cNvPr id="37" name="PlaceHolder 3"/>
          <p:cNvSpPr>
            <a:spLocks noGrp="1"/>
          </p:cNvSpPr>
          <p:nvPr>
            <p:ph type="body"/>
          </p:nvPr>
        </p:nvSpPr>
        <p:spPr>
          <a:xfrm>
            <a:off x="838080" y="1825560"/>
            <a:ext cx="10515240" cy="4350960"/>
          </a:xfrm>
          <a:prstGeom prst="rect">
            <a:avLst/>
          </a:prstGeom>
        </p:spPr>
        <p:txBody>
          <a:bodyPr lIns="0" rIns="0" tIns="0" bIns="0"/>
          <a:p>
            <a:endParaRPr/>
          </a:p>
        </p:txBody>
      </p:sp>
      <p:pic>
        <p:nvPicPr>
          <p:cNvPr id="38" name="" descr=""/>
          <p:cNvPicPr/>
          <p:nvPr/>
        </p:nvPicPr>
        <p:blipFill>
          <a:blip r:embed="rId2"/>
          <a:stretch>
            <a:fillRect/>
          </a:stretch>
        </p:blipFill>
        <p:spPr>
          <a:xfrm>
            <a:off x="3368880" y="1825560"/>
            <a:ext cx="5452920" cy="4350960"/>
          </a:xfrm>
          <a:prstGeom prst="rect">
            <a:avLst/>
          </a:prstGeom>
          <a:ln>
            <a:noFill/>
          </a:ln>
        </p:spPr>
      </p:pic>
      <p:pic>
        <p:nvPicPr>
          <p:cNvPr id="39" name="" descr=""/>
          <p:cNvPicPr/>
          <p:nvPr/>
        </p:nvPicPr>
        <p:blipFill>
          <a:blip r:embed="rId3"/>
          <a:stretch>
            <a:fillRect/>
          </a:stretch>
        </p:blipFill>
        <p:spPr>
          <a:xfrm>
            <a:off x="3368880" y="1825560"/>
            <a:ext cx="5452920" cy="435096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46" name="PlaceHolder 2"/>
          <p:cNvSpPr>
            <a:spLocks noGrp="1"/>
          </p:cNvSpPr>
          <p:nvPr>
            <p:ph type="subTitle"/>
          </p:nvPr>
        </p:nvSpPr>
        <p:spPr>
          <a:xfrm>
            <a:off x="838080" y="1825560"/>
            <a:ext cx="10515240" cy="435132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48" name="PlaceHolder 2"/>
          <p:cNvSpPr>
            <a:spLocks noGrp="1"/>
          </p:cNvSpPr>
          <p:nvPr>
            <p:ph type="body"/>
          </p:nvPr>
        </p:nvSpPr>
        <p:spPr>
          <a:xfrm>
            <a:off x="838080" y="1825560"/>
            <a:ext cx="10515240" cy="435096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50" name="PlaceHolder 2"/>
          <p:cNvSpPr>
            <a:spLocks noGrp="1"/>
          </p:cNvSpPr>
          <p:nvPr>
            <p:ph type="body"/>
          </p:nvPr>
        </p:nvSpPr>
        <p:spPr>
          <a:xfrm>
            <a:off x="838080" y="1825560"/>
            <a:ext cx="5131080" cy="4350960"/>
          </a:xfrm>
          <a:prstGeom prst="rect">
            <a:avLst/>
          </a:prstGeom>
        </p:spPr>
        <p:txBody>
          <a:bodyPr lIns="0" rIns="0" tIns="0" bIns="0"/>
          <a:p>
            <a:endParaRPr/>
          </a:p>
        </p:txBody>
      </p:sp>
      <p:sp>
        <p:nvSpPr>
          <p:cNvPr id="51" name="PlaceHolder 3"/>
          <p:cNvSpPr>
            <a:spLocks noGrp="1"/>
          </p:cNvSpPr>
          <p:nvPr>
            <p:ph type="body"/>
          </p:nvPr>
        </p:nvSpPr>
        <p:spPr>
          <a:xfrm>
            <a:off x="6226200" y="1825560"/>
            <a:ext cx="5131080" cy="435096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838080" y="365040"/>
            <a:ext cx="10515240" cy="132552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838080" y="365040"/>
            <a:ext cx="10515240" cy="614448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55" name="PlaceHolder 2"/>
          <p:cNvSpPr>
            <a:spLocks noGrp="1"/>
          </p:cNvSpPr>
          <p:nvPr>
            <p:ph type="body"/>
          </p:nvPr>
        </p:nvSpPr>
        <p:spPr>
          <a:xfrm>
            <a:off x="838080" y="1825560"/>
            <a:ext cx="5131080" cy="2075040"/>
          </a:xfrm>
          <a:prstGeom prst="rect">
            <a:avLst/>
          </a:prstGeom>
        </p:spPr>
        <p:txBody>
          <a:bodyPr lIns="0" rIns="0" tIns="0" bIns="0"/>
          <a:p>
            <a:endParaRPr/>
          </a:p>
        </p:txBody>
      </p:sp>
      <p:sp>
        <p:nvSpPr>
          <p:cNvPr id="56" name="PlaceHolder 3"/>
          <p:cNvSpPr>
            <a:spLocks noGrp="1"/>
          </p:cNvSpPr>
          <p:nvPr>
            <p:ph type="body"/>
          </p:nvPr>
        </p:nvSpPr>
        <p:spPr>
          <a:xfrm>
            <a:off x="838080" y="4098240"/>
            <a:ext cx="5131080" cy="2075040"/>
          </a:xfrm>
          <a:prstGeom prst="rect">
            <a:avLst/>
          </a:prstGeom>
        </p:spPr>
        <p:txBody>
          <a:bodyPr lIns="0" rIns="0" tIns="0" bIns="0"/>
          <a:p>
            <a:endParaRPr/>
          </a:p>
        </p:txBody>
      </p:sp>
      <p:sp>
        <p:nvSpPr>
          <p:cNvPr id="57" name="PlaceHolder 4"/>
          <p:cNvSpPr>
            <a:spLocks noGrp="1"/>
          </p:cNvSpPr>
          <p:nvPr>
            <p:ph type="body"/>
          </p:nvPr>
        </p:nvSpPr>
        <p:spPr>
          <a:xfrm>
            <a:off x="6226200" y="1825560"/>
            <a:ext cx="5131080" cy="435096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7" name="PlaceHolder 2"/>
          <p:cNvSpPr>
            <a:spLocks noGrp="1"/>
          </p:cNvSpPr>
          <p:nvPr>
            <p:ph type="subTitle"/>
          </p:nvPr>
        </p:nvSpPr>
        <p:spPr>
          <a:xfrm>
            <a:off x="838080" y="1825560"/>
            <a:ext cx="10515240" cy="435132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59" name="PlaceHolder 2"/>
          <p:cNvSpPr>
            <a:spLocks noGrp="1"/>
          </p:cNvSpPr>
          <p:nvPr>
            <p:ph type="body"/>
          </p:nvPr>
        </p:nvSpPr>
        <p:spPr>
          <a:xfrm>
            <a:off x="838080" y="1825560"/>
            <a:ext cx="5131080" cy="4350960"/>
          </a:xfrm>
          <a:prstGeom prst="rect">
            <a:avLst/>
          </a:prstGeom>
        </p:spPr>
        <p:txBody>
          <a:bodyPr lIns="0" rIns="0" tIns="0" bIns="0"/>
          <a:p>
            <a:endParaRPr/>
          </a:p>
        </p:txBody>
      </p:sp>
      <p:sp>
        <p:nvSpPr>
          <p:cNvPr id="60" name="PlaceHolder 3"/>
          <p:cNvSpPr>
            <a:spLocks noGrp="1"/>
          </p:cNvSpPr>
          <p:nvPr>
            <p:ph type="body"/>
          </p:nvPr>
        </p:nvSpPr>
        <p:spPr>
          <a:xfrm>
            <a:off x="6226200" y="1825560"/>
            <a:ext cx="5131080" cy="2075040"/>
          </a:xfrm>
          <a:prstGeom prst="rect">
            <a:avLst/>
          </a:prstGeom>
        </p:spPr>
        <p:txBody>
          <a:bodyPr lIns="0" rIns="0" tIns="0" bIns="0"/>
          <a:p>
            <a:endParaRPr/>
          </a:p>
        </p:txBody>
      </p:sp>
      <p:sp>
        <p:nvSpPr>
          <p:cNvPr id="61" name="PlaceHolder 4"/>
          <p:cNvSpPr>
            <a:spLocks noGrp="1"/>
          </p:cNvSpPr>
          <p:nvPr>
            <p:ph type="body"/>
          </p:nvPr>
        </p:nvSpPr>
        <p:spPr>
          <a:xfrm>
            <a:off x="6226200" y="4098240"/>
            <a:ext cx="5131080" cy="20750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63" name="PlaceHolder 2"/>
          <p:cNvSpPr>
            <a:spLocks noGrp="1"/>
          </p:cNvSpPr>
          <p:nvPr>
            <p:ph type="body"/>
          </p:nvPr>
        </p:nvSpPr>
        <p:spPr>
          <a:xfrm>
            <a:off x="838080" y="1825560"/>
            <a:ext cx="5131080" cy="2075040"/>
          </a:xfrm>
          <a:prstGeom prst="rect">
            <a:avLst/>
          </a:prstGeom>
        </p:spPr>
        <p:txBody>
          <a:bodyPr lIns="0" rIns="0" tIns="0" bIns="0"/>
          <a:p>
            <a:endParaRPr/>
          </a:p>
        </p:txBody>
      </p:sp>
      <p:sp>
        <p:nvSpPr>
          <p:cNvPr id="64" name="PlaceHolder 3"/>
          <p:cNvSpPr>
            <a:spLocks noGrp="1"/>
          </p:cNvSpPr>
          <p:nvPr>
            <p:ph type="body"/>
          </p:nvPr>
        </p:nvSpPr>
        <p:spPr>
          <a:xfrm>
            <a:off x="6226200" y="1825560"/>
            <a:ext cx="5131080" cy="2075040"/>
          </a:xfrm>
          <a:prstGeom prst="rect">
            <a:avLst/>
          </a:prstGeom>
        </p:spPr>
        <p:txBody>
          <a:bodyPr lIns="0" rIns="0" tIns="0" bIns="0"/>
          <a:p>
            <a:endParaRPr/>
          </a:p>
        </p:txBody>
      </p:sp>
      <p:sp>
        <p:nvSpPr>
          <p:cNvPr id="65" name="PlaceHolder 4"/>
          <p:cNvSpPr>
            <a:spLocks noGrp="1"/>
          </p:cNvSpPr>
          <p:nvPr>
            <p:ph type="body"/>
          </p:nvPr>
        </p:nvSpPr>
        <p:spPr>
          <a:xfrm>
            <a:off x="838080" y="4098240"/>
            <a:ext cx="10515240" cy="20750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67" name="PlaceHolder 2"/>
          <p:cNvSpPr>
            <a:spLocks noGrp="1"/>
          </p:cNvSpPr>
          <p:nvPr>
            <p:ph type="body"/>
          </p:nvPr>
        </p:nvSpPr>
        <p:spPr>
          <a:xfrm>
            <a:off x="838080" y="1825560"/>
            <a:ext cx="10515240" cy="2075040"/>
          </a:xfrm>
          <a:prstGeom prst="rect">
            <a:avLst/>
          </a:prstGeom>
        </p:spPr>
        <p:txBody>
          <a:bodyPr lIns="0" rIns="0" tIns="0" bIns="0"/>
          <a:p>
            <a:endParaRPr/>
          </a:p>
        </p:txBody>
      </p:sp>
      <p:sp>
        <p:nvSpPr>
          <p:cNvPr id="68" name="PlaceHolder 3"/>
          <p:cNvSpPr>
            <a:spLocks noGrp="1"/>
          </p:cNvSpPr>
          <p:nvPr>
            <p:ph type="body"/>
          </p:nvPr>
        </p:nvSpPr>
        <p:spPr>
          <a:xfrm>
            <a:off x="838080" y="4098240"/>
            <a:ext cx="10515240" cy="20750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70" name="PlaceHolder 2"/>
          <p:cNvSpPr>
            <a:spLocks noGrp="1"/>
          </p:cNvSpPr>
          <p:nvPr>
            <p:ph type="body"/>
          </p:nvPr>
        </p:nvSpPr>
        <p:spPr>
          <a:xfrm>
            <a:off x="838080" y="1825560"/>
            <a:ext cx="5131080" cy="2075040"/>
          </a:xfrm>
          <a:prstGeom prst="rect">
            <a:avLst/>
          </a:prstGeom>
        </p:spPr>
        <p:txBody>
          <a:bodyPr lIns="0" rIns="0" tIns="0" bIns="0"/>
          <a:p>
            <a:endParaRPr/>
          </a:p>
        </p:txBody>
      </p:sp>
      <p:sp>
        <p:nvSpPr>
          <p:cNvPr id="71" name="PlaceHolder 3"/>
          <p:cNvSpPr>
            <a:spLocks noGrp="1"/>
          </p:cNvSpPr>
          <p:nvPr>
            <p:ph type="body"/>
          </p:nvPr>
        </p:nvSpPr>
        <p:spPr>
          <a:xfrm>
            <a:off x="6226200" y="1825560"/>
            <a:ext cx="5131080" cy="2075040"/>
          </a:xfrm>
          <a:prstGeom prst="rect">
            <a:avLst/>
          </a:prstGeom>
        </p:spPr>
        <p:txBody>
          <a:bodyPr lIns="0" rIns="0" tIns="0" bIns="0"/>
          <a:p>
            <a:endParaRPr/>
          </a:p>
        </p:txBody>
      </p:sp>
      <p:sp>
        <p:nvSpPr>
          <p:cNvPr id="72" name="PlaceHolder 4"/>
          <p:cNvSpPr>
            <a:spLocks noGrp="1"/>
          </p:cNvSpPr>
          <p:nvPr>
            <p:ph type="body"/>
          </p:nvPr>
        </p:nvSpPr>
        <p:spPr>
          <a:xfrm>
            <a:off x="6226200" y="4098240"/>
            <a:ext cx="5131080" cy="2075040"/>
          </a:xfrm>
          <a:prstGeom prst="rect">
            <a:avLst/>
          </a:prstGeom>
        </p:spPr>
        <p:txBody>
          <a:bodyPr lIns="0" rIns="0" tIns="0" bIns="0"/>
          <a:p>
            <a:endParaRPr/>
          </a:p>
        </p:txBody>
      </p:sp>
      <p:sp>
        <p:nvSpPr>
          <p:cNvPr id="73" name="PlaceHolder 5"/>
          <p:cNvSpPr>
            <a:spLocks noGrp="1"/>
          </p:cNvSpPr>
          <p:nvPr>
            <p:ph type="body"/>
          </p:nvPr>
        </p:nvSpPr>
        <p:spPr>
          <a:xfrm>
            <a:off x="838080" y="4098240"/>
            <a:ext cx="5131080" cy="20750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75" name="PlaceHolder 2"/>
          <p:cNvSpPr>
            <a:spLocks noGrp="1"/>
          </p:cNvSpPr>
          <p:nvPr>
            <p:ph type="body"/>
          </p:nvPr>
        </p:nvSpPr>
        <p:spPr>
          <a:xfrm>
            <a:off x="838080" y="1825560"/>
            <a:ext cx="10515240" cy="4350960"/>
          </a:xfrm>
          <a:prstGeom prst="rect">
            <a:avLst/>
          </a:prstGeom>
        </p:spPr>
        <p:txBody>
          <a:bodyPr lIns="0" rIns="0" tIns="0" bIns="0"/>
          <a:p>
            <a:endParaRPr/>
          </a:p>
        </p:txBody>
      </p:sp>
      <p:sp>
        <p:nvSpPr>
          <p:cNvPr id="76" name="PlaceHolder 3"/>
          <p:cNvSpPr>
            <a:spLocks noGrp="1"/>
          </p:cNvSpPr>
          <p:nvPr>
            <p:ph type="body"/>
          </p:nvPr>
        </p:nvSpPr>
        <p:spPr>
          <a:xfrm>
            <a:off x="838080" y="1825560"/>
            <a:ext cx="10515240" cy="4350960"/>
          </a:xfrm>
          <a:prstGeom prst="rect">
            <a:avLst/>
          </a:prstGeom>
        </p:spPr>
        <p:txBody>
          <a:bodyPr lIns="0" rIns="0" tIns="0" bIns="0"/>
          <a:p>
            <a:endParaRPr/>
          </a:p>
        </p:txBody>
      </p:sp>
      <p:pic>
        <p:nvPicPr>
          <p:cNvPr id="77" name="" descr=""/>
          <p:cNvPicPr/>
          <p:nvPr/>
        </p:nvPicPr>
        <p:blipFill>
          <a:blip r:embed="rId2"/>
          <a:stretch>
            <a:fillRect/>
          </a:stretch>
        </p:blipFill>
        <p:spPr>
          <a:xfrm>
            <a:off x="3368880" y="1825560"/>
            <a:ext cx="5452920" cy="4350960"/>
          </a:xfrm>
          <a:prstGeom prst="rect">
            <a:avLst/>
          </a:prstGeom>
          <a:ln>
            <a:noFill/>
          </a:ln>
        </p:spPr>
      </p:pic>
      <p:pic>
        <p:nvPicPr>
          <p:cNvPr id="78" name="" descr=""/>
          <p:cNvPicPr/>
          <p:nvPr/>
        </p:nvPicPr>
        <p:blipFill>
          <a:blip r:embed="rId3"/>
          <a:stretch>
            <a:fillRect/>
          </a:stretch>
        </p:blipFill>
        <p:spPr>
          <a:xfrm>
            <a:off x="3368880" y="1825560"/>
            <a:ext cx="5452920" cy="435096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9" name="PlaceHolder 2"/>
          <p:cNvSpPr>
            <a:spLocks noGrp="1"/>
          </p:cNvSpPr>
          <p:nvPr>
            <p:ph type="body"/>
          </p:nvPr>
        </p:nvSpPr>
        <p:spPr>
          <a:xfrm>
            <a:off x="838080" y="1825560"/>
            <a:ext cx="10515240" cy="435096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11" name="PlaceHolder 2"/>
          <p:cNvSpPr>
            <a:spLocks noGrp="1"/>
          </p:cNvSpPr>
          <p:nvPr>
            <p:ph type="body"/>
          </p:nvPr>
        </p:nvSpPr>
        <p:spPr>
          <a:xfrm>
            <a:off x="838080" y="1825560"/>
            <a:ext cx="5131080" cy="4350960"/>
          </a:xfrm>
          <a:prstGeom prst="rect">
            <a:avLst/>
          </a:prstGeom>
        </p:spPr>
        <p:txBody>
          <a:bodyPr lIns="0" rIns="0" tIns="0" bIns="0"/>
          <a:p>
            <a:endParaRPr/>
          </a:p>
        </p:txBody>
      </p:sp>
      <p:sp>
        <p:nvSpPr>
          <p:cNvPr id="12" name="PlaceHolder 3"/>
          <p:cNvSpPr>
            <a:spLocks noGrp="1"/>
          </p:cNvSpPr>
          <p:nvPr>
            <p:ph type="body"/>
          </p:nvPr>
        </p:nvSpPr>
        <p:spPr>
          <a:xfrm>
            <a:off x="6226200" y="1825560"/>
            <a:ext cx="5131080" cy="435096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838080" y="365040"/>
            <a:ext cx="10515240" cy="132552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838080" y="365040"/>
            <a:ext cx="10515240" cy="614448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16" name="PlaceHolder 2"/>
          <p:cNvSpPr>
            <a:spLocks noGrp="1"/>
          </p:cNvSpPr>
          <p:nvPr>
            <p:ph type="body"/>
          </p:nvPr>
        </p:nvSpPr>
        <p:spPr>
          <a:xfrm>
            <a:off x="838080" y="1825560"/>
            <a:ext cx="5131080" cy="2075040"/>
          </a:xfrm>
          <a:prstGeom prst="rect">
            <a:avLst/>
          </a:prstGeom>
        </p:spPr>
        <p:txBody>
          <a:bodyPr lIns="0" rIns="0" tIns="0" bIns="0"/>
          <a:p>
            <a:endParaRPr/>
          </a:p>
        </p:txBody>
      </p:sp>
      <p:sp>
        <p:nvSpPr>
          <p:cNvPr id="17" name="PlaceHolder 3"/>
          <p:cNvSpPr>
            <a:spLocks noGrp="1"/>
          </p:cNvSpPr>
          <p:nvPr>
            <p:ph type="body"/>
          </p:nvPr>
        </p:nvSpPr>
        <p:spPr>
          <a:xfrm>
            <a:off x="838080" y="4098240"/>
            <a:ext cx="5131080" cy="2075040"/>
          </a:xfrm>
          <a:prstGeom prst="rect">
            <a:avLst/>
          </a:prstGeom>
        </p:spPr>
        <p:txBody>
          <a:bodyPr lIns="0" rIns="0" tIns="0" bIns="0"/>
          <a:p>
            <a:endParaRPr/>
          </a:p>
        </p:txBody>
      </p:sp>
      <p:sp>
        <p:nvSpPr>
          <p:cNvPr id="18" name="PlaceHolder 4"/>
          <p:cNvSpPr>
            <a:spLocks noGrp="1"/>
          </p:cNvSpPr>
          <p:nvPr>
            <p:ph type="body"/>
          </p:nvPr>
        </p:nvSpPr>
        <p:spPr>
          <a:xfrm>
            <a:off x="6226200" y="1825560"/>
            <a:ext cx="5131080" cy="435096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20" name="PlaceHolder 2"/>
          <p:cNvSpPr>
            <a:spLocks noGrp="1"/>
          </p:cNvSpPr>
          <p:nvPr>
            <p:ph type="body"/>
          </p:nvPr>
        </p:nvSpPr>
        <p:spPr>
          <a:xfrm>
            <a:off x="838080" y="1825560"/>
            <a:ext cx="5131080" cy="4350960"/>
          </a:xfrm>
          <a:prstGeom prst="rect">
            <a:avLst/>
          </a:prstGeom>
        </p:spPr>
        <p:txBody>
          <a:bodyPr lIns="0" rIns="0" tIns="0" bIns="0"/>
          <a:p>
            <a:endParaRPr/>
          </a:p>
        </p:txBody>
      </p:sp>
      <p:sp>
        <p:nvSpPr>
          <p:cNvPr id="21" name="PlaceHolder 3"/>
          <p:cNvSpPr>
            <a:spLocks noGrp="1"/>
          </p:cNvSpPr>
          <p:nvPr>
            <p:ph type="body"/>
          </p:nvPr>
        </p:nvSpPr>
        <p:spPr>
          <a:xfrm>
            <a:off x="6226200" y="1825560"/>
            <a:ext cx="5131080" cy="2075040"/>
          </a:xfrm>
          <a:prstGeom prst="rect">
            <a:avLst/>
          </a:prstGeom>
        </p:spPr>
        <p:txBody>
          <a:bodyPr lIns="0" rIns="0" tIns="0" bIns="0"/>
          <a:p>
            <a:endParaRPr/>
          </a:p>
        </p:txBody>
      </p:sp>
      <p:sp>
        <p:nvSpPr>
          <p:cNvPr id="22" name="PlaceHolder 4"/>
          <p:cNvSpPr>
            <a:spLocks noGrp="1"/>
          </p:cNvSpPr>
          <p:nvPr>
            <p:ph type="body"/>
          </p:nvPr>
        </p:nvSpPr>
        <p:spPr>
          <a:xfrm>
            <a:off x="6226200" y="4098240"/>
            <a:ext cx="5131080" cy="20750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838080" y="365040"/>
            <a:ext cx="10515240" cy="1325520"/>
          </a:xfrm>
          <a:prstGeom prst="rect">
            <a:avLst/>
          </a:prstGeom>
        </p:spPr>
        <p:txBody>
          <a:bodyPr lIns="0" rIns="0" tIns="0" bIns="0" anchor="ctr"/>
          <a:p>
            <a:endParaRPr/>
          </a:p>
        </p:txBody>
      </p:sp>
      <p:sp>
        <p:nvSpPr>
          <p:cNvPr id="24" name="PlaceHolder 2"/>
          <p:cNvSpPr>
            <a:spLocks noGrp="1"/>
          </p:cNvSpPr>
          <p:nvPr>
            <p:ph type="body"/>
          </p:nvPr>
        </p:nvSpPr>
        <p:spPr>
          <a:xfrm>
            <a:off x="838080" y="1825560"/>
            <a:ext cx="5131080" cy="2075040"/>
          </a:xfrm>
          <a:prstGeom prst="rect">
            <a:avLst/>
          </a:prstGeom>
        </p:spPr>
        <p:txBody>
          <a:bodyPr lIns="0" rIns="0" tIns="0" bIns="0"/>
          <a:p>
            <a:endParaRPr/>
          </a:p>
        </p:txBody>
      </p:sp>
      <p:sp>
        <p:nvSpPr>
          <p:cNvPr id="25" name="PlaceHolder 3"/>
          <p:cNvSpPr>
            <a:spLocks noGrp="1"/>
          </p:cNvSpPr>
          <p:nvPr>
            <p:ph type="body"/>
          </p:nvPr>
        </p:nvSpPr>
        <p:spPr>
          <a:xfrm>
            <a:off x="6226200" y="1825560"/>
            <a:ext cx="5131080" cy="2075040"/>
          </a:xfrm>
          <a:prstGeom prst="rect">
            <a:avLst/>
          </a:prstGeom>
        </p:spPr>
        <p:txBody>
          <a:bodyPr lIns="0" rIns="0" tIns="0" bIns="0"/>
          <a:p>
            <a:endParaRPr/>
          </a:p>
        </p:txBody>
      </p:sp>
      <p:sp>
        <p:nvSpPr>
          <p:cNvPr id="26" name="PlaceHolder 4"/>
          <p:cNvSpPr>
            <a:spLocks noGrp="1"/>
          </p:cNvSpPr>
          <p:nvPr>
            <p:ph type="body"/>
          </p:nvPr>
        </p:nvSpPr>
        <p:spPr>
          <a:xfrm>
            <a:off x="838080" y="4098240"/>
            <a:ext cx="10515240" cy="20750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9880" y="457200"/>
            <a:ext cx="3931920" cy="1599840"/>
          </a:xfrm>
          <a:prstGeom prst="rect">
            <a:avLst/>
          </a:prstGeom>
        </p:spPr>
        <p:txBody>
          <a:bodyPr anchor="b"/>
          <a:p>
            <a:pPr>
              <a:lnSpc>
                <a:spcPct val="100000"/>
              </a:lnSpc>
            </a:pPr>
            <a:r>
              <a:rPr lang="es-MX" sz="3200">
                <a:solidFill>
                  <a:srgbClr val="000000"/>
                </a:solidFill>
                <a:latin typeface="Calibri Light"/>
              </a:rPr>
              <a:t>Pulse para editar el formato del texto de títuloHaga clic para modificar el estilo de título del patrón</a:t>
            </a:r>
            <a:endParaRPr/>
          </a:p>
        </p:txBody>
      </p:sp>
      <p:sp>
        <p:nvSpPr>
          <p:cNvPr id="1" name="PlaceHolder 2"/>
          <p:cNvSpPr>
            <a:spLocks noGrp="1"/>
          </p:cNvSpPr>
          <p:nvPr>
            <p:ph type="body"/>
          </p:nvPr>
        </p:nvSpPr>
        <p:spPr>
          <a:xfrm>
            <a:off x="5183280" y="987480"/>
            <a:ext cx="6171840" cy="4873320"/>
          </a:xfrm>
          <a:prstGeom prst="rect">
            <a:avLst/>
          </a:prstGeom>
        </p:spPr>
        <p:txBody>
          <a:bodyPr/>
          <a:p>
            <a:pPr>
              <a:buSzPct val="45000"/>
              <a:buFont typeface="StarSymbol"/>
              <a:buChar char=""/>
            </a:pPr>
            <a:r>
              <a:rPr lang="es-MX" sz="3200">
                <a:solidFill>
                  <a:srgbClr val="000000"/>
                </a:solidFill>
                <a:latin typeface="Calibri"/>
              </a:rPr>
              <a:t>Pulse para editar el formato de esquema del texto</a:t>
            </a:r>
            <a:endParaRPr/>
          </a:p>
          <a:p>
            <a:pPr lvl="1">
              <a:buSzPct val="75000"/>
              <a:buFont typeface="StarSymbol"/>
              <a:buChar char=""/>
            </a:pPr>
            <a:r>
              <a:rPr lang="es-MX" sz="3200">
                <a:solidFill>
                  <a:srgbClr val="000000"/>
                </a:solidFill>
                <a:latin typeface="Calibri"/>
              </a:rPr>
              <a:t>Segundo nivel del esquema</a:t>
            </a:r>
            <a:endParaRPr/>
          </a:p>
          <a:p>
            <a:pPr lvl="2">
              <a:buSzPct val="45000"/>
              <a:buFont typeface="StarSymbol"/>
              <a:buChar char=""/>
            </a:pPr>
            <a:r>
              <a:rPr lang="es-MX" sz="3200">
                <a:solidFill>
                  <a:srgbClr val="000000"/>
                </a:solidFill>
                <a:latin typeface="Calibri"/>
              </a:rPr>
              <a:t>Tercer nivel del esquema</a:t>
            </a:r>
            <a:endParaRPr/>
          </a:p>
          <a:p>
            <a:pPr lvl="3">
              <a:buSzPct val="75000"/>
              <a:buFont typeface="StarSymbol"/>
              <a:buChar char=""/>
            </a:pPr>
            <a:r>
              <a:rPr lang="es-MX" sz="3200">
                <a:solidFill>
                  <a:srgbClr val="000000"/>
                </a:solidFill>
                <a:latin typeface="Calibri"/>
              </a:rPr>
              <a:t>Cuarto nivel del esquema</a:t>
            </a:r>
            <a:endParaRPr/>
          </a:p>
          <a:p>
            <a:pPr lvl="4">
              <a:buSzPct val="45000"/>
              <a:buFont typeface="StarSymbol"/>
              <a:buChar char=""/>
            </a:pPr>
            <a:r>
              <a:rPr lang="es-MX" sz="3200">
                <a:solidFill>
                  <a:srgbClr val="000000"/>
                </a:solidFill>
                <a:latin typeface="Calibri"/>
              </a:rPr>
              <a:t>Quinto nivel del esquema</a:t>
            </a:r>
            <a:endParaRPr/>
          </a:p>
          <a:p>
            <a:pPr lvl="5">
              <a:buSzPct val="45000"/>
              <a:buFont typeface="StarSymbol"/>
              <a:buChar char=""/>
            </a:pPr>
            <a:r>
              <a:rPr lang="es-MX" sz="3200">
                <a:solidFill>
                  <a:srgbClr val="000000"/>
                </a:solidFill>
                <a:latin typeface="Calibri"/>
              </a:rPr>
              <a:t>Sexto nivel del esquema</a:t>
            </a:r>
            <a:endParaRPr/>
          </a:p>
          <a:p>
            <a:pPr>
              <a:lnSpc>
                <a:spcPct val="100000"/>
              </a:lnSpc>
              <a:buFont typeface="Arial"/>
              <a:buChar char="•"/>
            </a:pPr>
            <a:r>
              <a:rPr lang="es-MX" sz="3200">
                <a:solidFill>
                  <a:srgbClr val="000000"/>
                </a:solidFill>
                <a:latin typeface="Calibri"/>
              </a:rPr>
              <a:t>Séptimo nivel del esquemaEditar el estilo de texto del patrón</a:t>
            </a:r>
            <a:endParaRPr/>
          </a:p>
          <a:p>
            <a:pPr lvl="1">
              <a:lnSpc>
                <a:spcPct val="100000"/>
              </a:lnSpc>
              <a:buFont typeface="Arial"/>
              <a:buChar char="•"/>
            </a:pPr>
            <a:r>
              <a:rPr lang="es-MX" sz="2800">
                <a:solidFill>
                  <a:srgbClr val="000000"/>
                </a:solidFill>
                <a:latin typeface="Calibri"/>
              </a:rPr>
              <a:t>Segundo nivel</a:t>
            </a:r>
            <a:endParaRPr/>
          </a:p>
          <a:p>
            <a:pPr lvl="2">
              <a:lnSpc>
                <a:spcPct val="100000"/>
              </a:lnSpc>
              <a:buFont typeface="Arial"/>
              <a:buChar char="•"/>
            </a:pPr>
            <a:r>
              <a:rPr lang="es-MX" sz="2400">
                <a:solidFill>
                  <a:srgbClr val="000000"/>
                </a:solidFill>
                <a:latin typeface="Calibri"/>
              </a:rPr>
              <a:t>Tercer nivel</a:t>
            </a:r>
            <a:endParaRPr/>
          </a:p>
          <a:p>
            <a:pPr lvl="3">
              <a:lnSpc>
                <a:spcPct val="100000"/>
              </a:lnSpc>
              <a:buFont typeface="Arial"/>
              <a:buChar char="•"/>
            </a:pPr>
            <a:r>
              <a:rPr lang="es-MX" sz="2000">
                <a:solidFill>
                  <a:srgbClr val="000000"/>
                </a:solidFill>
                <a:latin typeface="Calibri"/>
              </a:rPr>
              <a:t>Cuarto nivel</a:t>
            </a:r>
            <a:endParaRPr/>
          </a:p>
          <a:p>
            <a:pPr lvl="4">
              <a:lnSpc>
                <a:spcPct val="100000"/>
              </a:lnSpc>
              <a:buFont typeface="Arial"/>
              <a:buChar char="•"/>
            </a:pPr>
            <a:r>
              <a:rPr lang="es-MX" sz="2000">
                <a:solidFill>
                  <a:srgbClr val="000000"/>
                </a:solidFill>
                <a:latin typeface="Calibri"/>
              </a:rPr>
              <a:t>Quinto nivel</a:t>
            </a:r>
            <a:endParaRPr/>
          </a:p>
        </p:txBody>
      </p:sp>
      <p:sp>
        <p:nvSpPr>
          <p:cNvPr id="2" name="PlaceHolder 3"/>
          <p:cNvSpPr>
            <a:spLocks noGrp="1"/>
          </p:cNvSpPr>
          <p:nvPr>
            <p:ph type="body"/>
          </p:nvPr>
        </p:nvSpPr>
        <p:spPr>
          <a:xfrm>
            <a:off x="839880" y="2057400"/>
            <a:ext cx="3931920" cy="3811320"/>
          </a:xfrm>
          <a:prstGeom prst="rect">
            <a:avLst/>
          </a:prstGeom>
        </p:spPr>
        <p:txBody>
          <a:bodyPr anchor="ctr"/>
          <a:p>
            <a:pPr>
              <a:buSzPct val="45000"/>
              <a:buFont typeface="StarSymbol"/>
              <a:buChar char=""/>
            </a:pPr>
            <a:r>
              <a:rPr lang="es-MX" sz="1600">
                <a:solidFill>
                  <a:srgbClr val="8b8b8b"/>
                </a:solidFill>
                <a:latin typeface="Calibri"/>
              </a:rPr>
              <a:t>Pulse para editar el formato de esquema del texto</a:t>
            </a:r>
            <a:endParaRPr/>
          </a:p>
          <a:p>
            <a:pPr lvl="1">
              <a:buSzPct val="75000"/>
              <a:buFont typeface="StarSymbol"/>
              <a:buChar char=""/>
            </a:pPr>
            <a:r>
              <a:rPr lang="es-MX" sz="1600">
                <a:solidFill>
                  <a:srgbClr val="8b8b8b"/>
                </a:solidFill>
                <a:latin typeface="Calibri"/>
              </a:rPr>
              <a:t>Segundo nivel del esquema</a:t>
            </a:r>
            <a:endParaRPr/>
          </a:p>
          <a:p>
            <a:pPr lvl="2">
              <a:buSzPct val="45000"/>
              <a:buFont typeface="StarSymbol"/>
              <a:buChar char=""/>
            </a:pPr>
            <a:r>
              <a:rPr lang="es-MX" sz="1600">
                <a:solidFill>
                  <a:srgbClr val="8b8b8b"/>
                </a:solidFill>
                <a:latin typeface="Calibri"/>
              </a:rPr>
              <a:t>Tercer nivel del esquema</a:t>
            </a:r>
            <a:endParaRPr/>
          </a:p>
          <a:p>
            <a:pPr lvl="3">
              <a:buSzPct val="75000"/>
              <a:buFont typeface="StarSymbol"/>
              <a:buChar char=""/>
            </a:pPr>
            <a:r>
              <a:rPr lang="es-MX" sz="1600">
                <a:solidFill>
                  <a:srgbClr val="8b8b8b"/>
                </a:solidFill>
                <a:latin typeface="Calibri"/>
              </a:rPr>
              <a:t>Cuarto nivel del esquema</a:t>
            </a:r>
            <a:endParaRPr/>
          </a:p>
          <a:p>
            <a:pPr lvl="4">
              <a:buSzPct val="45000"/>
              <a:buFont typeface="StarSymbol"/>
              <a:buChar char=""/>
            </a:pPr>
            <a:r>
              <a:rPr lang="es-MX" sz="1600">
                <a:solidFill>
                  <a:srgbClr val="8b8b8b"/>
                </a:solidFill>
                <a:latin typeface="Calibri"/>
              </a:rPr>
              <a:t>Quinto nivel del esquema</a:t>
            </a:r>
            <a:endParaRPr/>
          </a:p>
          <a:p>
            <a:pPr lvl="5">
              <a:buSzPct val="45000"/>
              <a:buFont typeface="StarSymbol"/>
              <a:buChar char=""/>
            </a:pPr>
            <a:r>
              <a:rPr lang="es-MX" sz="1600">
                <a:solidFill>
                  <a:srgbClr val="8b8b8b"/>
                </a:solidFill>
                <a:latin typeface="Calibri"/>
              </a:rPr>
              <a:t>Sexto nivel del esquema</a:t>
            </a:r>
            <a:endParaRPr/>
          </a:p>
          <a:p>
            <a:pPr>
              <a:lnSpc>
                <a:spcPct val="100000"/>
              </a:lnSpc>
            </a:pPr>
            <a:r>
              <a:rPr lang="es-MX" sz="1600">
                <a:solidFill>
                  <a:srgbClr val="8b8b8b"/>
                </a:solidFill>
                <a:latin typeface="Calibri"/>
              </a:rPr>
              <a:t>Séptimo nivel del esquemaEditar el estilo de texto del patrón</a:t>
            </a:r>
            <a:endParaRPr/>
          </a:p>
        </p:txBody>
      </p:sp>
      <p:sp>
        <p:nvSpPr>
          <p:cNvPr id="3" name="PlaceHolder 4"/>
          <p:cNvSpPr>
            <a:spLocks noGrp="1"/>
          </p:cNvSpPr>
          <p:nvPr>
            <p:ph type="dt"/>
          </p:nvPr>
        </p:nvSpPr>
        <p:spPr>
          <a:xfrm>
            <a:off x="838080" y="6356520"/>
            <a:ext cx="2742840" cy="364680"/>
          </a:xfrm>
          <a:prstGeom prst="rect">
            <a:avLst/>
          </a:prstGeom>
        </p:spPr>
        <p:txBody>
          <a:bodyPr anchor="ctr"/>
          <a:p>
            <a:pPr>
              <a:lnSpc>
                <a:spcPct val="100000"/>
              </a:lnSpc>
            </a:pPr>
            <a:r>
              <a:rPr lang="es-MX" sz="1200">
                <a:solidFill>
                  <a:srgbClr val="8b8b8b"/>
                </a:solidFill>
                <a:latin typeface="Calibri"/>
              </a:rPr>
              <a:t>20/09/16</a:t>
            </a:r>
            <a:endParaRPr/>
          </a:p>
        </p:txBody>
      </p:sp>
      <p:sp>
        <p:nvSpPr>
          <p:cNvPr id="4" name="PlaceHolder 5"/>
          <p:cNvSpPr>
            <a:spLocks noGrp="1"/>
          </p:cNvSpPr>
          <p:nvPr>
            <p:ph type="ftr"/>
          </p:nvPr>
        </p:nvSpPr>
        <p:spPr>
          <a:xfrm>
            <a:off x="4038480" y="6356520"/>
            <a:ext cx="4114440" cy="364680"/>
          </a:xfrm>
          <a:prstGeom prst="rect">
            <a:avLst/>
          </a:prstGeom>
        </p:spPr>
        <p:txBody>
          <a:bodyPr anchor="ctr"/>
          <a:p>
            <a:endParaRPr/>
          </a:p>
        </p:txBody>
      </p:sp>
      <p:sp>
        <p:nvSpPr>
          <p:cNvPr id="5" name="PlaceHolder 6"/>
          <p:cNvSpPr>
            <a:spLocks noGrp="1"/>
          </p:cNvSpPr>
          <p:nvPr>
            <p:ph type="sldNum"/>
          </p:nvPr>
        </p:nvSpPr>
        <p:spPr>
          <a:xfrm>
            <a:off x="8610480" y="6356520"/>
            <a:ext cx="2742840" cy="364680"/>
          </a:xfrm>
          <a:prstGeom prst="rect">
            <a:avLst/>
          </a:prstGeom>
        </p:spPr>
        <p:txBody>
          <a:bodyPr anchor="ctr"/>
          <a:p>
            <a:pPr algn="r">
              <a:lnSpc>
                <a:spcPct val="100000"/>
              </a:lnSpc>
            </a:pPr>
            <a:fld id="{57EB0C18-E14F-46EC-811A-3B40CFA5E6D6}" type="slidenum">
              <a:rPr lang="es-MX" sz="1200">
                <a:solidFill>
                  <a:srgbClr val="8b8b8b"/>
                </a:solidFill>
                <a:latin typeface="Calibri"/>
              </a:rPr>
              <a:t>&lt;número&gt;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0" name="PlaceHolder 1"/>
          <p:cNvSpPr>
            <a:spLocks noGrp="1"/>
          </p:cNvSpPr>
          <p:nvPr>
            <p:ph type="title"/>
          </p:nvPr>
        </p:nvSpPr>
        <p:spPr>
          <a:xfrm>
            <a:off x="838080" y="365040"/>
            <a:ext cx="10515240" cy="1325160"/>
          </a:xfrm>
          <a:prstGeom prst="rect">
            <a:avLst/>
          </a:prstGeom>
        </p:spPr>
        <p:txBody>
          <a:bodyPr anchor="ctr"/>
          <a:p>
            <a:pPr>
              <a:lnSpc>
                <a:spcPct val="90000"/>
              </a:lnSpc>
            </a:pPr>
            <a:r>
              <a:rPr lang="es-MX" sz="4400">
                <a:solidFill>
                  <a:srgbClr val="000000"/>
                </a:solidFill>
                <a:latin typeface="Calibri Light"/>
              </a:rPr>
              <a:t>Pulse para editar el formato del texto de títuloHaga clic para modificar el estilo de título del patrón</a:t>
            </a:r>
            <a:endParaRPr/>
          </a:p>
        </p:txBody>
      </p:sp>
      <p:sp>
        <p:nvSpPr>
          <p:cNvPr id="41" name="PlaceHolder 2"/>
          <p:cNvSpPr>
            <a:spLocks noGrp="1"/>
          </p:cNvSpPr>
          <p:nvPr>
            <p:ph type="body"/>
          </p:nvPr>
        </p:nvSpPr>
        <p:spPr>
          <a:xfrm>
            <a:off x="838080" y="1825560"/>
            <a:ext cx="10515240" cy="4350960"/>
          </a:xfrm>
          <a:prstGeom prst="rect">
            <a:avLst/>
          </a:prstGeom>
        </p:spPr>
        <p:txBody>
          <a:bodyPr/>
          <a:p>
            <a:pPr>
              <a:buSzPct val="45000"/>
              <a:buFont typeface="StarSymbol"/>
              <a:buChar char=""/>
            </a:pPr>
            <a:r>
              <a:rPr lang="es-MX" sz="2800">
                <a:solidFill>
                  <a:srgbClr val="000000"/>
                </a:solidFill>
                <a:latin typeface="Calibri"/>
              </a:rPr>
              <a:t>Pulse para editar el formato de esquema del texto</a:t>
            </a:r>
            <a:endParaRPr/>
          </a:p>
          <a:p>
            <a:pPr lvl="1">
              <a:buSzPct val="75000"/>
              <a:buFont typeface="StarSymbol"/>
              <a:buChar char=""/>
            </a:pPr>
            <a:r>
              <a:rPr lang="es-MX" sz="2800">
                <a:solidFill>
                  <a:srgbClr val="000000"/>
                </a:solidFill>
                <a:latin typeface="Calibri"/>
              </a:rPr>
              <a:t>Segundo nivel del esquema</a:t>
            </a:r>
            <a:endParaRPr/>
          </a:p>
          <a:p>
            <a:pPr lvl="2">
              <a:buSzPct val="45000"/>
              <a:buFont typeface="StarSymbol"/>
              <a:buChar char=""/>
            </a:pPr>
            <a:r>
              <a:rPr lang="es-MX" sz="2800">
                <a:solidFill>
                  <a:srgbClr val="000000"/>
                </a:solidFill>
                <a:latin typeface="Calibri"/>
              </a:rPr>
              <a:t>Tercer nivel del esquema</a:t>
            </a:r>
            <a:endParaRPr/>
          </a:p>
          <a:p>
            <a:pPr lvl="3">
              <a:buSzPct val="75000"/>
              <a:buFont typeface="StarSymbol"/>
              <a:buChar char=""/>
            </a:pPr>
            <a:r>
              <a:rPr lang="es-MX" sz="2800">
                <a:solidFill>
                  <a:srgbClr val="000000"/>
                </a:solidFill>
                <a:latin typeface="Calibri"/>
              </a:rPr>
              <a:t>Cuarto nivel del esquema</a:t>
            </a:r>
            <a:endParaRPr/>
          </a:p>
          <a:p>
            <a:pPr lvl="4">
              <a:buSzPct val="45000"/>
              <a:buFont typeface="StarSymbol"/>
              <a:buChar char=""/>
            </a:pPr>
            <a:r>
              <a:rPr lang="es-MX" sz="2800">
                <a:solidFill>
                  <a:srgbClr val="000000"/>
                </a:solidFill>
                <a:latin typeface="Calibri"/>
              </a:rPr>
              <a:t>Quinto nivel del esquema</a:t>
            </a:r>
            <a:endParaRPr/>
          </a:p>
          <a:p>
            <a:pPr lvl="5">
              <a:buSzPct val="45000"/>
              <a:buFont typeface="StarSymbol"/>
              <a:buChar char=""/>
            </a:pPr>
            <a:r>
              <a:rPr lang="es-MX" sz="2800">
                <a:solidFill>
                  <a:srgbClr val="000000"/>
                </a:solidFill>
                <a:latin typeface="Calibri"/>
              </a:rPr>
              <a:t>Sexto nivel del esquema</a:t>
            </a:r>
            <a:endParaRPr/>
          </a:p>
          <a:p>
            <a:pPr>
              <a:lnSpc>
                <a:spcPct val="100000"/>
              </a:lnSpc>
              <a:buFont typeface="Arial"/>
              <a:buChar char="•"/>
            </a:pPr>
            <a:r>
              <a:rPr lang="es-MX" sz="2800">
                <a:solidFill>
                  <a:srgbClr val="000000"/>
                </a:solidFill>
                <a:latin typeface="Calibri"/>
              </a:rPr>
              <a:t>Séptimo nivel del esquemaEditar el estilo de texto del patrón</a:t>
            </a:r>
            <a:endParaRPr/>
          </a:p>
          <a:p>
            <a:pPr lvl="1">
              <a:lnSpc>
                <a:spcPct val="100000"/>
              </a:lnSpc>
              <a:buFont typeface="Arial"/>
              <a:buChar char="•"/>
            </a:pPr>
            <a:r>
              <a:rPr lang="es-MX" sz="2400">
                <a:solidFill>
                  <a:srgbClr val="000000"/>
                </a:solidFill>
                <a:latin typeface="Calibri"/>
              </a:rPr>
              <a:t>Segundo nivel</a:t>
            </a:r>
            <a:endParaRPr/>
          </a:p>
          <a:p>
            <a:pPr lvl="2">
              <a:lnSpc>
                <a:spcPct val="100000"/>
              </a:lnSpc>
              <a:buFont typeface="Arial"/>
              <a:buChar char="•"/>
            </a:pPr>
            <a:r>
              <a:rPr lang="es-MX" sz="2000">
                <a:solidFill>
                  <a:srgbClr val="000000"/>
                </a:solidFill>
                <a:latin typeface="Calibri"/>
              </a:rPr>
              <a:t>Tercer nivel</a:t>
            </a:r>
            <a:endParaRPr/>
          </a:p>
          <a:p>
            <a:pPr lvl="3">
              <a:lnSpc>
                <a:spcPct val="100000"/>
              </a:lnSpc>
              <a:buFont typeface="Arial"/>
              <a:buChar char="•"/>
            </a:pPr>
            <a:r>
              <a:rPr lang="es-MX">
                <a:solidFill>
                  <a:srgbClr val="000000"/>
                </a:solidFill>
                <a:latin typeface="Calibri"/>
              </a:rPr>
              <a:t>Cuarto nivel</a:t>
            </a:r>
            <a:endParaRPr/>
          </a:p>
          <a:p>
            <a:pPr lvl="4">
              <a:lnSpc>
                <a:spcPct val="100000"/>
              </a:lnSpc>
              <a:buFont typeface="Arial"/>
              <a:buChar char="•"/>
            </a:pPr>
            <a:r>
              <a:rPr lang="es-MX">
                <a:solidFill>
                  <a:srgbClr val="000000"/>
                </a:solidFill>
                <a:latin typeface="Calibri"/>
              </a:rPr>
              <a:t>Quinto nivel</a:t>
            </a:r>
            <a:endParaRPr/>
          </a:p>
        </p:txBody>
      </p:sp>
      <p:sp>
        <p:nvSpPr>
          <p:cNvPr id="42" name="PlaceHolder 3"/>
          <p:cNvSpPr>
            <a:spLocks noGrp="1"/>
          </p:cNvSpPr>
          <p:nvPr>
            <p:ph type="dt"/>
          </p:nvPr>
        </p:nvSpPr>
        <p:spPr>
          <a:xfrm>
            <a:off x="838080" y="6356520"/>
            <a:ext cx="2742840" cy="364680"/>
          </a:xfrm>
          <a:prstGeom prst="rect">
            <a:avLst/>
          </a:prstGeom>
        </p:spPr>
        <p:txBody>
          <a:bodyPr anchor="ctr"/>
          <a:p>
            <a:pPr>
              <a:lnSpc>
                <a:spcPct val="100000"/>
              </a:lnSpc>
            </a:pPr>
            <a:r>
              <a:rPr lang="es-MX" sz="1200">
                <a:solidFill>
                  <a:srgbClr val="8b8b8b"/>
                </a:solidFill>
                <a:latin typeface="Calibri"/>
              </a:rPr>
              <a:t>20/09/16</a:t>
            </a:r>
            <a:endParaRPr/>
          </a:p>
        </p:txBody>
      </p:sp>
      <p:sp>
        <p:nvSpPr>
          <p:cNvPr id="43" name="PlaceHolder 4"/>
          <p:cNvSpPr>
            <a:spLocks noGrp="1"/>
          </p:cNvSpPr>
          <p:nvPr>
            <p:ph type="ftr"/>
          </p:nvPr>
        </p:nvSpPr>
        <p:spPr>
          <a:xfrm>
            <a:off x="4038480" y="6356520"/>
            <a:ext cx="4114440" cy="364680"/>
          </a:xfrm>
          <a:prstGeom prst="rect">
            <a:avLst/>
          </a:prstGeom>
        </p:spPr>
        <p:txBody>
          <a:bodyPr anchor="ctr"/>
          <a:p>
            <a:endParaRPr/>
          </a:p>
        </p:txBody>
      </p:sp>
      <p:sp>
        <p:nvSpPr>
          <p:cNvPr id="44" name="PlaceHolder 5"/>
          <p:cNvSpPr>
            <a:spLocks noGrp="1"/>
          </p:cNvSpPr>
          <p:nvPr>
            <p:ph type="sldNum"/>
          </p:nvPr>
        </p:nvSpPr>
        <p:spPr>
          <a:xfrm>
            <a:off x="8610480" y="6356520"/>
            <a:ext cx="2742840" cy="364680"/>
          </a:xfrm>
          <a:prstGeom prst="rect">
            <a:avLst/>
          </a:prstGeom>
        </p:spPr>
        <p:txBody>
          <a:bodyPr anchor="ctr"/>
          <a:p>
            <a:pPr algn="r">
              <a:lnSpc>
                <a:spcPct val="100000"/>
              </a:lnSpc>
            </a:pPr>
            <a:fld id="{C248FA34-19FC-4C0A-A1BC-FB50753B5085}" type="slidenum">
              <a:rPr lang="es-MX" sz="1200">
                <a:solidFill>
                  <a:srgbClr val="8b8b8b"/>
                </a:solidFill>
                <a:latin typeface="Calibri"/>
              </a:rPr>
              <a:t>&lt;número&gt;</a:t>
            </a:fld>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TextShape 1"/>
          <p:cNvSpPr txBox="1"/>
          <p:nvPr/>
        </p:nvSpPr>
        <p:spPr>
          <a:xfrm>
            <a:off x="839880" y="457200"/>
            <a:ext cx="3931920" cy="1599840"/>
          </a:xfrm>
          <a:prstGeom prst="rect">
            <a:avLst/>
          </a:prstGeom>
        </p:spPr>
        <p:txBody>
          <a:bodyPr anchor="b"/>
          <a:p>
            <a:pPr>
              <a:lnSpc>
                <a:spcPct val="100000"/>
              </a:lnSpc>
            </a:pPr>
            <a:r>
              <a:rPr b="1" lang="es-MX" sz="1400">
                <a:solidFill>
                  <a:srgbClr val="000000"/>
                </a:solidFill>
                <a:latin typeface="Arial"/>
              </a:rPr>
              <a:t>FOBIAS</a:t>
            </a:r>
            <a:endParaRPr/>
          </a:p>
        </p:txBody>
      </p:sp>
      <p:pic>
        <p:nvPicPr>
          <p:cNvPr id="85" name="Marcador de contenido 6" descr=""/>
          <p:cNvPicPr/>
          <p:nvPr/>
        </p:nvPicPr>
        <p:blipFill>
          <a:blip r:embed="rId1"/>
          <a:stretch>
            <a:fillRect/>
          </a:stretch>
        </p:blipFill>
        <p:spPr>
          <a:xfrm>
            <a:off x="6031080" y="1657440"/>
            <a:ext cx="4476240" cy="3533400"/>
          </a:xfrm>
          <a:prstGeom prst="rect">
            <a:avLst/>
          </a:prstGeom>
          <a:ln>
            <a:noFill/>
          </a:ln>
        </p:spPr>
      </p:pic>
      <p:sp>
        <p:nvSpPr>
          <p:cNvPr id="86" name="TextShape 2"/>
          <p:cNvSpPr txBox="1"/>
          <p:nvPr/>
        </p:nvSpPr>
        <p:spPr>
          <a:xfrm>
            <a:off x="839880" y="2057400"/>
            <a:ext cx="3931920" cy="3811320"/>
          </a:xfrm>
          <a:prstGeom prst="rect">
            <a:avLst/>
          </a:prstGeom>
        </p:spPr>
        <p:txBody>
          <a:bodyPr anchor="ctr"/>
          <a:p>
            <a:pPr>
              <a:lnSpc>
                <a:spcPct val="100000"/>
              </a:lnSpc>
            </a:pPr>
            <a:r>
              <a:rPr lang="es-MX" sz="1400">
                <a:solidFill>
                  <a:srgbClr val="8b8b8b"/>
                </a:solidFill>
                <a:latin typeface="Arial"/>
              </a:rPr>
              <a:t>Hecho por:</a:t>
            </a:r>
            <a:endParaRPr/>
          </a:p>
          <a:p>
            <a:pPr>
              <a:lnSpc>
                <a:spcPct val="100000"/>
              </a:lnSpc>
            </a:pPr>
            <a:r>
              <a:rPr lang="es-MX" sz="1400">
                <a:solidFill>
                  <a:srgbClr val="8b8b8b"/>
                </a:solidFill>
                <a:latin typeface="Arial"/>
              </a:rPr>
              <a:t>Joshua Alessandro Hernández Ceja</a:t>
            </a:r>
            <a:endParaRPr/>
          </a:p>
          <a:p>
            <a:pPr>
              <a:lnSpc>
                <a:spcPct val="100000"/>
              </a:lnSpc>
            </a:pPr>
            <a:r>
              <a:rPr lang="es-MX" sz="1400">
                <a:solidFill>
                  <a:srgbClr val="8b8b8b"/>
                </a:solidFill>
                <a:latin typeface="Arial"/>
              </a:rPr>
              <a:t>Johan Ruiz Velasco </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TextShape 1"/>
          <p:cNvSpPr txBox="1"/>
          <p:nvPr/>
        </p:nvSpPr>
        <p:spPr>
          <a:xfrm>
            <a:off x="863640" y="923760"/>
            <a:ext cx="10515240" cy="4350960"/>
          </a:xfrm>
          <a:prstGeom prst="rect">
            <a:avLst/>
          </a:prstGeom>
        </p:spPr>
        <p:txBody>
          <a:bodyPr/>
          <a:p>
            <a:pPr>
              <a:lnSpc>
                <a:spcPct val="90000"/>
              </a:lnSpc>
              <a:buFont typeface="Arial"/>
              <a:buChar char="•"/>
            </a:pPr>
            <a:r>
              <a:rPr lang="es-MX" sz="4800">
                <a:solidFill>
                  <a:srgbClr val="000000"/>
                </a:solidFill>
                <a:latin typeface="Calibri"/>
              </a:rPr>
              <a:t>Eritrofobia : Sonrojamiento patológico </a:t>
            </a:r>
            <a:endParaRPr/>
          </a:p>
          <a:p>
            <a:pPr>
              <a:lnSpc>
                <a:spcPct val="90000"/>
              </a:lnSpc>
              <a:buFont typeface="Arial"/>
              <a:buChar char="•"/>
            </a:pPr>
            <a:r>
              <a:rPr lang="es-MX" sz="4800">
                <a:solidFill>
                  <a:srgbClr val="000000"/>
                </a:solidFill>
                <a:latin typeface="Calibri"/>
              </a:rPr>
              <a:t>Euretrofobia: Temor a sonrojarse o ruborizarse </a:t>
            </a:r>
            <a:endParaRPr/>
          </a:p>
          <a:p>
            <a:pPr>
              <a:lnSpc>
                <a:spcPct val="90000"/>
              </a:lnSpc>
              <a:buFont typeface="Arial"/>
              <a:buChar char="•"/>
            </a:pPr>
            <a:r>
              <a:rPr lang="es-MX" sz="4800">
                <a:solidFill>
                  <a:srgbClr val="000000"/>
                </a:solidFill>
                <a:latin typeface="Calibri"/>
              </a:rPr>
              <a:t>Fagofobia : Temor a comer o a tragar </a:t>
            </a:r>
            <a:endParaRPr/>
          </a:p>
          <a:p>
            <a:pPr>
              <a:lnSpc>
                <a:spcPct val="90000"/>
              </a:lnSpc>
              <a:buFont typeface="Arial"/>
              <a:buChar char="•"/>
            </a:pPr>
            <a:r>
              <a:rPr lang="es-MX" sz="4800">
                <a:solidFill>
                  <a:srgbClr val="000000"/>
                </a:solidFill>
                <a:latin typeface="Calibri"/>
              </a:rPr>
              <a:t>Fonofobia : Temor a los sonidos fuertes </a:t>
            </a:r>
            <a:endParaRPr/>
          </a:p>
          <a:p>
            <a:pPr>
              <a:lnSpc>
                <a:spcPct val="90000"/>
              </a:lnSpc>
              <a:buFont typeface="Arial"/>
              <a:buChar char="•"/>
            </a:pPr>
            <a:r>
              <a:rPr lang="es-MX" sz="4800">
                <a:solidFill>
                  <a:srgbClr val="000000"/>
                </a:solidFill>
                <a:latin typeface="Calibri"/>
              </a:rPr>
              <a:t>Fobofobia :Temor al miedo </a:t>
            </a:r>
            <a:endParaRPr/>
          </a:p>
          <a:p>
            <a:pPr>
              <a:lnSpc>
                <a:spcPct val="90000"/>
              </a:lnSpc>
              <a:buFont typeface="Arial"/>
              <a:buChar char="•"/>
            </a:pPr>
            <a:r>
              <a:rPr lang="es-MX" sz="4800">
                <a:solidFill>
                  <a:srgbClr val="000000"/>
                </a:solidFill>
                <a:latin typeface="Calibri"/>
              </a:rPr>
              <a:t>Gefidrofobia o Gefirofobia : Temor a cruzar puentes </a:t>
            </a:r>
            <a:endParaRPr/>
          </a:p>
          <a:p>
            <a:pPr>
              <a:lnSpc>
                <a:spcPct val="90000"/>
              </a:lnSpc>
              <a:buFont typeface="Arial"/>
              <a:buChar char="•"/>
            </a:pPr>
            <a:r>
              <a:rPr lang="es-MX" sz="4800">
                <a:solidFill>
                  <a:srgbClr val="000000"/>
                </a:solidFill>
                <a:latin typeface="Arial"/>
              </a:rPr>
              <a:t>Gamofobia</a:t>
            </a:r>
            <a:r>
              <a:rPr lang="es-MX" sz="4800">
                <a:solidFill>
                  <a:srgbClr val="000000"/>
                </a:solidFill>
                <a:latin typeface="Calibri"/>
              </a:rPr>
              <a:t> : Temor a casarse </a:t>
            </a:r>
            <a:endParaRPr/>
          </a:p>
          <a:p>
            <a:pPr>
              <a:lnSpc>
                <a:spcPct val="90000"/>
              </a:lnSpc>
              <a:buFont typeface="Arial"/>
              <a:buChar char="•"/>
            </a:pPr>
            <a:r>
              <a:rPr lang="es-MX" sz="4800">
                <a:solidFill>
                  <a:srgbClr val="000000"/>
                </a:solidFill>
                <a:latin typeface="Calibri"/>
              </a:rPr>
              <a:t>Genofobia o Coitofobia : Temor al acto sexual </a:t>
            </a:r>
            <a:endParaRPr/>
          </a:p>
          <a:p>
            <a:pPr>
              <a:lnSpc>
                <a:spcPct val="90000"/>
              </a:lnSpc>
              <a:buFont typeface="Arial"/>
              <a:buChar char="•"/>
            </a:pPr>
            <a:r>
              <a:rPr lang="es-MX" sz="4800">
                <a:solidFill>
                  <a:srgbClr val="000000"/>
                </a:solidFill>
                <a:latin typeface="Calibri"/>
              </a:rPr>
              <a:t>Globofobia : Temor a los Globos o disgusto por la globalización y la economía de mercado </a:t>
            </a:r>
            <a:endParaRPr/>
          </a:p>
          <a:p>
            <a:pPr>
              <a:lnSpc>
                <a:spcPct val="90000"/>
              </a:lnSpc>
              <a:buFont typeface="Arial"/>
              <a:buChar char="•"/>
            </a:pPr>
            <a:r>
              <a:rPr lang="es-MX" sz="4800">
                <a:solidFill>
                  <a:srgbClr val="000000"/>
                </a:solidFill>
                <a:latin typeface="Calibri"/>
              </a:rPr>
              <a:t>Glossofobia o Glosofobia : Temor a hablar en público </a:t>
            </a:r>
            <a:endParaRPr/>
          </a:p>
          <a:p>
            <a:pPr>
              <a:lnSpc>
                <a:spcPct val="90000"/>
              </a:lnSpc>
              <a:buFont typeface="Arial"/>
              <a:buChar char="•"/>
            </a:pPr>
            <a:r>
              <a:rPr lang="es-MX" sz="4800">
                <a:solidFill>
                  <a:srgbClr val="000000"/>
                </a:solidFill>
                <a:latin typeface="Calibri"/>
              </a:rPr>
              <a:t>Gimnofobia : Temor a la desnudez </a:t>
            </a:r>
            <a:endParaRPr/>
          </a:p>
          <a:p>
            <a:pPr>
              <a:lnSpc>
                <a:spcPct val="90000"/>
              </a:lnSpc>
              <a:buFont typeface="Arial"/>
              <a:buChar char="•"/>
            </a:pPr>
            <a:r>
              <a:rPr lang="es-MX" sz="4800">
                <a:solidFill>
                  <a:srgbClr val="000000"/>
                </a:solidFill>
                <a:latin typeface="Calibri"/>
              </a:rPr>
              <a:t>Ginefobia : Temor a las mujeres </a:t>
            </a:r>
            <a:endParaRPr/>
          </a:p>
          <a:p>
            <a:pPr>
              <a:lnSpc>
                <a:spcPct val="90000"/>
              </a:lnSpc>
              <a:buFont typeface="Arial"/>
              <a:buChar char="•"/>
            </a:pPr>
            <a:r>
              <a:rPr lang="es-MX" sz="4800">
                <a:solidFill>
                  <a:srgbClr val="000000"/>
                </a:solidFill>
                <a:latin typeface="Calibri"/>
              </a:rPr>
              <a:t>Heliofobia o Fotofobia : Temor a la luz solar </a:t>
            </a:r>
            <a:endParaRPr/>
          </a:p>
          <a:p>
            <a:pPr>
              <a:lnSpc>
                <a:spcPct val="90000"/>
              </a:lnSpc>
              <a:buFont typeface="Arial"/>
              <a:buChar char="•"/>
            </a:pPr>
            <a:r>
              <a:rPr lang="es-MX" sz="4800">
                <a:solidFill>
                  <a:srgbClr val="000000"/>
                </a:solidFill>
                <a:latin typeface="Calibri"/>
              </a:rPr>
              <a:t>Hemofobia o Haemofobia : Temor a la sangre </a:t>
            </a:r>
            <a:endParaRPr/>
          </a:p>
          <a:p>
            <a:pPr>
              <a:lnSpc>
                <a:spcPct val="90000"/>
              </a:lnSpc>
              <a:buFont typeface="Arial"/>
              <a:buChar char="•"/>
            </a:pPr>
            <a:r>
              <a:rPr lang="es-MX" sz="4800">
                <a:solidFill>
                  <a:srgbClr val="000000"/>
                </a:solidFill>
                <a:latin typeface="Calibri"/>
              </a:rPr>
              <a:t>Hexakosioihexekontahexafobia o Triplehexafobia : Temor al número 666 </a:t>
            </a:r>
            <a:endParaRPr/>
          </a:p>
          <a:p>
            <a:pPr>
              <a:lnSpc>
                <a:spcPct val="90000"/>
              </a:lnSpc>
              <a:buFont typeface="Arial"/>
              <a:buChar char="•"/>
            </a:pPr>
            <a:r>
              <a:rPr lang="es-MX" sz="4800">
                <a:solidFill>
                  <a:srgbClr val="000000"/>
                </a:solidFill>
                <a:latin typeface="Calibri"/>
              </a:rPr>
              <a:t>Hipegiafobia : Temor a la responsabilidad </a:t>
            </a:r>
            <a:endParaRPr/>
          </a:p>
          <a:p>
            <a:pPr>
              <a:lnSpc>
                <a:spcPct val="90000"/>
              </a:lnSpc>
              <a:buFont typeface="Arial"/>
              <a:buChar char="•"/>
            </a:pPr>
            <a:r>
              <a:rPr lang="es-MX" sz="4800">
                <a:solidFill>
                  <a:srgbClr val="000000"/>
                </a:solidFill>
                <a:latin typeface="Calibri"/>
              </a:rPr>
              <a:t>Hoplofobia : Temor a las armas de fuego </a:t>
            </a:r>
            <a:endParaRPr/>
          </a:p>
          <a:p>
            <a:pPr>
              <a:lnSpc>
                <a:spcPct val="90000"/>
              </a:lnSpc>
              <a:buFont typeface="Arial"/>
              <a:buChar char="•"/>
            </a:pPr>
            <a:r>
              <a:rPr lang="es-MX" sz="4800">
                <a:solidFill>
                  <a:srgbClr val="000000"/>
                </a:solidFill>
                <a:latin typeface="Calibri"/>
              </a:rPr>
              <a:t>Lalofobia o Laliofobia : Temor a hablar </a:t>
            </a:r>
            <a:endParaRPr/>
          </a:p>
          <a:p>
            <a:pPr>
              <a:lnSpc>
                <a:spcPct val="90000"/>
              </a:lnSpc>
              <a:buFont typeface="Arial"/>
              <a:buChar char="•"/>
            </a:pPr>
            <a:r>
              <a:rPr lang="es-MX" sz="4800">
                <a:solidFill>
                  <a:srgbClr val="000000"/>
                </a:solidFill>
                <a:latin typeface="Calibri"/>
              </a:rPr>
              <a:t>Latrofobia : Temor a los médicos </a:t>
            </a:r>
            <a:endParaRPr/>
          </a:p>
          <a:p>
            <a:pPr>
              <a:lnSpc>
                <a:spcPct val="90000"/>
              </a:lnSpc>
              <a:buFont typeface="Arial"/>
              <a:buChar char="•"/>
            </a:pPr>
            <a:r>
              <a:rPr lang="es-MX" sz="4800">
                <a:solidFill>
                  <a:srgbClr val="000000"/>
                </a:solidFill>
                <a:latin typeface="Calibri"/>
              </a:rPr>
              <a:t>Levofobia : Temor al lado izquierdo </a:t>
            </a:r>
            <a:endParaRPr/>
          </a:p>
          <a:p>
            <a:pPr>
              <a:lnSpc>
                <a:spcPct val="90000"/>
              </a:lnSpc>
            </a:pP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5" name="TextShape 1"/>
          <p:cNvSpPr txBox="1"/>
          <p:nvPr/>
        </p:nvSpPr>
        <p:spPr>
          <a:xfrm>
            <a:off x="838080" y="797040"/>
            <a:ext cx="10515240" cy="4350960"/>
          </a:xfrm>
          <a:prstGeom prst="rect">
            <a:avLst/>
          </a:prstGeom>
        </p:spPr>
        <p:txBody>
          <a:bodyPr/>
          <a:p>
            <a:pPr>
              <a:lnSpc>
                <a:spcPct val="90000"/>
              </a:lnSpc>
              <a:buFont typeface="Arial"/>
              <a:buChar char="•"/>
            </a:pPr>
            <a:r>
              <a:rPr lang="es-MX" sz="4800">
                <a:solidFill>
                  <a:srgbClr val="000000"/>
                </a:solidFill>
                <a:latin typeface="Calibri"/>
              </a:rPr>
              <a:t>Marcofobia : Temor a las etnias africanas y a las personas muy delgadas </a:t>
            </a:r>
            <a:endParaRPr/>
          </a:p>
          <a:p>
            <a:pPr>
              <a:lnSpc>
                <a:spcPct val="90000"/>
              </a:lnSpc>
              <a:buFont typeface="Arial"/>
              <a:buChar char="•"/>
            </a:pPr>
            <a:r>
              <a:rPr lang="es-MX" sz="4800">
                <a:solidFill>
                  <a:srgbClr val="000000"/>
                </a:solidFill>
                <a:latin typeface="Calibri"/>
              </a:rPr>
              <a:t>Misofobia : Temor a los gérmenes o a la contaminación por suciedad </a:t>
            </a:r>
            <a:endParaRPr/>
          </a:p>
          <a:p>
            <a:pPr>
              <a:lnSpc>
                <a:spcPct val="90000"/>
              </a:lnSpc>
              <a:buFont typeface="Arial"/>
              <a:buChar char="•"/>
            </a:pPr>
            <a:r>
              <a:rPr lang="es-MX" sz="4800">
                <a:solidFill>
                  <a:srgbClr val="000000"/>
                </a:solidFill>
                <a:latin typeface="Calibri"/>
              </a:rPr>
              <a:t>Necrofobia : Temor a los cadáveres o a la muerte </a:t>
            </a:r>
            <a:endParaRPr/>
          </a:p>
          <a:p>
            <a:pPr>
              <a:lnSpc>
                <a:spcPct val="90000"/>
              </a:lnSpc>
              <a:buFont typeface="Arial"/>
              <a:buChar char="•"/>
            </a:pPr>
            <a:r>
              <a:rPr lang="es-MX" sz="4800">
                <a:solidFill>
                  <a:srgbClr val="000000"/>
                </a:solidFill>
                <a:latin typeface="Calibri"/>
              </a:rPr>
              <a:t>Neofobia, Cainofobia, Cainotofobia, Cenofobia, Centofobia, Kainolofobia o Kainofobia, misoneísmo : Temor a la novedad o a lo nuevo </a:t>
            </a:r>
            <a:endParaRPr/>
          </a:p>
          <a:p>
            <a:pPr>
              <a:lnSpc>
                <a:spcPct val="90000"/>
              </a:lnSpc>
              <a:buFont typeface="Arial"/>
              <a:buChar char="•"/>
            </a:pPr>
            <a:r>
              <a:rPr lang="es-MX" sz="4800">
                <a:solidFill>
                  <a:srgbClr val="000000"/>
                </a:solidFill>
                <a:latin typeface="Calibri"/>
              </a:rPr>
              <a:t>Nosofobia : Temor a contraer una enfermedad </a:t>
            </a:r>
            <a:endParaRPr/>
          </a:p>
          <a:p>
            <a:pPr>
              <a:lnSpc>
                <a:spcPct val="90000"/>
              </a:lnSpc>
              <a:buFont typeface="Arial"/>
              <a:buChar char="•"/>
            </a:pPr>
            <a:r>
              <a:rPr lang="es-MX" sz="4800">
                <a:solidFill>
                  <a:srgbClr val="000000"/>
                </a:solidFill>
                <a:latin typeface="Calibri"/>
              </a:rPr>
              <a:t>Nictofobia, Acluofobia, Ligofobia o Escotofobia : Temor a la oscuridad </a:t>
            </a:r>
            <a:endParaRPr/>
          </a:p>
          <a:p>
            <a:pPr>
              <a:lnSpc>
                <a:spcPct val="90000"/>
              </a:lnSpc>
              <a:buFont typeface="Arial"/>
              <a:buChar char="•"/>
            </a:pPr>
            <a:r>
              <a:rPr lang="es-MX" sz="4800">
                <a:solidFill>
                  <a:srgbClr val="000000"/>
                </a:solidFill>
                <a:latin typeface="Calibri"/>
              </a:rPr>
              <a:t>Nutrixfobia : Miedo a las enfermeras y a los cuidados sanitarios (Citado por primera en la serie Impares) </a:t>
            </a:r>
            <a:endParaRPr/>
          </a:p>
          <a:p>
            <a:pPr>
              <a:lnSpc>
                <a:spcPct val="90000"/>
              </a:lnSpc>
              <a:buFont typeface="Arial"/>
              <a:buChar char="•"/>
            </a:pPr>
            <a:r>
              <a:rPr lang="es-MX" sz="4800">
                <a:solidFill>
                  <a:srgbClr val="000000"/>
                </a:solidFill>
                <a:latin typeface="Calibri"/>
              </a:rPr>
              <a:t>Osmofobia u Olfatofobia : Temor a los olores </a:t>
            </a:r>
            <a:endParaRPr/>
          </a:p>
          <a:p>
            <a:pPr>
              <a:lnSpc>
                <a:spcPct val="90000"/>
              </a:lnSpc>
              <a:buFont typeface="Arial"/>
              <a:buChar char="•"/>
            </a:pPr>
            <a:r>
              <a:rPr lang="es-MX" sz="4800">
                <a:solidFill>
                  <a:srgbClr val="000000"/>
                </a:solidFill>
                <a:latin typeface="Calibri"/>
              </a:rPr>
              <a:t>Paraskavedekatriafobia, Paraskevidekatriafobia o Friggatriskaidekafobia : Temor al Viernes 13 (En muchos países el temor puede existir en el Martes 13, que sería Trezidavomartiofobia) </a:t>
            </a:r>
            <a:endParaRPr/>
          </a:p>
          <a:p>
            <a:pPr>
              <a:lnSpc>
                <a:spcPct val="90000"/>
              </a:lnSpc>
              <a:buFont typeface="Arial"/>
              <a:buChar char="•"/>
            </a:pPr>
            <a:r>
              <a:rPr lang="es-MX" sz="4800">
                <a:solidFill>
                  <a:srgbClr val="000000"/>
                </a:solidFill>
                <a:latin typeface="Calibri"/>
              </a:rPr>
              <a:t>Panfobia : Temor al pan </a:t>
            </a:r>
            <a:endParaRPr/>
          </a:p>
          <a:p>
            <a:pPr>
              <a:lnSpc>
                <a:spcPct val="90000"/>
              </a:lnSpc>
              <a:buFont typeface="Arial"/>
              <a:buChar char="•"/>
            </a:pPr>
            <a:r>
              <a:rPr lang="es-MX" sz="4800">
                <a:solidFill>
                  <a:srgbClr val="000000"/>
                </a:solidFill>
                <a:latin typeface="Calibri"/>
              </a:rPr>
              <a:t>Pirofobia : Temor al fuego </a:t>
            </a:r>
            <a:endParaRPr/>
          </a:p>
          <a:p>
            <a:pPr>
              <a:lnSpc>
                <a:spcPct val="90000"/>
              </a:lnSpc>
              <a:buFont typeface="Arial"/>
              <a:buChar char="•"/>
            </a:pPr>
            <a:r>
              <a:rPr lang="es-MX" sz="4800">
                <a:solidFill>
                  <a:srgbClr val="000000"/>
                </a:solidFill>
                <a:latin typeface="Calibri"/>
              </a:rPr>
              <a:t>Podofobia : Temor a los pies </a:t>
            </a:r>
            <a:endParaRPr/>
          </a:p>
          <a:p>
            <a:pPr>
              <a:lnSpc>
                <a:spcPct val="90000"/>
              </a:lnSpc>
              <a:buFont typeface="Arial"/>
              <a:buChar char="•"/>
            </a:pPr>
            <a:r>
              <a:rPr lang="es-MX" sz="4800">
                <a:solidFill>
                  <a:srgbClr val="000000"/>
                </a:solidFill>
                <a:latin typeface="Calibri"/>
              </a:rPr>
              <a:t>Radiofobia : Temor a las radios </a:t>
            </a:r>
            <a:endParaRPr/>
          </a:p>
          <a:p>
            <a:pPr>
              <a:lnSpc>
                <a:spcPct val="90000"/>
              </a:lnSpc>
              <a:buFont typeface="Arial"/>
              <a:buChar char="•"/>
            </a:pPr>
            <a:r>
              <a:rPr lang="es-MX" sz="4800">
                <a:solidFill>
                  <a:srgbClr val="000000"/>
                </a:solidFill>
                <a:latin typeface="Calibri"/>
              </a:rPr>
              <a:t>Rutilofobia : Miedo a los pelirrojos. </a:t>
            </a:r>
            <a:endParaRPr/>
          </a:p>
          <a:p>
            <a:pPr>
              <a:lnSpc>
                <a:spcPct val="90000"/>
              </a:lnSpc>
              <a:buFont typeface="Arial"/>
              <a:buChar char="•"/>
            </a:pPr>
            <a:r>
              <a:rPr lang="es-MX" sz="4800">
                <a:solidFill>
                  <a:srgbClr val="000000"/>
                </a:solidFill>
                <a:latin typeface="Calibri"/>
              </a:rPr>
              <a:t>Sociofobia o Antropofobia : Temor o disgusto hacia la gente en general (Sociópata) </a:t>
            </a:r>
            <a:endParaRPr/>
          </a:p>
          <a:p>
            <a:pPr>
              <a:lnSpc>
                <a:spcPct val="90000"/>
              </a:lnSpc>
              <a:buFont typeface="Arial"/>
              <a:buChar char="•"/>
            </a:pPr>
            <a:r>
              <a:rPr lang="es-MX" sz="4800">
                <a:solidFill>
                  <a:srgbClr val="000000"/>
                </a:solidFill>
                <a:latin typeface="Calibri"/>
              </a:rPr>
              <a:t>Tafofobia : Temor a las tumbas o a ser sepultado vivo </a:t>
            </a:r>
            <a:endParaRPr/>
          </a:p>
          <a:p>
            <a:pPr>
              <a:lnSpc>
                <a:spcPct val="90000"/>
              </a:lnSpc>
              <a:buFont typeface="Arial"/>
              <a:buChar char="•"/>
            </a:pPr>
            <a:r>
              <a:rPr lang="es-MX" sz="4800">
                <a:solidFill>
                  <a:srgbClr val="000000"/>
                </a:solidFill>
                <a:latin typeface="Calibri"/>
              </a:rPr>
              <a:t>Tanatofobia : Temor a la muerte o a morir, se le relaciona comúnmente con la necrofobia </a:t>
            </a:r>
            <a:endParaRPr/>
          </a:p>
          <a:p>
            <a:pPr>
              <a:lnSpc>
                <a:spcPct val="90000"/>
              </a:lnSpc>
              <a:buFont typeface="Arial"/>
              <a:buChar char="•"/>
            </a:pPr>
            <a:r>
              <a:rPr lang="es-MX" sz="4800">
                <a:solidFill>
                  <a:srgbClr val="000000"/>
                </a:solidFill>
                <a:latin typeface="Calibri"/>
              </a:rPr>
              <a:t>Tecnofobia : Temor o repulsión a la tecnología (Ludismo) </a:t>
            </a:r>
            <a:endParaRPr/>
          </a:p>
          <a:p>
            <a:pPr>
              <a:lnSpc>
                <a:spcPct val="90000"/>
              </a:lnSpc>
              <a:buFont typeface="Arial"/>
              <a:buChar char="•"/>
            </a:pPr>
            <a:r>
              <a:rPr lang="es-MX" sz="4800">
                <a:solidFill>
                  <a:srgbClr val="000000"/>
                </a:solidFill>
                <a:latin typeface="Calibri"/>
              </a:rPr>
              <a:t>Teratofobia : Temor a los monstruos </a:t>
            </a:r>
            <a:endParaRPr/>
          </a:p>
          <a:p>
            <a:pPr>
              <a:lnSpc>
                <a:spcPct val="90000"/>
              </a:lnSpc>
              <a:buFont typeface="Arial"/>
              <a:buChar char="•"/>
            </a:pPr>
            <a:r>
              <a:rPr lang="es-MX" sz="4800">
                <a:solidFill>
                  <a:srgbClr val="000000"/>
                </a:solidFill>
                <a:latin typeface="Calibri"/>
              </a:rPr>
              <a:t>Tetrafobia : Temor al número 4 </a:t>
            </a:r>
            <a:endParaRPr/>
          </a:p>
          <a:p>
            <a:pPr>
              <a:lnSpc>
                <a:spcPct val="90000"/>
              </a:lnSpc>
            </a:pP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6" name="TextShape 1"/>
          <p:cNvSpPr txBox="1"/>
          <p:nvPr/>
        </p:nvSpPr>
        <p:spPr>
          <a:xfrm>
            <a:off x="495360" y="657360"/>
            <a:ext cx="10515240" cy="4350960"/>
          </a:xfrm>
          <a:prstGeom prst="rect">
            <a:avLst/>
          </a:prstGeom>
        </p:spPr>
        <p:txBody>
          <a:bodyPr/>
          <a:p>
            <a:pPr>
              <a:lnSpc>
                <a:spcPct val="90000"/>
              </a:lnSpc>
              <a:buFont typeface="Arial"/>
              <a:buChar char="•"/>
            </a:pPr>
            <a:r>
              <a:rPr lang="es-MX" sz="1300">
                <a:solidFill>
                  <a:srgbClr val="000000"/>
                </a:solidFill>
                <a:latin typeface="Calibri"/>
              </a:rPr>
              <a:t>Tokofobia : Temor al nacimiento de los niños </a:t>
            </a:r>
            <a:endParaRPr/>
          </a:p>
          <a:p>
            <a:pPr>
              <a:lnSpc>
                <a:spcPct val="90000"/>
              </a:lnSpc>
              <a:buFont typeface="Arial"/>
              <a:buChar char="•"/>
            </a:pPr>
            <a:r>
              <a:rPr lang="es-MX" sz="1300">
                <a:solidFill>
                  <a:srgbClr val="000000"/>
                </a:solidFill>
                <a:latin typeface="Arial"/>
              </a:rPr>
              <a:t>Triskaidekafobia</a:t>
            </a:r>
            <a:r>
              <a:rPr lang="es-MX" sz="1300">
                <a:solidFill>
                  <a:srgbClr val="000000"/>
                </a:solidFill>
                <a:latin typeface="Calibri"/>
              </a:rPr>
              <a:t> o Terdekafobia : Temor al número 13 </a:t>
            </a:r>
            <a:endParaRPr/>
          </a:p>
          <a:p>
            <a:pPr>
              <a:lnSpc>
                <a:spcPct val="90000"/>
              </a:lnSpc>
              <a:buFont typeface="Arial"/>
              <a:buChar char="•"/>
            </a:pPr>
            <a:r>
              <a:rPr lang="es-MX" sz="1300">
                <a:solidFill>
                  <a:srgbClr val="000000"/>
                </a:solidFill>
                <a:latin typeface="Calibri"/>
              </a:rPr>
              <a:t>Tripanofobia, Aicmofobia, Belenefobia o Enetofobia : Temor a las agujas, jeringas, inyecciones u objetos puntiagudos </a:t>
            </a:r>
            <a:endParaRPr/>
          </a:p>
          <a:p>
            <a:pPr>
              <a:lnSpc>
                <a:spcPct val="90000"/>
              </a:lnSpc>
              <a:buFont typeface="Arial"/>
              <a:buChar char="•"/>
            </a:pPr>
            <a:r>
              <a:rPr lang="es-MX" sz="1300">
                <a:solidFill>
                  <a:srgbClr val="000000"/>
                </a:solidFill>
                <a:latin typeface="Calibri"/>
              </a:rPr>
              <a:t>Tripofobia : Temor a los agujeros </a:t>
            </a:r>
            <a:endParaRPr/>
          </a:p>
          <a:p>
            <a:pPr>
              <a:lnSpc>
                <a:spcPct val="90000"/>
              </a:lnSpc>
              <a:buFont typeface="Arial"/>
              <a:buChar char="•"/>
            </a:pPr>
            <a:r>
              <a:rPr lang="es-MX" sz="1300">
                <a:solidFill>
                  <a:srgbClr val="000000"/>
                </a:solidFill>
                <a:latin typeface="Calibri"/>
              </a:rPr>
              <a:t>Vestiofobia : Aversión o fastidio hacia la ropa, común en bebés </a:t>
            </a:r>
            <a:endParaRPr/>
          </a:p>
          <a:p>
            <a:pPr>
              <a:lnSpc>
                <a:spcPct val="90000"/>
              </a:lnSpc>
              <a:buFont typeface="Arial"/>
              <a:buChar char="•"/>
            </a:pPr>
            <a:r>
              <a:rPr lang="es-MX" sz="1300">
                <a:solidFill>
                  <a:srgbClr val="000000"/>
                </a:solidFill>
                <a:latin typeface="Calibri"/>
              </a:rPr>
              <a:t>Xenofobia : Temor a los extranjeros, desconocidos o alienígenas </a:t>
            </a:r>
            <a:endParaRPr/>
          </a:p>
          <a:p>
            <a:pPr>
              <a:lnSpc>
                <a:spcPct val="90000"/>
              </a:lnSpc>
              <a:buFont typeface="Arial"/>
              <a:buChar char="•"/>
            </a:pPr>
            <a:r>
              <a:rPr lang="es-MX" sz="1300">
                <a:solidFill>
                  <a:srgbClr val="000000"/>
                </a:solidFill>
                <a:latin typeface="Calibri"/>
              </a:rPr>
              <a:t>Yauntofobia: Temor al color amarillo </a:t>
            </a:r>
            <a:endParaRPr/>
          </a:p>
          <a:p>
            <a:pPr>
              <a:lnSpc>
                <a:spcPct val="90000"/>
              </a:lnSpc>
              <a:buFont typeface="Arial"/>
              <a:buChar char="•"/>
            </a:pPr>
            <a:r>
              <a:rPr lang="es-MX" sz="1300">
                <a:solidFill>
                  <a:srgbClr val="000000"/>
                </a:solidFill>
                <a:latin typeface="Calibri"/>
              </a:rPr>
              <a:t>Onogrofobia : Temor al color negro </a:t>
            </a:r>
            <a:endParaRPr/>
          </a:p>
          <a:p>
            <a:pPr>
              <a:lnSpc>
                <a:spcPct val="90000"/>
              </a:lnSpc>
              <a:buFont typeface="Arial"/>
              <a:buChar char="•"/>
            </a:pPr>
            <a:r>
              <a:rPr lang="es-MX" sz="1300">
                <a:solidFill>
                  <a:srgbClr val="000000"/>
                </a:solidFill>
                <a:latin typeface="Calibri"/>
              </a:rPr>
              <a:t>Estrofobia : Temor a los espejos </a:t>
            </a:r>
            <a:endParaRPr/>
          </a:p>
          <a:p>
            <a:pPr>
              <a:lnSpc>
                <a:spcPct val="90000"/>
              </a:lnSpc>
            </a:pP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7" name="TextShape 1"/>
          <p:cNvSpPr txBox="1"/>
          <p:nvPr/>
        </p:nvSpPr>
        <p:spPr>
          <a:xfrm>
            <a:off x="838080" y="365040"/>
            <a:ext cx="10515240" cy="1325160"/>
          </a:xfrm>
          <a:prstGeom prst="rect">
            <a:avLst/>
          </a:prstGeom>
        </p:spPr>
        <p:txBody>
          <a:bodyPr anchor="ctr"/>
          <a:p>
            <a:pPr>
              <a:lnSpc>
                <a:spcPct val="90000"/>
              </a:lnSpc>
            </a:pPr>
            <a:r>
              <a:rPr b="1" lang="es-MX" sz="1400">
                <a:solidFill>
                  <a:srgbClr val="000000"/>
                </a:solidFill>
                <a:latin typeface="Calibri Light"/>
              </a:rPr>
              <a:t>Las más comunes</a:t>
            </a:r>
            <a:endParaRPr/>
          </a:p>
        </p:txBody>
      </p:sp>
      <p:sp>
        <p:nvSpPr>
          <p:cNvPr id="108" name="TextShape 2"/>
          <p:cNvSpPr txBox="1"/>
          <p:nvPr/>
        </p:nvSpPr>
        <p:spPr>
          <a:xfrm>
            <a:off x="838080" y="1825560"/>
            <a:ext cx="10515240" cy="4350960"/>
          </a:xfrm>
          <a:prstGeom prst="rect">
            <a:avLst/>
          </a:prstGeom>
        </p:spPr>
        <p:txBody>
          <a:bodyPr/>
          <a:p>
            <a:pPr>
              <a:lnSpc>
                <a:spcPct val="90000"/>
              </a:lnSpc>
              <a:buFont typeface="Arial"/>
              <a:buChar char="•"/>
            </a:pPr>
            <a:r>
              <a:rPr lang="es-MX" sz="2500">
                <a:solidFill>
                  <a:srgbClr val="000000"/>
                </a:solidFill>
                <a:latin typeface="Calibri"/>
              </a:rPr>
              <a:t>Aracnofobia: Se trata del miedo a las arañas. Se calcula que la mitad de las mujeres y el 10% de los hombres padecen esta fobia en algún grado. Las reacciones de estas personas resultan exageradas para los demás, e incluso para los mismos afectados. Éstos procuran mantenerse apartados de los sitios en donde pueden encontrarse arañas, o donde han visto telas de araña. En los casos más serios, el pánico puede ser detonado incluso al ver una fotografía. </a:t>
            </a:r>
            <a:endParaRPr/>
          </a:p>
          <a:p>
            <a:pPr>
              <a:lnSpc>
                <a:spcPct val="90000"/>
              </a:lnSpc>
            </a:pPr>
            <a:endParaRPr/>
          </a:p>
          <a:p>
            <a:pPr>
              <a:lnSpc>
                <a:spcPct val="90000"/>
              </a:lnSpc>
              <a:buFont typeface="Arial"/>
              <a:buChar char="•"/>
            </a:pPr>
            <a:r>
              <a:rPr lang="es-MX" sz="2500">
                <a:solidFill>
                  <a:srgbClr val="000000"/>
                </a:solidFill>
                <a:latin typeface="Calibri"/>
              </a:rPr>
              <a:t>Sociofobia: Se trata de un persistente e intenso miedo a ser juzgado negativamente en situaciones sociales. Es una fobia de las más comunes entre adolescentes y jóvenes, se calcula que cerca de un 4% de las personas entre 18 y 55 años la padecen. A diferencia de lo que sucede en la mayoría de las fobias, esta fobia social es igualmente común en hombres y mujeres. </a:t>
            </a:r>
            <a:endParaRPr/>
          </a:p>
          <a:p>
            <a:pPr>
              <a:lnSpc>
                <a:spcPct val="90000"/>
              </a:lnSpc>
            </a:pPr>
            <a:endParaRPr/>
          </a:p>
          <a:p>
            <a:pPr>
              <a:lnSpc>
                <a:spcPct val="90000"/>
              </a:lnSpc>
              <a:buFont typeface="Arial"/>
              <a:buChar char="•"/>
            </a:pPr>
            <a:r>
              <a:rPr lang="es-MX" sz="2500">
                <a:solidFill>
                  <a:srgbClr val="000000"/>
                </a:solidFill>
                <a:latin typeface="Calibri"/>
              </a:rPr>
              <a:t>Aerofobia: Se trata del tan común miedo a viajar en avión (de hecho, se calcula que sólo el 5% de los pasajeros abordan el avión sin temores de ningún tipo). Sin embargo, las personas que padecen de esta fobia no experimentan sólo una ligera inquietud en el momento del aterrizaje y del despegue, sino que en ocasiones las fobias les impiden planear siquiera un viaje de este tipo, o les ocasionan trastornos de ansiedad ante la perspectiva de un futuro viaje, incluso meses antes de llevarlo a cabo. </a:t>
            </a:r>
            <a:endParaRPr/>
          </a:p>
          <a:p>
            <a:pPr>
              <a:lnSpc>
                <a:spcPct val="90000"/>
              </a:lnSpc>
            </a:pPr>
            <a:endParaRPr/>
          </a:p>
          <a:p>
            <a:pPr>
              <a:lnSpc>
                <a:spcPct val="90000"/>
              </a:lnSpc>
              <a:buFont typeface="Arial"/>
              <a:buChar char="•"/>
            </a:pPr>
            <a:r>
              <a:rPr lang="es-MX" sz="2500">
                <a:solidFill>
                  <a:srgbClr val="000000"/>
                </a:solidFill>
                <a:latin typeface="Calibri"/>
              </a:rPr>
              <a:t>Agorafobia: Se trata del miedo a los espacios abiertos, y es un trastorno más común entre las mujeres que entre los hombres. El agorafóbico teme todo aquel lugar donde no se sienta “seguro” o no pueda “recibir ayuda”. El que presenta este tipo de trastorno suele refugiarse en su hogar y rara vez sale, ya que en esas ocasiones experimenta una gran ansiedad. Es la fobia que motiva más a menudo consultas a especialistas. </a:t>
            </a:r>
            <a:endParaRPr/>
          </a:p>
          <a:p>
            <a:pPr>
              <a:lnSpc>
                <a:spcPct val="90000"/>
              </a:lnSpc>
            </a:pPr>
            <a:endParaRPr/>
          </a:p>
          <a:p>
            <a:pPr>
              <a:lnSpc>
                <a:spcPct val="90000"/>
              </a:lnSpc>
              <a:buFont typeface="Arial"/>
              <a:buChar char="•"/>
            </a:pPr>
            <a:r>
              <a:rPr lang="es-MX" sz="2500">
                <a:solidFill>
                  <a:srgbClr val="000000"/>
                </a:solidFill>
                <a:latin typeface="Calibri"/>
              </a:rPr>
              <a:t>Claustrofobia: Al contrario que la agorafobia, este trastorno implica el temor a quedar confinado a espacios cerrados. Se estima que entre un 2 y un 5% de la población padece esta fobia. Estas personas suelen evitar los ascensores, el metro, los túneles, las habitaciones pequeñas, hasta las puertas giratorias les pueden presentar dificultades, así como también el uso de equipos para técnicas de diagnóstico médico como el TAC. </a:t>
            </a:r>
            <a:endParaRPr/>
          </a:p>
          <a:p>
            <a:pPr>
              <a:lnSpc>
                <a:spcPct val="90000"/>
              </a:lnSpc>
            </a:pPr>
            <a:endParaRPr/>
          </a:p>
          <a:p>
            <a:pPr>
              <a:lnSpc>
                <a:spcPct val="90000"/>
              </a:lnSpc>
            </a:pP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9" name="TextShape 1"/>
          <p:cNvSpPr txBox="1"/>
          <p:nvPr/>
        </p:nvSpPr>
        <p:spPr>
          <a:xfrm>
            <a:off x="774720" y="797040"/>
            <a:ext cx="10515240" cy="4350960"/>
          </a:xfrm>
          <a:prstGeom prst="rect">
            <a:avLst/>
          </a:prstGeom>
        </p:spPr>
        <p:txBody>
          <a:bodyPr/>
          <a:p>
            <a:pPr>
              <a:lnSpc>
                <a:spcPct val="90000"/>
              </a:lnSpc>
              <a:buFont typeface="Arial"/>
              <a:buChar char="•"/>
            </a:pPr>
            <a:r>
              <a:rPr lang="es-MX" sz="2500">
                <a:solidFill>
                  <a:srgbClr val="000000"/>
                </a:solidFill>
                <a:latin typeface="Arial"/>
              </a:rPr>
              <a:t>Acrofobia: Se trata del miedo a las alturas, no simple vértigo sino un temor que ocasiona ansiedad a quienes lo padecen. La fobia suele manifestarse en situaciones tales como las de asomarse a un balcón, estar en un mirador elevado o junto a un precipicio. Al igual que sucede en otras fobias, aquellos individuos que la sufren buscarán evitar la situación temida. </a:t>
            </a:r>
            <a:endParaRPr/>
          </a:p>
          <a:p>
            <a:pPr>
              <a:lnSpc>
                <a:spcPct val="90000"/>
              </a:lnSpc>
            </a:pPr>
            <a:endParaRPr/>
          </a:p>
          <a:p>
            <a:pPr>
              <a:lnSpc>
                <a:spcPct val="90000"/>
              </a:lnSpc>
              <a:buFont typeface="Arial"/>
              <a:buChar char="•"/>
            </a:pPr>
            <a:r>
              <a:rPr lang="es-MX" sz="2500">
                <a:solidFill>
                  <a:srgbClr val="000000"/>
                </a:solidFill>
                <a:latin typeface="Arial"/>
              </a:rPr>
              <a:t>Emetofobia: Se trata de la fobia al vómito o a vomitar. Hay personas que sienten más que una simple aversión hacia el acto de vomitar, y que incluso cambian sus hábitos alimenticios y sociales en consecuencia (por ejemplo, evitar ir a comer a restaurantes por temor a que la comida que le sirvan allí le siente mal al estómago). Si bien sólo en casos extremos se considera fobia, se calcula que el 6% de la población siente temor de vomitar. </a:t>
            </a:r>
            <a:endParaRPr/>
          </a:p>
          <a:p>
            <a:pPr>
              <a:lnSpc>
                <a:spcPct val="90000"/>
              </a:lnSpc>
            </a:pPr>
            <a:endParaRPr/>
          </a:p>
          <a:p>
            <a:pPr>
              <a:lnSpc>
                <a:spcPct val="90000"/>
              </a:lnSpc>
              <a:buFont typeface="Arial"/>
              <a:buChar char="•"/>
            </a:pPr>
            <a:r>
              <a:rPr lang="es-MX" sz="2500">
                <a:solidFill>
                  <a:srgbClr val="000000"/>
                </a:solidFill>
                <a:latin typeface="Arial"/>
              </a:rPr>
              <a:t>Carcinofobia: Se trata del miedo a contraer cáncer. Es uno de los temores más comunes desde el momento en que la mayoría de los adultos siente aprensión ante la posibilidad de manifestar esta enfermedad. Sin embargo, en el caso de los fóbicos, se trata de un miedo muy antinatural, ya que demostrarán temerle a cualquier síntoma físico negativo, asociándolos todos a síntomas de la enfermedad. </a:t>
            </a:r>
            <a:endParaRPr/>
          </a:p>
          <a:p>
            <a:pPr>
              <a:lnSpc>
                <a:spcPct val="90000"/>
              </a:lnSpc>
            </a:pPr>
            <a:endParaRPr/>
          </a:p>
          <a:p>
            <a:pPr>
              <a:lnSpc>
                <a:spcPct val="90000"/>
              </a:lnSpc>
              <a:buFont typeface="Arial"/>
              <a:buChar char="•"/>
            </a:pPr>
            <a:r>
              <a:rPr lang="es-MX" sz="2500">
                <a:solidFill>
                  <a:srgbClr val="000000"/>
                </a:solidFill>
                <a:latin typeface="Arial"/>
              </a:rPr>
              <a:t>Brontofobia: Son comunes las fobias que involucran elementos climáticos o determinados fenómenos meteorológicos, y éste es el caso de la brontofobia. Consiste en el miedo extremo ante los rayos y truenos de las tormentas. Alguien con esta fobia estará alarmado tanto antes como durante las tormentas, y en casos extremos, padecerán los síntomas de la ansiedad. Incluso puede verse afectada su vida social, ya que su planificación de actividades depende del pronóstico meteorológico, y pueden llegar a faltar al trabajo o modificar sus hábitos debido al clima. </a:t>
            </a:r>
            <a:endParaRPr/>
          </a:p>
          <a:p>
            <a:pPr>
              <a:lnSpc>
                <a:spcPct val="90000"/>
              </a:lnSpc>
            </a:pPr>
            <a:endParaRPr/>
          </a:p>
          <a:p>
            <a:pPr>
              <a:lnSpc>
                <a:spcPct val="90000"/>
              </a:lnSpc>
              <a:buFont typeface="Arial"/>
              <a:buChar char="•"/>
            </a:pPr>
            <a:r>
              <a:rPr lang="es-MX" sz="2500">
                <a:solidFill>
                  <a:srgbClr val="000000"/>
                </a:solidFill>
                <a:latin typeface="Arial"/>
              </a:rPr>
              <a:t>Necrofobia: El miedo a la muerte es algo natural e instintivo en el hombre, posiblemente porque la muerte es lo desconocido. Además, se asocia la muerte con los padecimientos que la preceden, dolor, sufrimiento, etc. Sin embargo, algunas personas padecen de una verdadera fobia a la muerte y a los seres muertos. Quienes padecen de esta condición no pueden explicar con claridad el sentimiento escalofriante que experimentan al estar frente a una momia o a un cadáver.</a:t>
            </a:r>
            <a:endParaRPr/>
          </a:p>
          <a:p>
            <a:pPr>
              <a:lnSpc>
                <a:spcPct val="90000"/>
              </a:lnSpc>
            </a:pP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110" name="Imagen 4" descr=""/>
          <p:cNvPicPr/>
          <p:nvPr/>
        </p:nvPicPr>
        <p:blipFill>
          <a:blip r:embed="rId1"/>
          <a:stretch>
            <a:fillRect/>
          </a:stretch>
        </p:blipFill>
        <p:spPr>
          <a:xfrm>
            <a:off x="558720" y="326160"/>
            <a:ext cx="11226600" cy="6286680"/>
          </a:xfrm>
          <a:prstGeom prst="rect">
            <a:avLst/>
          </a:prstGeom>
          <a:ln>
            <a:noFill/>
          </a:ln>
        </p:spPr>
      </p:pic>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1" name="TextShape 1"/>
          <p:cNvSpPr txBox="1"/>
          <p:nvPr/>
        </p:nvSpPr>
        <p:spPr>
          <a:xfrm>
            <a:off x="838080" y="365040"/>
            <a:ext cx="10515240" cy="1325160"/>
          </a:xfrm>
          <a:prstGeom prst="rect">
            <a:avLst/>
          </a:prstGeom>
        </p:spPr>
        <p:txBody>
          <a:bodyPr anchor="ctr"/>
          <a:p>
            <a:pPr>
              <a:lnSpc>
                <a:spcPct val="90000"/>
              </a:lnSpc>
            </a:pPr>
            <a:r>
              <a:rPr b="1" lang="es-MX" sz="1400">
                <a:solidFill>
                  <a:srgbClr val="000000"/>
                </a:solidFill>
                <a:latin typeface="Arial"/>
              </a:rPr>
              <a:t>Conclusión</a:t>
            </a:r>
            <a:endParaRPr/>
          </a:p>
        </p:txBody>
      </p:sp>
      <p:sp>
        <p:nvSpPr>
          <p:cNvPr id="112" name="TextShape 2"/>
          <p:cNvSpPr txBox="1"/>
          <p:nvPr/>
        </p:nvSpPr>
        <p:spPr>
          <a:xfrm>
            <a:off x="838080" y="1863720"/>
            <a:ext cx="10515240" cy="4350960"/>
          </a:xfrm>
          <a:prstGeom prst="rect">
            <a:avLst/>
          </a:prstGeom>
        </p:spPr>
        <p:txBody>
          <a:bodyPr/>
          <a:p>
            <a:pPr>
              <a:lnSpc>
                <a:spcPct val="90000"/>
              </a:lnSpc>
              <a:buFont typeface="Arial"/>
              <a:buChar char="•"/>
            </a:pPr>
            <a:r>
              <a:rPr lang="es-MX" sz="1200">
                <a:solidFill>
                  <a:srgbClr val="000000"/>
                </a:solidFill>
                <a:latin typeface="Arial"/>
              </a:rPr>
              <a:t>La fobias son un problema ya que la mayoría de la población sufre de dicha enfermedad. Discriminando edad y género, se encontró que las fobias son la más común enfermedad mental entre mujeres en todos los grupos etarios y la segunda más común psicopatía en hombres mayores de 25.</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p:spPr>
        <p:txBody>
          <a:bodyPr anchor="ctr"/>
          <a:p>
            <a:pPr>
              <a:lnSpc>
                <a:spcPct val="90000"/>
              </a:lnSpc>
            </a:pPr>
            <a:r>
              <a:rPr b="1" lang="es-MX" sz="1400">
                <a:solidFill>
                  <a:srgbClr val="000000"/>
                </a:solidFill>
                <a:latin typeface="Arial"/>
              </a:rPr>
              <a:t>INTRODUCCIÓN</a:t>
            </a:r>
            <a:endParaRPr/>
          </a:p>
        </p:txBody>
      </p:sp>
      <p:sp>
        <p:nvSpPr>
          <p:cNvPr id="88" name="TextShape 2"/>
          <p:cNvSpPr txBox="1"/>
          <p:nvPr/>
        </p:nvSpPr>
        <p:spPr>
          <a:xfrm>
            <a:off x="838080" y="1825560"/>
            <a:ext cx="10515240" cy="4350960"/>
          </a:xfrm>
          <a:prstGeom prst="rect">
            <a:avLst/>
          </a:prstGeom>
        </p:spPr>
        <p:txBody>
          <a:bodyPr/>
          <a:p>
            <a:pPr>
              <a:lnSpc>
                <a:spcPct val="90000"/>
              </a:lnSpc>
              <a:buFont typeface="Arial"/>
              <a:buChar char="•"/>
            </a:pPr>
            <a:r>
              <a:rPr lang="es-MX" sz="1400">
                <a:solidFill>
                  <a:srgbClr val="000000"/>
                </a:solidFill>
                <a:latin typeface="Calibri"/>
              </a:rPr>
              <a:t>Las fobias son un problema que sufren muchos miembros de la sociedad, y muy pocos se atreven a expresarlo, por temor a ser rechazados y </a:t>
            </a:r>
            <a:r>
              <a:rPr lang="es-MX" sz="1400">
                <a:solidFill>
                  <a:srgbClr val="000000"/>
                </a:solidFill>
                <a:latin typeface="Arial"/>
              </a:rPr>
              <a:t>catalogados</a:t>
            </a:r>
            <a:r>
              <a:rPr lang="es-MX" sz="1400">
                <a:solidFill>
                  <a:srgbClr val="000000"/>
                </a:solidFill>
                <a:latin typeface="Calibri"/>
              </a:rPr>
              <a:t> como "Locos", pudiendo ser este uno de los tantos mitos que existen dentro de nuestro entorno social.</a:t>
            </a:r>
            <a:endParaRPr/>
          </a:p>
          <a:p>
            <a:pPr>
              <a:lnSpc>
                <a:spcPct val="90000"/>
              </a:lnSpc>
            </a:pPr>
            <a:endParaRPr/>
          </a:p>
          <a:p>
            <a:pPr>
              <a:lnSpc>
                <a:spcPct val="90000"/>
              </a:lnSpc>
              <a:buFont typeface="Arial"/>
              <a:buChar char="•"/>
            </a:pPr>
            <a:r>
              <a:rPr lang="es-MX" sz="1400">
                <a:solidFill>
                  <a:srgbClr val="000000"/>
                </a:solidFill>
                <a:latin typeface="Calibri"/>
              </a:rPr>
              <a:t>El término de fobia, puede ser una palabra no muy conocida en su significado, es muy importante saber diferenciar entre el miedo y la fobia ya que se pueden confundir estos conceptos. Hay gente que expresa este término por el simple hecho de temerle a un objeto, situación o animal, entre otras cosas, lo cual pudiera llevar a que las personas por si solas se diagnostiquen con este trastorno.</a:t>
            </a:r>
            <a:endParaRPr/>
          </a:p>
          <a:p>
            <a:pPr>
              <a:lnSpc>
                <a:spcPct val="90000"/>
              </a:lnSpc>
            </a:pPr>
            <a:endParaRPr/>
          </a:p>
          <a:p>
            <a:pPr>
              <a:lnSpc>
                <a:spcPct val="90000"/>
              </a:lnSpc>
            </a:pPr>
            <a:endParaRPr/>
          </a:p>
          <a:p>
            <a:pPr>
              <a:lnSpc>
                <a:spcPct val="100000"/>
              </a:lnSpc>
            </a:pPr>
            <a:endParaRPr/>
          </a:p>
          <a:p>
            <a:pPr>
              <a:lnSpc>
                <a:spcPct val="90000"/>
              </a:lnSpc>
            </a:pP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TextShape 1"/>
          <p:cNvSpPr txBox="1"/>
          <p:nvPr/>
        </p:nvSpPr>
        <p:spPr>
          <a:xfrm>
            <a:off x="838080" y="365040"/>
            <a:ext cx="10515240" cy="1325160"/>
          </a:xfrm>
          <a:prstGeom prst="rect">
            <a:avLst/>
          </a:prstGeom>
        </p:spPr>
        <p:txBody>
          <a:bodyPr anchor="ctr"/>
          <a:p>
            <a:pPr>
              <a:lnSpc>
                <a:spcPct val="90000"/>
              </a:lnSpc>
            </a:pPr>
            <a:r>
              <a:rPr b="1" lang="es-MX" sz="1400">
                <a:solidFill>
                  <a:srgbClr val="000000"/>
                </a:solidFill>
                <a:latin typeface="Arial"/>
              </a:rPr>
              <a:t>INDICE</a:t>
            </a:r>
            <a:endParaRPr/>
          </a:p>
        </p:txBody>
      </p:sp>
      <p:sp>
        <p:nvSpPr>
          <p:cNvPr id="90" name="TextShape 2"/>
          <p:cNvSpPr txBox="1"/>
          <p:nvPr/>
        </p:nvSpPr>
        <p:spPr>
          <a:xfrm>
            <a:off x="838080" y="1825560"/>
            <a:ext cx="10515240" cy="4350960"/>
          </a:xfrm>
          <a:prstGeom prst="rect">
            <a:avLst/>
          </a:prstGeom>
        </p:spPr>
        <p:txBody>
          <a:bodyPr/>
          <a:p>
            <a:pPr>
              <a:lnSpc>
                <a:spcPct val="90000"/>
              </a:lnSpc>
              <a:buFont typeface="Arial"/>
              <a:buChar char="•"/>
            </a:pPr>
            <a:r>
              <a:rPr lang="es-MX" sz="1200">
                <a:solidFill>
                  <a:srgbClr val="000000"/>
                </a:solidFill>
                <a:latin typeface="Calibri"/>
              </a:rPr>
              <a:t>¿Qué son fobias?</a:t>
            </a:r>
            <a:endParaRPr/>
          </a:p>
          <a:p>
            <a:pPr>
              <a:lnSpc>
                <a:spcPct val="90000"/>
              </a:lnSpc>
              <a:buFont typeface="Arial"/>
              <a:buChar char="•"/>
            </a:pPr>
            <a:r>
              <a:rPr lang="es-MX" sz="1200">
                <a:solidFill>
                  <a:srgbClr val="000000"/>
                </a:solidFill>
                <a:latin typeface="Calibri"/>
              </a:rPr>
              <a:t>¿Cómo se descubrió?</a:t>
            </a:r>
            <a:endParaRPr/>
          </a:p>
          <a:p>
            <a:pPr>
              <a:lnSpc>
                <a:spcPct val="90000"/>
              </a:lnSpc>
              <a:buFont typeface="Arial"/>
              <a:buChar char="•"/>
            </a:pPr>
            <a:r>
              <a:rPr lang="es-MX" sz="1200">
                <a:solidFill>
                  <a:srgbClr val="000000"/>
                </a:solidFill>
                <a:latin typeface="Calibri"/>
              </a:rPr>
              <a:t>¿Cómo se trata?</a:t>
            </a:r>
            <a:endParaRPr/>
          </a:p>
          <a:p>
            <a:pPr>
              <a:lnSpc>
                <a:spcPct val="90000"/>
              </a:lnSpc>
              <a:buFont typeface="Arial"/>
              <a:buChar char="•"/>
            </a:pPr>
            <a:r>
              <a:rPr lang="es-MX" sz="1200">
                <a:solidFill>
                  <a:srgbClr val="000000"/>
                </a:solidFill>
                <a:latin typeface="Calibri"/>
              </a:rPr>
              <a:t>¿Qué antecedentes tienen las fobia?</a:t>
            </a:r>
            <a:endParaRPr/>
          </a:p>
          <a:p>
            <a:pPr>
              <a:lnSpc>
                <a:spcPct val="90000"/>
              </a:lnSpc>
              <a:buFont typeface="Arial"/>
              <a:buChar char="•"/>
            </a:pPr>
            <a:r>
              <a:rPr lang="es-MX" sz="1200">
                <a:solidFill>
                  <a:srgbClr val="000000"/>
                </a:solidFill>
                <a:latin typeface="Calibri"/>
              </a:rPr>
              <a:t>Tipos de fobias</a:t>
            </a:r>
            <a:endParaRPr/>
          </a:p>
          <a:p>
            <a:pPr>
              <a:lnSpc>
                <a:spcPct val="90000"/>
              </a:lnSpc>
              <a:buFont typeface="Arial"/>
              <a:buChar char="•"/>
            </a:pPr>
            <a:r>
              <a:rPr lang="es-MX" sz="1200">
                <a:solidFill>
                  <a:srgbClr val="000000"/>
                </a:solidFill>
                <a:latin typeface="Calibri"/>
              </a:rPr>
              <a:t>Fobias más comunes</a:t>
            </a:r>
            <a:endParaRPr/>
          </a:p>
          <a:p>
            <a:pPr>
              <a:lnSpc>
                <a:spcPct val="90000"/>
              </a:lnSpc>
              <a:buFont typeface="Arial"/>
              <a:buChar char="•"/>
            </a:pPr>
            <a:r>
              <a:rPr lang="es-MX" sz="1200">
                <a:solidFill>
                  <a:srgbClr val="000000"/>
                </a:solidFill>
                <a:latin typeface="Calibri"/>
              </a:rPr>
              <a:t>Imágenes de fobias</a:t>
            </a:r>
            <a:endParaRPr/>
          </a:p>
          <a:p>
            <a:pPr>
              <a:lnSpc>
                <a:spcPct val="90000"/>
              </a:lnSpc>
              <a:buFont typeface="Arial"/>
              <a:buChar char="•"/>
            </a:pPr>
            <a:r>
              <a:rPr lang="es-MX" sz="1200">
                <a:solidFill>
                  <a:srgbClr val="000000"/>
                </a:solidFill>
                <a:latin typeface="Calibri"/>
              </a:rPr>
              <a:t>Conclusión</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TextShape 1"/>
          <p:cNvSpPr txBox="1"/>
          <p:nvPr/>
        </p:nvSpPr>
        <p:spPr>
          <a:xfrm>
            <a:off x="838080" y="365040"/>
            <a:ext cx="10515240" cy="1325160"/>
          </a:xfrm>
          <a:prstGeom prst="rect">
            <a:avLst/>
          </a:prstGeom>
        </p:spPr>
        <p:txBody>
          <a:bodyPr anchor="ctr"/>
          <a:p>
            <a:pPr>
              <a:lnSpc>
                <a:spcPct val="90000"/>
              </a:lnSpc>
            </a:pPr>
            <a:r>
              <a:rPr b="1" lang="es-MX" sz="1200">
                <a:solidFill>
                  <a:srgbClr val="000000"/>
                </a:solidFill>
                <a:latin typeface="Calibri Light"/>
              </a:rPr>
              <a:t>¿</a:t>
            </a:r>
            <a:r>
              <a:rPr b="1" lang="es-MX" sz="1400">
                <a:solidFill>
                  <a:srgbClr val="000000"/>
                </a:solidFill>
                <a:latin typeface="Arial"/>
              </a:rPr>
              <a:t>Qué</a:t>
            </a:r>
            <a:r>
              <a:rPr b="1" lang="es-MX" sz="1400">
                <a:solidFill>
                  <a:srgbClr val="000000"/>
                </a:solidFill>
                <a:latin typeface="Calibri Light"/>
              </a:rPr>
              <a:t> son fobias</a:t>
            </a:r>
            <a:r>
              <a:rPr b="1" lang="es-MX" sz="1200">
                <a:solidFill>
                  <a:srgbClr val="000000"/>
                </a:solidFill>
                <a:latin typeface="Calibri Light"/>
              </a:rPr>
              <a:t>?</a:t>
            </a:r>
            <a:endParaRPr/>
          </a:p>
        </p:txBody>
      </p:sp>
      <p:sp>
        <p:nvSpPr>
          <p:cNvPr id="92" name="TextShape 2"/>
          <p:cNvSpPr txBox="1"/>
          <p:nvPr/>
        </p:nvSpPr>
        <p:spPr>
          <a:xfrm>
            <a:off x="3516840" y="1690560"/>
            <a:ext cx="7836480" cy="4350960"/>
          </a:xfrm>
          <a:prstGeom prst="rect">
            <a:avLst/>
          </a:prstGeom>
        </p:spPr>
        <p:txBody>
          <a:bodyPr/>
          <a:p>
            <a:pPr>
              <a:lnSpc>
                <a:spcPct val="90000"/>
              </a:lnSpc>
              <a:buFont typeface="Arial"/>
              <a:buChar char="•"/>
            </a:pPr>
            <a:r>
              <a:rPr lang="es-MX" sz="1200">
                <a:solidFill>
                  <a:srgbClr val="000000"/>
                </a:solidFill>
                <a:latin typeface="Calibri"/>
              </a:rPr>
              <a:t>Es un trastorno de salud emocional o psicológico que se caracteriza por un miedo intenso y desproporcionado ante objetos o situaciones concretas como, por ejemplo, a los insectos (entomofobia) o a los lugares cerrados (claustrofobia). Sin embargo, no es sencillamente un miedo, pues guardan grandes diferencias. También se suele </a:t>
            </a:r>
            <a:r>
              <a:rPr lang="es-MX" sz="1200">
                <a:solidFill>
                  <a:srgbClr val="000000"/>
                </a:solidFill>
                <a:latin typeface="Arial"/>
              </a:rPr>
              <a:t>catalogar</a:t>
            </a:r>
            <a:r>
              <a:rPr lang="es-MX" sz="1200">
                <a:solidFill>
                  <a:srgbClr val="000000"/>
                </a:solidFill>
                <a:latin typeface="Calibri"/>
              </a:rPr>
              <a:t> como fobia un sentimiento de odio o rechazo hacia algo que, si bien no es un trastorno de salud emocional, sí genera muchos problemas emocionales, sociales y políticos (véase xenofobia, es decir, el odio a los extranjeros o extraños).</a:t>
            </a:r>
            <a:endParaRPr/>
          </a:p>
        </p:txBody>
      </p:sp>
      <p:pic>
        <p:nvPicPr>
          <p:cNvPr id="93" name="Imagen 3" descr=""/>
          <p:cNvPicPr/>
          <p:nvPr/>
        </p:nvPicPr>
        <p:blipFill>
          <a:blip r:embed="rId1"/>
          <a:stretch>
            <a:fillRect/>
          </a:stretch>
        </p:blipFill>
        <p:spPr>
          <a:xfrm>
            <a:off x="496080" y="1690560"/>
            <a:ext cx="2791800" cy="2846880"/>
          </a:xfrm>
          <a:prstGeom prst="rect">
            <a:avLst/>
          </a:prstGeom>
          <a:ln>
            <a:noFill/>
          </a:ln>
        </p:spPr>
      </p:pic>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p:spPr>
        <p:txBody>
          <a:bodyPr anchor="ctr"/>
          <a:p>
            <a:pPr>
              <a:lnSpc>
                <a:spcPct val="90000"/>
              </a:lnSpc>
            </a:pPr>
            <a:r>
              <a:rPr b="1" lang="es-MX" sz="1400">
                <a:solidFill>
                  <a:srgbClr val="000000"/>
                </a:solidFill>
                <a:latin typeface="Calibri Light"/>
              </a:rPr>
              <a:t>¿Cómo se </a:t>
            </a:r>
            <a:r>
              <a:rPr b="1" lang="es-MX" sz="1400">
                <a:solidFill>
                  <a:srgbClr val="000000"/>
                </a:solidFill>
                <a:latin typeface="Arial"/>
              </a:rPr>
              <a:t>descubrió</a:t>
            </a:r>
            <a:r>
              <a:rPr b="1" lang="es-MX" sz="1400">
                <a:solidFill>
                  <a:srgbClr val="000000"/>
                </a:solidFill>
                <a:latin typeface="Calibri Light"/>
              </a:rPr>
              <a:t>?</a:t>
            </a:r>
            <a:endParaRPr/>
          </a:p>
        </p:txBody>
      </p:sp>
      <p:sp>
        <p:nvSpPr>
          <p:cNvPr id="95" name="TextShape 2"/>
          <p:cNvSpPr txBox="1"/>
          <p:nvPr/>
        </p:nvSpPr>
        <p:spPr>
          <a:xfrm>
            <a:off x="3556080" y="1825560"/>
            <a:ext cx="7797600" cy="4350960"/>
          </a:xfrm>
          <a:prstGeom prst="rect">
            <a:avLst/>
          </a:prstGeom>
        </p:spPr>
        <p:txBody>
          <a:bodyPr/>
          <a:p>
            <a:pPr>
              <a:lnSpc>
                <a:spcPct val="90000"/>
              </a:lnSpc>
              <a:buFont typeface="Arial"/>
              <a:buChar char="•"/>
            </a:pPr>
            <a:r>
              <a:rPr lang="es-MX" sz="1200">
                <a:solidFill>
                  <a:srgbClr val="000000"/>
                </a:solidFill>
                <a:latin typeface="Calibri"/>
              </a:rPr>
              <a:t>Las fobias </a:t>
            </a:r>
            <a:r>
              <a:rPr lang="es-MX" sz="1200">
                <a:solidFill>
                  <a:srgbClr val="000000"/>
                </a:solidFill>
                <a:latin typeface="Arial"/>
              </a:rPr>
              <a:t>han</a:t>
            </a:r>
            <a:r>
              <a:rPr lang="es-MX" sz="1200">
                <a:solidFill>
                  <a:srgbClr val="000000"/>
                </a:solidFill>
                <a:latin typeface="Calibri"/>
              </a:rPr>
              <a:t> sido estudiadas en la psicología desde sus inicios. Freud (1929) maneja las fobias desde dos fases del proceso </a:t>
            </a:r>
            <a:r>
              <a:rPr lang="es-MX" sz="1200">
                <a:solidFill>
                  <a:srgbClr val="000000"/>
                </a:solidFill>
                <a:latin typeface="Arial"/>
              </a:rPr>
              <a:t>neurótico</a:t>
            </a:r>
            <a:r>
              <a:rPr lang="es-MX" sz="1200">
                <a:solidFill>
                  <a:srgbClr val="000000"/>
                </a:solidFill>
                <a:latin typeface="Calibri"/>
              </a:rPr>
              <a:t>. "La primera es la represión de la libido y su transformación en angustia, fase que queda ligada a un peligro exterior. Durante la segunda se van constituyendo todos los medios de defensa destinados a impedir un contacto con este peligro, que queda como un hecho exterior.</a:t>
            </a:r>
            <a:endParaRPr/>
          </a:p>
          <a:p>
            <a:pPr>
              <a:lnSpc>
                <a:spcPct val="90000"/>
              </a:lnSpc>
            </a:pPr>
            <a:endParaRPr/>
          </a:p>
          <a:p>
            <a:pPr>
              <a:lnSpc>
                <a:spcPct val="90000"/>
              </a:lnSpc>
            </a:pPr>
            <a:endParaRPr/>
          </a:p>
        </p:txBody>
      </p:sp>
      <p:pic>
        <p:nvPicPr>
          <p:cNvPr id="96" name="Imagen 3" descr=""/>
          <p:cNvPicPr/>
          <p:nvPr/>
        </p:nvPicPr>
        <p:blipFill>
          <a:blip r:embed="rId1"/>
          <a:stretch>
            <a:fillRect/>
          </a:stretch>
        </p:blipFill>
        <p:spPr>
          <a:xfrm>
            <a:off x="1344600" y="1825560"/>
            <a:ext cx="2009520" cy="2857320"/>
          </a:xfrm>
          <a:prstGeom prst="rect">
            <a:avLst/>
          </a:prstGeom>
          <a:ln>
            <a:no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TextShape 1"/>
          <p:cNvSpPr txBox="1"/>
          <p:nvPr/>
        </p:nvSpPr>
        <p:spPr>
          <a:xfrm>
            <a:off x="838080" y="365040"/>
            <a:ext cx="10515240" cy="1325160"/>
          </a:xfrm>
          <a:prstGeom prst="rect">
            <a:avLst/>
          </a:prstGeom>
        </p:spPr>
        <p:txBody>
          <a:bodyPr anchor="ctr"/>
          <a:p>
            <a:pPr>
              <a:lnSpc>
                <a:spcPct val="90000"/>
              </a:lnSpc>
            </a:pPr>
            <a:r>
              <a:rPr b="1" lang="es-MX" sz="1400">
                <a:solidFill>
                  <a:srgbClr val="000000"/>
                </a:solidFill>
                <a:latin typeface="Calibri Light"/>
              </a:rPr>
              <a:t>¿Cómo se </a:t>
            </a:r>
            <a:r>
              <a:rPr b="1" lang="es-MX" sz="1400">
                <a:solidFill>
                  <a:srgbClr val="000000"/>
                </a:solidFill>
                <a:latin typeface="Arial"/>
              </a:rPr>
              <a:t>trata</a:t>
            </a:r>
            <a:r>
              <a:rPr b="1" lang="es-MX" sz="1400">
                <a:solidFill>
                  <a:srgbClr val="000000"/>
                </a:solidFill>
                <a:latin typeface="Calibri Light"/>
              </a:rPr>
              <a:t>?</a:t>
            </a:r>
            <a:endParaRPr/>
          </a:p>
        </p:txBody>
      </p:sp>
      <p:sp>
        <p:nvSpPr>
          <p:cNvPr id="98" name="TextShape 2"/>
          <p:cNvSpPr txBox="1"/>
          <p:nvPr/>
        </p:nvSpPr>
        <p:spPr>
          <a:xfrm>
            <a:off x="838080" y="1863720"/>
            <a:ext cx="10515240" cy="4350960"/>
          </a:xfrm>
          <a:prstGeom prst="rect">
            <a:avLst/>
          </a:prstGeom>
        </p:spPr>
        <p:txBody>
          <a:bodyPr/>
          <a:p>
            <a:pPr>
              <a:lnSpc>
                <a:spcPct val="100000"/>
              </a:lnSpc>
            </a:pPr>
            <a:r>
              <a:rPr lang="es-MX" sz="1200">
                <a:solidFill>
                  <a:srgbClr val="000000"/>
                </a:solidFill>
                <a:latin typeface="Calibri"/>
              </a:rPr>
              <a:t> </a:t>
            </a:r>
            <a:r>
              <a:rPr b="1" lang="es-MX" sz="1400">
                <a:solidFill>
                  <a:srgbClr val="000000"/>
                </a:solidFill>
                <a:latin typeface="Calibri"/>
              </a:rPr>
              <a:t>Terapia de exposición.</a:t>
            </a:r>
            <a:endParaRPr/>
          </a:p>
          <a:p>
            <a:pPr>
              <a:lnSpc>
                <a:spcPct val="100000"/>
              </a:lnSpc>
            </a:pPr>
            <a:r>
              <a:rPr lang="es-MX" sz="1200">
                <a:solidFill>
                  <a:srgbClr val="000000"/>
                </a:solidFill>
                <a:latin typeface="Calibri"/>
              </a:rPr>
              <a:t>Un tipo de tratamiento muy habitual para las fobias es el de la terapia de exposición. En ésta, poco a poco, los profesionales confrontan al paciente con la situación tan temida. El estímulo gradual y progresivo hacen que las personas de a poco vayan controlando sus temores (por ejemplo, si una persona teme a los pájaros, puede comenzar por ver una pluma, o un dibujo de un ave, y recién una vez que tolere el miedo que estos estímulos le generan, se intenta con algo más). </a:t>
            </a:r>
            <a:endParaRPr/>
          </a:p>
          <a:p>
            <a:pPr>
              <a:lnSpc>
                <a:spcPct val="100000"/>
              </a:lnSpc>
            </a:pPr>
            <a:r>
              <a:rPr b="1" lang="es-MX" sz="1400">
                <a:solidFill>
                  <a:srgbClr val="000000"/>
                </a:solidFill>
                <a:latin typeface="Calibri"/>
              </a:rPr>
              <a:t>Terapia cognitiva</a:t>
            </a:r>
            <a:endParaRPr/>
          </a:p>
          <a:p>
            <a:pPr>
              <a:lnSpc>
                <a:spcPct val="100000"/>
              </a:lnSpc>
            </a:pPr>
            <a:r>
              <a:rPr lang="es-MX" sz="1200">
                <a:solidFill>
                  <a:srgbClr val="000000"/>
                </a:solidFill>
                <a:latin typeface="Calibri"/>
              </a:rPr>
              <a:t> </a:t>
            </a:r>
            <a:r>
              <a:rPr lang="es-MX" sz="1200">
                <a:solidFill>
                  <a:srgbClr val="000000"/>
                </a:solidFill>
                <a:latin typeface="Calibri"/>
              </a:rPr>
              <a:t>Existe otro tratamiento conocido como terapia cognitiva, en el cual se le da al paciente mucha información sobre aquella situación a la que teme, para que de esta manera vaya cobrando confianza.Este tratamiento se utiliza mucho con pacientes que padecen de aerofobia –miedo a volar- y que sin embargo necesitan poder subirse a un avión debido a motivos laborales).</a:t>
            </a:r>
            <a:endParaRPr/>
          </a:p>
          <a:p>
            <a:pPr>
              <a:lnSpc>
                <a:spcPct val="100000"/>
              </a:lnSpc>
            </a:pPr>
            <a:r>
              <a:rPr b="1" lang="es-MX" sz="1400">
                <a:solidFill>
                  <a:srgbClr val="000000"/>
                </a:solidFill>
                <a:latin typeface="Calibri"/>
              </a:rPr>
              <a:t> </a:t>
            </a:r>
            <a:r>
              <a:rPr b="1" lang="es-MX" sz="1400">
                <a:solidFill>
                  <a:srgbClr val="000000"/>
                </a:solidFill>
                <a:latin typeface="Calibri"/>
              </a:rPr>
              <a:t>Métodos de choque.</a:t>
            </a:r>
            <a:endParaRPr/>
          </a:p>
          <a:p>
            <a:pPr>
              <a:lnSpc>
                <a:spcPct val="100000"/>
              </a:lnSpc>
            </a:pPr>
            <a:r>
              <a:rPr lang="es-MX" sz="1200">
                <a:solidFill>
                  <a:srgbClr val="000000"/>
                </a:solidFill>
                <a:latin typeface="Calibri"/>
              </a:rPr>
              <a:t>Algunas personas optan por métodos de choque(terapias conductuales donde se produce una exposición forzada al estímulo, hasta que el paciente controle su ansiedad). El uso de psicofármacos no suele ser recomendado en el tratamiento de las fobias, debido a que, si bien puede paliar los síntomas de ansiedad, no elimina el problema.</a:t>
            </a:r>
            <a:endParaRPr/>
          </a:p>
          <a:p>
            <a:pPr>
              <a:lnSpc>
                <a:spcPct val="100000"/>
              </a:lnSpc>
            </a:pP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TextShape 1"/>
          <p:cNvSpPr txBox="1"/>
          <p:nvPr/>
        </p:nvSpPr>
        <p:spPr>
          <a:xfrm>
            <a:off x="838080" y="365040"/>
            <a:ext cx="10515240" cy="1325160"/>
          </a:xfrm>
          <a:prstGeom prst="rect">
            <a:avLst/>
          </a:prstGeom>
        </p:spPr>
        <p:txBody>
          <a:bodyPr anchor="ctr"/>
          <a:p>
            <a:pPr>
              <a:lnSpc>
                <a:spcPct val="90000"/>
              </a:lnSpc>
            </a:pPr>
            <a:r>
              <a:rPr b="1" lang="es-MX" sz="1400">
                <a:solidFill>
                  <a:srgbClr val="000000"/>
                </a:solidFill>
                <a:latin typeface="Calibri Light"/>
              </a:rPr>
              <a:t>¿Qué </a:t>
            </a:r>
            <a:r>
              <a:rPr b="1" lang="es-MX" sz="1400">
                <a:solidFill>
                  <a:srgbClr val="000000"/>
                </a:solidFill>
                <a:latin typeface="Arial"/>
              </a:rPr>
              <a:t>antecedentes</a:t>
            </a:r>
            <a:r>
              <a:rPr b="1" lang="es-MX" sz="1400">
                <a:solidFill>
                  <a:srgbClr val="000000"/>
                </a:solidFill>
                <a:latin typeface="Calibri Light"/>
              </a:rPr>
              <a:t> tienen las fobia?</a:t>
            </a:r>
            <a:endParaRPr/>
          </a:p>
        </p:txBody>
      </p:sp>
      <p:sp>
        <p:nvSpPr>
          <p:cNvPr id="100" name="TextShape 2"/>
          <p:cNvSpPr txBox="1"/>
          <p:nvPr/>
        </p:nvSpPr>
        <p:spPr>
          <a:xfrm>
            <a:off x="838080" y="1825560"/>
            <a:ext cx="10515240" cy="4350960"/>
          </a:xfrm>
          <a:prstGeom prst="rect">
            <a:avLst/>
          </a:prstGeom>
        </p:spPr>
        <p:txBody>
          <a:bodyPr/>
          <a:p>
            <a:pPr>
              <a:lnSpc>
                <a:spcPct val="90000"/>
              </a:lnSpc>
              <a:buFont typeface="Arial"/>
              <a:buChar char="•"/>
            </a:pPr>
            <a:r>
              <a:rPr lang="es-MX" sz="1200">
                <a:solidFill>
                  <a:srgbClr val="000000"/>
                </a:solidFill>
                <a:latin typeface="Calibri"/>
              </a:rPr>
              <a:t>Estar expuesto al objeto de la fobia o incluso pensar en estar expuesto a dicho objeto provoca una reacción de ansiedad.</a:t>
            </a:r>
            <a:endParaRPr/>
          </a:p>
          <a:p>
            <a:pPr>
              <a:lnSpc>
                <a:spcPct val="90000"/>
              </a:lnSpc>
              <a:buFont typeface="Arial"/>
              <a:buChar char="•"/>
            </a:pPr>
            <a:r>
              <a:rPr lang="es-MX" sz="1200">
                <a:solidFill>
                  <a:srgbClr val="000000"/>
                </a:solidFill>
                <a:latin typeface="Calibri"/>
              </a:rPr>
              <a:t>Este miedo o </a:t>
            </a:r>
            <a:r>
              <a:rPr lang="es-MX" sz="1200">
                <a:solidFill>
                  <a:srgbClr val="000000"/>
                </a:solidFill>
                <a:latin typeface="Arial"/>
              </a:rPr>
              <a:t>ansiedad</a:t>
            </a:r>
            <a:r>
              <a:rPr lang="es-MX" sz="1200">
                <a:solidFill>
                  <a:srgbClr val="000000"/>
                </a:solidFill>
                <a:latin typeface="Calibri"/>
              </a:rPr>
              <a:t> es mucho más fuerte que la amenaza real.</a:t>
            </a:r>
            <a:endParaRPr/>
          </a:p>
          <a:p>
            <a:pPr>
              <a:lnSpc>
                <a:spcPct val="90000"/>
              </a:lnSpc>
              <a:buFont typeface="Arial"/>
              <a:buChar char="•"/>
            </a:pPr>
            <a:r>
              <a:rPr lang="es-MX" sz="1200">
                <a:solidFill>
                  <a:srgbClr val="000000"/>
                </a:solidFill>
                <a:latin typeface="Calibri"/>
              </a:rPr>
              <a:t>Se puede experimentar sudoración excesiva, tener problemas para controlar los músculos o las acciones, o frecuencia cardíaca rápida.</a:t>
            </a:r>
            <a:endParaRPr/>
          </a:p>
          <a:p>
            <a:pPr>
              <a:lnSpc>
                <a:spcPct val="90000"/>
              </a:lnSpc>
            </a:pPr>
            <a:endParaRPr/>
          </a:p>
          <a:p>
            <a:pPr>
              <a:lnSpc>
                <a:spcPct val="90000"/>
              </a:lnSpc>
              <a:buFont typeface="Arial"/>
              <a:buChar char="•"/>
            </a:pPr>
            <a:r>
              <a:rPr lang="es-MX" sz="1200">
                <a:solidFill>
                  <a:srgbClr val="000000"/>
                </a:solidFill>
                <a:latin typeface="Calibri"/>
              </a:rPr>
              <a:t>Usted evita situaciones en las cuales se puede presentar contacto con el objeto o animal que causa el miedo. Por ejemplo, evitar conducir a través de túneles, si estos son su fobia. Este tipo de evasión puede interferir con el trabajo y la vida social</a:t>
            </a:r>
            <a:endParaRPr/>
          </a:p>
          <a:p>
            <a:pPr>
              <a:lnSpc>
                <a:spcPct val="90000"/>
              </a:lnSpc>
            </a:pP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TextShape 1"/>
          <p:cNvSpPr txBox="1"/>
          <p:nvPr/>
        </p:nvSpPr>
        <p:spPr>
          <a:xfrm>
            <a:off x="838080" y="365040"/>
            <a:ext cx="10515240" cy="1325160"/>
          </a:xfrm>
          <a:prstGeom prst="rect">
            <a:avLst/>
          </a:prstGeom>
        </p:spPr>
        <p:txBody>
          <a:bodyPr anchor="ctr"/>
          <a:p>
            <a:pPr>
              <a:lnSpc>
                <a:spcPct val="90000"/>
              </a:lnSpc>
            </a:pPr>
            <a:r>
              <a:rPr b="1" lang="es-MX" sz="1400">
                <a:solidFill>
                  <a:srgbClr val="000000"/>
                </a:solidFill>
                <a:latin typeface="Calibri Light"/>
              </a:rPr>
              <a:t>Tipos de </a:t>
            </a:r>
            <a:r>
              <a:rPr b="1" lang="es-MX" sz="1400">
                <a:solidFill>
                  <a:srgbClr val="000000"/>
                </a:solidFill>
                <a:latin typeface="Arial"/>
              </a:rPr>
              <a:t>fobias</a:t>
            </a:r>
            <a:endParaRPr/>
          </a:p>
        </p:txBody>
      </p:sp>
      <p:sp>
        <p:nvSpPr>
          <p:cNvPr id="102" name="TextShape 2"/>
          <p:cNvSpPr txBox="1"/>
          <p:nvPr/>
        </p:nvSpPr>
        <p:spPr>
          <a:xfrm>
            <a:off x="838080" y="1393920"/>
            <a:ext cx="10515240" cy="4350960"/>
          </a:xfrm>
          <a:prstGeom prst="rect">
            <a:avLst/>
          </a:prstGeom>
        </p:spPr>
        <p:txBody>
          <a:bodyPr/>
          <a:p>
            <a:pPr>
              <a:lnSpc>
                <a:spcPct val="90000"/>
              </a:lnSpc>
              <a:buFont typeface="Arial"/>
              <a:buChar char="•"/>
            </a:pPr>
            <a:r>
              <a:rPr lang="es-MX" sz="4800">
                <a:solidFill>
                  <a:srgbClr val="000000"/>
                </a:solidFill>
                <a:latin typeface="Calibri"/>
              </a:rPr>
              <a:t>Abismofobia : Temor a lo profundo o abismal </a:t>
            </a:r>
            <a:endParaRPr/>
          </a:p>
          <a:p>
            <a:pPr>
              <a:lnSpc>
                <a:spcPct val="90000"/>
              </a:lnSpc>
              <a:buFont typeface="Arial"/>
              <a:buChar char="•"/>
            </a:pPr>
            <a:r>
              <a:rPr lang="es-MX" sz="4800">
                <a:solidFill>
                  <a:srgbClr val="000000"/>
                </a:solidFill>
                <a:latin typeface="Calibri"/>
              </a:rPr>
              <a:t>Acluofobia : Temor a la oscuridad </a:t>
            </a:r>
            <a:endParaRPr/>
          </a:p>
          <a:p>
            <a:pPr>
              <a:lnSpc>
                <a:spcPct val="90000"/>
              </a:lnSpc>
              <a:buFont typeface="Arial"/>
              <a:buChar char="•"/>
            </a:pPr>
            <a:r>
              <a:rPr lang="es-MX" sz="4800">
                <a:solidFill>
                  <a:srgbClr val="000000"/>
                </a:solidFill>
                <a:latin typeface="Calibri"/>
              </a:rPr>
              <a:t>Acrofobia, Altofobia o Batofobia : Temor a las alturas </a:t>
            </a:r>
            <a:endParaRPr/>
          </a:p>
          <a:p>
            <a:pPr>
              <a:lnSpc>
                <a:spcPct val="90000"/>
              </a:lnSpc>
              <a:buFont typeface="Arial"/>
              <a:buChar char="•"/>
            </a:pPr>
            <a:r>
              <a:rPr lang="es-MX" sz="4800">
                <a:solidFill>
                  <a:srgbClr val="000000"/>
                </a:solidFill>
                <a:latin typeface="Arial"/>
              </a:rPr>
              <a:t>Acuafobia</a:t>
            </a:r>
            <a:r>
              <a:rPr lang="es-MX" sz="4800">
                <a:solidFill>
                  <a:srgbClr val="000000"/>
                </a:solidFill>
                <a:latin typeface="Calibri"/>
              </a:rPr>
              <a:t> o Hidrofobia : Temor al agua </a:t>
            </a:r>
            <a:endParaRPr/>
          </a:p>
          <a:p>
            <a:pPr>
              <a:lnSpc>
                <a:spcPct val="90000"/>
              </a:lnSpc>
              <a:buFont typeface="Arial"/>
              <a:buChar char="•"/>
            </a:pPr>
            <a:r>
              <a:rPr lang="es-MX" sz="4800">
                <a:solidFill>
                  <a:srgbClr val="000000"/>
                </a:solidFill>
                <a:latin typeface="Calibri"/>
              </a:rPr>
              <a:t>Agorafobia : Temor a los lugares públicos; o a eventos y espacios donde escapar sea imposible o no haya ayuda disponible </a:t>
            </a:r>
            <a:endParaRPr/>
          </a:p>
          <a:p>
            <a:pPr>
              <a:lnSpc>
                <a:spcPct val="90000"/>
              </a:lnSpc>
              <a:buFont typeface="Arial"/>
              <a:buChar char="•"/>
            </a:pPr>
            <a:r>
              <a:rPr lang="es-MX" sz="4800">
                <a:solidFill>
                  <a:srgbClr val="000000"/>
                </a:solidFill>
                <a:latin typeface="Calibri"/>
              </a:rPr>
              <a:t>Algofobia : Temor al dolor </a:t>
            </a:r>
            <a:endParaRPr/>
          </a:p>
          <a:p>
            <a:pPr>
              <a:lnSpc>
                <a:spcPct val="90000"/>
              </a:lnSpc>
              <a:buFont typeface="Arial"/>
              <a:buChar char="•"/>
            </a:pPr>
            <a:r>
              <a:rPr lang="es-MX" sz="4800">
                <a:solidFill>
                  <a:srgbClr val="000000"/>
                </a:solidFill>
                <a:latin typeface="Calibri"/>
              </a:rPr>
              <a:t>Alodoxafobia : Temor a las opiniones ajenas </a:t>
            </a:r>
            <a:endParaRPr/>
          </a:p>
          <a:p>
            <a:pPr>
              <a:lnSpc>
                <a:spcPct val="90000"/>
              </a:lnSpc>
              <a:buFont typeface="Arial"/>
              <a:buChar char="•"/>
            </a:pPr>
            <a:r>
              <a:rPr lang="es-MX" sz="4800">
                <a:solidFill>
                  <a:srgbClr val="000000"/>
                </a:solidFill>
                <a:latin typeface="Calibri"/>
              </a:rPr>
              <a:t>Amatesefobia : Temor al polvo </a:t>
            </a:r>
            <a:endParaRPr/>
          </a:p>
          <a:p>
            <a:pPr>
              <a:lnSpc>
                <a:spcPct val="90000"/>
              </a:lnSpc>
              <a:buFont typeface="Arial"/>
              <a:buChar char="•"/>
            </a:pPr>
            <a:r>
              <a:rPr lang="es-MX" sz="4800">
                <a:solidFill>
                  <a:srgbClr val="000000"/>
                </a:solidFill>
                <a:latin typeface="Calibri"/>
              </a:rPr>
              <a:t>Amaxofobia : Temor a conducir un vehículo </a:t>
            </a:r>
            <a:endParaRPr/>
          </a:p>
          <a:p>
            <a:pPr>
              <a:lnSpc>
                <a:spcPct val="90000"/>
              </a:lnSpc>
              <a:buFont typeface="Arial"/>
              <a:buChar char="•"/>
            </a:pPr>
            <a:r>
              <a:rPr lang="es-MX" sz="4800">
                <a:solidFill>
                  <a:srgbClr val="000000"/>
                </a:solidFill>
                <a:latin typeface="Calibri"/>
              </a:rPr>
              <a:t>Amofobia : Temor a la amotinación </a:t>
            </a:r>
            <a:endParaRPr/>
          </a:p>
          <a:p>
            <a:pPr>
              <a:lnSpc>
                <a:spcPct val="90000"/>
              </a:lnSpc>
              <a:buFont typeface="Arial"/>
              <a:buChar char="•"/>
            </a:pPr>
            <a:r>
              <a:rPr lang="es-MX" sz="4800">
                <a:solidFill>
                  <a:srgbClr val="000000"/>
                </a:solidFill>
                <a:latin typeface="Calibri"/>
              </a:rPr>
              <a:t>Androfobia : Temor a los hombres </a:t>
            </a:r>
            <a:endParaRPr/>
          </a:p>
          <a:p>
            <a:pPr>
              <a:lnSpc>
                <a:spcPct val="90000"/>
              </a:lnSpc>
              <a:buFont typeface="Arial"/>
              <a:buChar char="•"/>
            </a:pPr>
            <a:r>
              <a:rPr lang="es-MX" sz="4800">
                <a:solidFill>
                  <a:srgbClr val="000000"/>
                </a:solidFill>
                <a:latin typeface="Calibri"/>
              </a:rPr>
              <a:t>Anemofobia : Temor al viento </a:t>
            </a:r>
            <a:endParaRPr/>
          </a:p>
          <a:p>
            <a:pPr>
              <a:lnSpc>
                <a:spcPct val="90000"/>
              </a:lnSpc>
              <a:buFont typeface="Arial"/>
              <a:buChar char="•"/>
            </a:pPr>
            <a:r>
              <a:rPr lang="es-MX" sz="4800">
                <a:solidFill>
                  <a:srgbClr val="000000"/>
                </a:solidFill>
                <a:latin typeface="Calibri"/>
              </a:rPr>
              <a:t>Aporofobia : Temor u odio a los pobres </a:t>
            </a:r>
            <a:endParaRPr/>
          </a:p>
          <a:p>
            <a:pPr>
              <a:lnSpc>
                <a:spcPct val="90000"/>
              </a:lnSpc>
              <a:buFont typeface="Arial"/>
              <a:buChar char="•"/>
            </a:pPr>
            <a:r>
              <a:rPr lang="es-MX" sz="4800">
                <a:solidFill>
                  <a:srgbClr val="000000"/>
                </a:solidFill>
                <a:latin typeface="Calibri"/>
              </a:rPr>
              <a:t>Aritmofobia : Temor a los números </a:t>
            </a:r>
            <a:endParaRPr/>
          </a:p>
          <a:p>
            <a:pPr>
              <a:lnSpc>
                <a:spcPct val="90000"/>
              </a:lnSpc>
              <a:buFont typeface="Arial"/>
              <a:buChar char="•"/>
            </a:pPr>
            <a:r>
              <a:rPr lang="es-MX" sz="4800">
                <a:solidFill>
                  <a:srgbClr val="000000"/>
                </a:solidFill>
                <a:latin typeface="Calibri"/>
              </a:rPr>
              <a:t>Astrafobia, Astrapofobia, Brontofobia o Keraunofobia : Temor a los truenos, relámpagos, rayos y tormentas </a:t>
            </a:r>
            <a:endParaRPr/>
          </a:p>
          <a:p>
            <a:pPr>
              <a:lnSpc>
                <a:spcPct val="90000"/>
              </a:lnSpc>
              <a:buFont typeface="Arial"/>
              <a:buChar char="•"/>
            </a:pPr>
            <a:r>
              <a:rPr lang="es-MX" sz="4800">
                <a:solidFill>
                  <a:srgbClr val="000000"/>
                </a:solidFill>
                <a:latin typeface="Calibri"/>
              </a:rPr>
              <a:t>Ataxofobia : Temor al desorden </a:t>
            </a:r>
            <a:endParaRPr/>
          </a:p>
          <a:p>
            <a:pPr>
              <a:lnSpc>
                <a:spcPct val="90000"/>
              </a:lnSpc>
              <a:buFont typeface="Arial"/>
              <a:buChar char="•"/>
            </a:pPr>
            <a:r>
              <a:rPr lang="es-MX" sz="4800">
                <a:solidFill>
                  <a:srgbClr val="000000"/>
                </a:solidFill>
                <a:latin typeface="Calibri"/>
              </a:rPr>
              <a:t>Autofobia : Temor a estar solo </a:t>
            </a:r>
            <a:endParaRPr/>
          </a:p>
          <a:p>
            <a:pPr>
              <a:lnSpc>
                <a:spcPct val="90000"/>
              </a:lnSpc>
              <a:buFont typeface="Arial"/>
              <a:buChar char="•"/>
            </a:pPr>
            <a:r>
              <a:rPr lang="es-MX" sz="4800">
                <a:solidFill>
                  <a:srgbClr val="000000"/>
                </a:solidFill>
                <a:latin typeface="Calibri"/>
              </a:rPr>
              <a:t>Aurofobia : Temor al oro o al dinero </a:t>
            </a:r>
            <a:endParaRPr/>
          </a:p>
          <a:p>
            <a:pPr>
              <a:lnSpc>
                <a:spcPct val="90000"/>
              </a:lnSpc>
              <a:buFont typeface="Arial"/>
              <a:buChar char="•"/>
            </a:pPr>
            <a:r>
              <a:rPr lang="es-MX" sz="4800">
                <a:solidFill>
                  <a:srgbClr val="000000"/>
                </a:solidFill>
                <a:latin typeface="Calibri"/>
              </a:rPr>
              <a:t>Aviofobia, Aviaofobia o Aviatiofobia : Temor a volar </a:t>
            </a:r>
            <a:endParaRPr/>
          </a:p>
          <a:p>
            <a:pPr>
              <a:lnSpc>
                <a:spcPct val="90000"/>
              </a:lnSpc>
              <a:buFont typeface="Arial"/>
              <a:buChar char="•"/>
            </a:pPr>
            <a:r>
              <a:rPr lang="es-MX" sz="4800">
                <a:solidFill>
                  <a:srgbClr val="000000"/>
                </a:solidFill>
                <a:latin typeface="Calibri"/>
              </a:rPr>
              <a:t>Bacilofobia, Bacteriofobia, Microbiofobia: Temor a los microbios y bacterias </a:t>
            </a:r>
            <a:endParaRPr/>
          </a:p>
          <a:p>
            <a:pPr>
              <a:lnSpc>
                <a:spcPct val="90000"/>
              </a:lnSpc>
              <a:buFont typeface="Arial"/>
              <a:buChar char="•"/>
            </a:pPr>
            <a:r>
              <a:rPr lang="es-MX" sz="4800">
                <a:solidFill>
                  <a:srgbClr val="000000"/>
                </a:solidFill>
                <a:latin typeface="Calibri"/>
              </a:rPr>
              <a:t>Botanofobia : Temor a las plantas </a:t>
            </a:r>
            <a:endParaRPr/>
          </a:p>
          <a:p>
            <a:pPr>
              <a:lnSpc>
                <a:spcPct val="90000"/>
              </a:lnSpc>
            </a:pP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3" name="TextShape 1"/>
          <p:cNvSpPr txBox="1"/>
          <p:nvPr/>
        </p:nvSpPr>
        <p:spPr>
          <a:xfrm>
            <a:off x="838080" y="936720"/>
            <a:ext cx="10515240" cy="4350960"/>
          </a:xfrm>
          <a:prstGeom prst="rect">
            <a:avLst/>
          </a:prstGeom>
        </p:spPr>
        <p:txBody>
          <a:bodyPr/>
          <a:p>
            <a:pPr>
              <a:lnSpc>
                <a:spcPct val="90000"/>
              </a:lnSpc>
              <a:buFont typeface="Arial"/>
              <a:buChar char="•"/>
            </a:pPr>
            <a:r>
              <a:rPr lang="es-MX" sz="4800">
                <a:solidFill>
                  <a:srgbClr val="000000"/>
                </a:solidFill>
                <a:latin typeface="Arial"/>
              </a:rPr>
              <a:t>Caliginefobia : Temor a las mujeres hermosas </a:t>
            </a:r>
            <a:endParaRPr/>
          </a:p>
          <a:p>
            <a:pPr>
              <a:lnSpc>
                <a:spcPct val="90000"/>
              </a:lnSpc>
              <a:buFont typeface="Arial"/>
              <a:buChar char="•"/>
            </a:pPr>
            <a:r>
              <a:rPr lang="es-MX" sz="4800">
                <a:solidFill>
                  <a:srgbClr val="000000"/>
                </a:solidFill>
                <a:latin typeface="Arial"/>
              </a:rPr>
              <a:t>Catagelofobia : Temor a hacer el ridículo </a:t>
            </a:r>
            <a:endParaRPr/>
          </a:p>
          <a:p>
            <a:pPr>
              <a:lnSpc>
                <a:spcPct val="90000"/>
              </a:lnSpc>
              <a:buFont typeface="Arial"/>
              <a:buChar char="•"/>
            </a:pPr>
            <a:r>
              <a:rPr lang="es-MX" sz="4800">
                <a:solidFill>
                  <a:srgbClr val="000000"/>
                </a:solidFill>
                <a:latin typeface="Arial"/>
              </a:rPr>
              <a:t>Cibofobia, Ciborofobia o Sitofobia : Aversión a la comida, relacionada con la anorexia y la bulima </a:t>
            </a:r>
            <a:endParaRPr/>
          </a:p>
          <a:p>
            <a:pPr>
              <a:lnSpc>
                <a:spcPct val="90000"/>
              </a:lnSpc>
              <a:buFont typeface="Arial"/>
              <a:buChar char="•"/>
            </a:pPr>
            <a:r>
              <a:rPr lang="es-MX" sz="4800">
                <a:solidFill>
                  <a:srgbClr val="000000"/>
                </a:solidFill>
                <a:latin typeface="Arial"/>
              </a:rPr>
              <a:t>Cinefobia : Temor, rechazo o aversión al cine y/o las películas </a:t>
            </a:r>
            <a:endParaRPr/>
          </a:p>
          <a:p>
            <a:pPr>
              <a:lnSpc>
                <a:spcPct val="90000"/>
              </a:lnSpc>
              <a:buFont typeface="Arial"/>
              <a:buChar char="•"/>
            </a:pPr>
            <a:r>
              <a:rPr lang="es-MX" sz="4800">
                <a:solidFill>
                  <a:srgbClr val="000000"/>
                </a:solidFill>
                <a:latin typeface="Arial"/>
              </a:rPr>
              <a:t>Coimetrofobia : Temor a los cementerios </a:t>
            </a:r>
            <a:endParaRPr/>
          </a:p>
          <a:p>
            <a:pPr>
              <a:lnSpc>
                <a:spcPct val="90000"/>
              </a:lnSpc>
              <a:buFont typeface="Arial"/>
              <a:buChar char="•"/>
            </a:pPr>
            <a:r>
              <a:rPr lang="es-MX" sz="4800">
                <a:solidFill>
                  <a:srgbClr val="000000"/>
                </a:solidFill>
                <a:latin typeface="Arial"/>
              </a:rPr>
              <a:t>Claustrofobia : Temor a espacios cerrados o confinados </a:t>
            </a:r>
            <a:endParaRPr/>
          </a:p>
          <a:p>
            <a:pPr>
              <a:lnSpc>
                <a:spcPct val="90000"/>
              </a:lnSpc>
              <a:buFont typeface="Arial"/>
              <a:buChar char="•"/>
            </a:pPr>
            <a:r>
              <a:rPr lang="es-MX" sz="4800">
                <a:solidFill>
                  <a:srgbClr val="000000"/>
                </a:solidFill>
                <a:latin typeface="Arial"/>
              </a:rPr>
              <a:t>Cobalfobia : Temor al número 555 </a:t>
            </a:r>
            <a:endParaRPr/>
          </a:p>
          <a:p>
            <a:pPr>
              <a:lnSpc>
                <a:spcPct val="90000"/>
              </a:lnSpc>
              <a:buFont typeface="Arial"/>
              <a:buChar char="•"/>
            </a:pPr>
            <a:r>
              <a:rPr lang="es-MX" sz="4800">
                <a:solidFill>
                  <a:srgbClr val="000000"/>
                </a:solidFill>
                <a:latin typeface="Arial"/>
              </a:rPr>
              <a:t>Coprofobia : Temor a las excreciones </a:t>
            </a:r>
            <a:endParaRPr/>
          </a:p>
          <a:p>
            <a:pPr>
              <a:lnSpc>
                <a:spcPct val="90000"/>
              </a:lnSpc>
              <a:buFont typeface="Arial"/>
              <a:buChar char="•"/>
            </a:pPr>
            <a:r>
              <a:rPr lang="es-MX" sz="4800">
                <a:solidFill>
                  <a:srgbClr val="000000"/>
                </a:solidFill>
                <a:latin typeface="Arial"/>
              </a:rPr>
              <a:t>Cromofobia : Temor a los colores </a:t>
            </a:r>
            <a:endParaRPr/>
          </a:p>
          <a:p>
            <a:pPr>
              <a:lnSpc>
                <a:spcPct val="90000"/>
              </a:lnSpc>
              <a:buFont typeface="Arial"/>
              <a:buChar char="•"/>
            </a:pPr>
            <a:r>
              <a:rPr lang="es-MX" sz="4800">
                <a:solidFill>
                  <a:srgbClr val="000000"/>
                </a:solidFill>
                <a:latin typeface="Arial"/>
              </a:rPr>
              <a:t>Coulrofobia : Temor a los payasos </a:t>
            </a:r>
            <a:endParaRPr/>
          </a:p>
          <a:p>
            <a:pPr>
              <a:lnSpc>
                <a:spcPct val="90000"/>
              </a:lnSpc>
              <a:buFont typeface="Arial"/>
              <a:buChar char="•"/>
            </a:pPr>
            <a:r>
              <a:rPr lang="es-MX" sz="4800">
                <a:solidFill>
                  <a:srgbClr val="000000"/>
                </a:solidFill>
                <a:latin typeface="Arial"/>
              </a:rPr>
              <a:t>Demofobia : Temor a las muchedumbres </a:t>
            </a:r>
            <a:endParaRPr/>
          </a:p>
          <a:p>
            <a:pPr>
              <a:lnSpc>
                <a:spcPct val="90000"/>
              </a:lnSpc>
              <a:buFont typeface="Arial"/>
              <a:buChar char="•"/>
            </a:pPr>
            <a:r>
              <a:rPr lang="es-MX" sz="4800">
                <a:solidFill>
                  <a:srgbClr val="000000"/>
                </a:solidFill>
                <a:latin typeface="Arial"/>
              </a:rPr>
              <a:t>Dentofobia u Odontofobia: Temor a los dentistas y procedimientos dentales </a:t>
            </a:r>
            <a:endParaRPr/>
          </a:p>
          <a:p>
            <a:pPr>
              <a:lnSpc>
                <a:spcPct val="90000"/>
              </a:lnSpc>
              <a:buFont typeface="Arial"/>
              <a:buChar char="•"/>
            </a:pPr>
            <a:r>
              <a:rPr lang="es-MX" sz="4800">
                <a:solidFill>
                  <a:srgbClr val="000000"/>
                </a:solidFill>
                <a:latin typeface="Arial"/>
              </a:rPr>
              <a:t>Dextrofobia : Temor al lado derecho </a:t>
            </a:r>
            <a:endParaRPr/>
          </a:p>
          <a:p>
            <a:pPr>
              <a:lnSpc>
                <a:spcPct val="90000"/>
              </a:lnSpc>
              <a:buFont typeface="Arial"/>
              <a:buChar char="•"/>
            </a:pPr>
            <a:r>
              <a:rPr lang="es-MX" sz="4800">
                <a:solidFill>
                  <a:srgbClr val="000000"/>
                </a:solidFill>
                <a:latin typeface="Arial"/>
              </a:rPr>
              <a:t>Dipsofobia : Temor a beber, principalmente bebidas alcohólicas </a:t>
            </a:r>
            <a:endParaRPr/>
          </a:p>
          <a:p>
            <a:pPr>
              <a:lnSpc>
                <a:spcPct val="90000"/>
              </a:lnSpc>
              <a:buFont typeface="Arial"/>
              <a:buChar char="•"/>
            </a:pPr>
            <a:r>
              <a:rPr lang="es-MX" sz="4800">
                <a:solidFill>
                  <a:srgbClr val="000000"/>
                </a:solidFill>
                <a:latin typeface="Arial"/>
              </a:rPr>
              <a:t>Dismorfofobia : Temor u obsesión por un defecto físico, ya sea real o imaginario </a:t>
            </a:r>
            <a:endParaRPr/>
          </a:p>
          <a:p>
            <a:pPr>
              <a:lnSpc>
                <a:spcPct val="90000"/>
              </a:lnSpc>
              <a:buFont typeface="Arial"/>
              <a:buChar char="•"/>
            </a:pPr>
            <a:r>
              <a:rPr lang="es-MX" sz="4800">
                <a:solidFill>
                  <a:srgbClr val="000000"/>
                </a:solidFill>
                <a:latin typeface="Arial"/>
              </a:rPr>
              <a:t>Emetofobia : Temor a vomitar </a:t>
            </a:r>
            <a:endParaRPr/>
          </a:p>
          <a:p>
            <a:pPr>
              <a:lnSpc>
                <a:spcPct val="90000"/>
              </a:lnSpc>
              <a:buFont typeface="Arial"/>
              <a:buChar char="•"/>
            </a:pPr>
            <a:r>
              <a:rPr lang="es-MX" sz="4800">
                <a:solidFill>
                  <a:srgbClr val="000000"/>
                </a:solidFill>
                <a:latin typeface="Arial"/>
              </a:rPr>
              <a:t>Homofobia : Temor a los homosexuales </a:t>
            </a:r>
            <a:endParaRPr/>
          </a:p>
          <a:p>
            <a:pPr>
              <a:lnSpc>
                <a:spcPct val="90000"/>
              </a:lnSpc>
              <a:buFont typeface="Arial"/>
              <a:buChar char="•"/>
            </a:pPr>
            <a:r>
              <a:rPr lang="es-MX" sz="4800">
                <a:solidFill>
                  <a:srgbClr val="000000"/>
                </a:solidFill>
                <a:latin typeface="Arial"/>
              </a:rPr>
              <a:t>Erautofobia : Temor al color rojo </a:t>
            </a:r>
            <a:endParaRPr/>
          </a:p>
          <a:p>
            <a:pPr>
              <a:lnSpc>
                <a:spcPct val="90000"/>
              </a:lnSpc>
              <a:buFont typeface="Arial"/>
              <a:buChar char="•"/>
            </a:pPr>
            <a:r>
              <a:rPr lang="es-MX" sz="4800">
                <a:solidFill>
                  <a:srgbClr val="000000"/>
                </a:solidFill>
                <a:latin typeface="Arial"/>
              </a:rPr>
              <a:t>Ergasiofobia o Ergofobia : Temor a trabajar o funcionar. Temor de un cirujano por operar </a:t>
            </a:r>
            <a:endParaRPr/>
          </a:p>
          <a:p>
            <a:pPr>
              <a:lnSpc>
                <a:spcPct val="90000"/>
              </a:lnSpc>
              <a:buFont typeface="Arial"/>
              <a:buChar char="•"/>
            </a:pPr>
            <a:r>
              <a:rPr lang="es-MX" sz="4800">
                <a:solidFill>
                  <a:srgbClr val="000000"/>
                </a:solidFill>
                <a:latin typeface="Arial"/>
              </a:rPr>
              <a:t>Erotofobia : Temor al afecto sexual o a las preguntas sexuales </a:t>
            </a:r>
            <a:endParaRPr/>
          </a:p>
          <a:p>
            <a:pPr>
              <a:lnSpc>
                <a:spcPct val="90000"/>
              </a:lnSpc>
            </a:pP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