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6"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D7C96-C0E9-46FF-8265-307B2FC5B1BF}" type="datetimeFigureOut">
              <a:rPr lang="es-MX" smtClean="0"/>
              <a:t>31/01/2017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341382-6187-4C38-A5EB-664DBF71FCBB}" type="slidenum">
              <a:rPr lang="es-MX" smtClean="0"/>
              <a:t>‹Nº›</a:t>
            </a:fld>
            <a:endParaRPr lang="es-MX"/>
          </a:p>
        </p:txBody>
      </p:sp>
    </p:spTree>
    <p:extLst>
      <p:ext uri="{BB962C8B-B14F-4D97-AF65-F5344CB8AC3E}">
        <p14:creationId xmlns:p14="http://schemas.microsoft.com/office/powerpoint/2010/main" val="382043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46341382-6187-4C38-A5EB-664DBF71FCBB}" type="slidenum">
              <a:rPr lang="es-MX" smtClean="0"/>
              <a:t>3</a:t>
            </a:fld>
            <a:endParaRPr lang="es-MX"/>
          </a:p>
        </p:txBody>
      </p:sp>
    </p:spTree>
    <p:extLst>
      <p:ext uri="{BB962C8B-B14F-4D97-AF65-F5344CB8AC3E}">
        <p14:creationId xmlns:p14="http://schemas.microsoft.com/office/powerpoint/2010/main" val="307040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206976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65221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361773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251732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94080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2317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57572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82003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45956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1167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C6403B-7BCA-486F-BD17-E19ED10B197A}" type="datetimeFigureOut">
              <a:rPr lang="es-MX" smtClean="0"/>
              <a:t>31/01/2017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985CADF-572D-486E-8594-F88A46347A3A}" type="slidenum">
              <a:rPr lang="es-MX" smtClean="0"/>
              <a:t>‹Nº›</a:t>
            </a:fld>
            <a:endParaRPr lang="es-MX"/>
          </a:p>
        </p:txBody>
      </p:sp>
    </p:spTree>
    <p:extLst>
      <p:ext uri="{BB962C8B-B14F-4D97-AF65-F5344CB8AC3E}">
        <p14:creationId xmlns:p14="http://schemas.microsoft.com/office/powerpoint/2010/main" val="372019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6403B-7BCA-486F-BD17-E19ED10B197A}" type="datetimeFigureOut">
              <a:rPr lang="es-MX" smtClean="0"/>
              <a:t>31/01/2017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5CADF-572D-486E-8594-F88A46347A3A}" type="slidenum">
              <a:rPr lang="es-MX" smtClean="0"/>
              <a:t>‹Nº›</a:t>
            </a:fld>
            <a:endParaRPr lang="es-MX"/>
          </a:p>
        </p:txBody>
      </p:sp>
    </p:spTree>
    <p:extLst>
      <p:ext uri="{BB962C8B-B14F-4D97-AF65-F5344CB8AC3E}">
        <p14:creationId xmlns:p14="http://schemas.microsoft.com/office/powerpoint/2010/main" val="2733487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MX" sz="1400" b="1" dirty="0">
                <a:solidFill>
                  <a:schemeClr val="tx2">
                    <a:lumMod val="75000"/>
                  </a:schemeClr>
                </a:solidFill>
                <a:latin typeface="Times New Roman" pitchFamily="18" charset="0"/>
                <a:cs typeface="Times New Roman" pitchFamily="18" charset="0"/>
              </a:rPr>
              <a:t>Nombre</a:t>
            </a:r>
            <a:r>
              <a:rPr lang="es-MX" sz="1400" b="1" dirty="0">
                <a:latin typeface="Times New Roman" pitchFamily="18" charset="0"/>
                <a:cs typeface="Times New Roman" pitchFamily="18" charset="0"/>
              </a:rPr>
              <a:t>:</a:t>
            </a:r>
            <a:r>
              <a:rPr lang="es-MX" sz="1400" dirty="0">
                <a:latin typeface="Times New Roman" pitchFamily="18" charset="0"/>
                <a:cs typeface="Times New Roman" pitchFamily="18" charset="0"/>
              </a:rPr>
              <a:t> </a:t>
            </a:r>
            <a:r>
              <a:rPr lang="es-MX" sz="1400" dirty="0" err="1">
                <a:latin typeface="Times New Roman" pitchFamily="18" charset="0"/>
                <a:cs typeface="Times New Roman" pitchFamily="18" charset="0"/>
              </a:rPr>
              <a:t>Vianney</a:t>
            </a:r>
            <a:r>
              <a:rPr lang="es-MX" sz="1400" dirty="0">
                <a:latin typeface="Times New Roman" pitchFamily="18" charset="0"/>
                <a:cs typeface="Times New Roman" pitchFamily="18" charset="0"/>
              </a:rPr>
              <a:t> </a:t>
            </a:r>
            <a:r>
              <a:rPr lang="es-MX" sz="1400" dirty="0" err="1">
                <a:latin typeface="Times New Roman" pitchFamily="18" charset="0"/>
                <a:cs typeface="Times New Roman" pitchFamily="18" charset="0"/>
              </a:rPr>
              <a:t>Aramis</a:t>
            </a:r>
            <a:r>
              <a:rPr lang="es-MX" sz="1400" dirty="0">
                <a:latin typeface="Times New Roman" pitchFamily="18" charset="0"/>
                <a:cs typeface="Times New Roman" pitchFamily="18" charset="0"/>
              </a:rPr>
              <a:t> Cervantes Cruz.</a:t>
            </a:r>
          </a:p>
          <a:p>
            <a:r>
              <a:rPr lang="es-MX" sz="1400" b="1" dirty="0">
                <a:solidFill>
                  <a:schemeClr val="tx2">
                    <a:lumMod val="75000"/>
                  </a:schemeClr>
                </a:solidFill>
                <a:latin typeface="Times New Roman" pitchFamily="18" charset="0"/>
                <a:cs typeface="Times New Roman" pitchFamily="18" charset="0"/>
              </a:rPr>
              <a:t>Materia:</a:t>
            </a:r>
            <a:r>
              <a:rPr lang="es-MX" sz="1400" dirty="0">
                <a:latin typeface="Times New Roman" pitchFamily="18" charset="0"/>
                <a:cs typeface="Times New Roman" pitchFamily="18" charset="0"/>
              </a:rPr>
              <a:t> Comprensión de la ciencia.</a:t>
            </a:r>
          </a:p>
          <a:p>
            <a:r>
              <a:rPr lang="es-MX" sz="1400" b="1" dirty="0">
                <a:solidFill>
                  <a:schemeClr val="tx2">
                    <a:lumMod val="75000"/>
                  </a:schemeClr>
                </a:solidFill>
                <a:latin typeface="Times New Roman" pitchFamily="18" charset="0"/>
                <a:cs typeface="Times New Roman" pitchFamily="18" charset="0"/>
              </a:rPr>
              <a:t>Maestra:</a:t>
            </a:r>
            <a:r>
              <a:rPr lang="es-MX" sz="1400" dirty="0">
                <a:latin typeface="Times New Roman" pitchFamily="18" charset="0"/>
                <a:cs typeface="Times New Roman" pitchFamily="18" charset="0"/>
              </a:rPr>
              <a:t> Rocío.</a:t>
            </a:r>
          </a:p>
          <a:p>
            <a:r>
              <a:rPr lang="es-MX" sz="1400" b="1" dirty="0">
                <a:solidFill>
                  <a:schemeClr val="tx2">
                    <a:lumMod val="75000"/>
                  </a:schemeClr>
                </a:solidFill>
                <a:latin typeface="Times New Roman" pitchFamily="18" charset="0"/>
                <a:cs typeface="Times New Roman" pitchFamily="18" charset="0"/>
              </a:rPr>
              <a:t>Fecha</a:t>
            </a:r>
            <a:r>
              <a:rPr lang="es-MX" sz="1400" b="1" dirty="0">
                <a:latin typeface="Times New Roman" pitchFamily="18" charset="0"/>
                <a:cs typeface="Times New Roman" pitchFamily="18" charset="0"/>
              </a:rPr>
              <a:t>:</a:t>
            </a:r>
            <a:r>
              <a:rPr lang="es-MX" sz="1400" dirty="0">
                <a:latin typeface="Times New Roman" pitchFamily="18" charset="0"/>
                <a:cs typeface="Times New Roman" pitchFamily="18" charset="0"/>
              </a:rPr>
              <a:t> 27/01/2017</a:t>
            </a:r>
          </a:p>
          <a:p>
            <a:endParaRPr lang="es-MX" dirty="0"/>
          </a:p>
        </p:txBody>
      </p:sp>
      <p:pic>
        <p:nvPicPr>
          <p:cNvPr id="4" name="3 Imagen" descr="Resultado de imagen para logotipo lamar"/>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48680"/>
            <a:ext cx="5688632" cy="1504950"/>
          </a:xfrm>
          <a:prstGeom prst="rect">
            <a:avLst/>
          </a:prstGeom>
          <a:noFill/>
          <a:ln>
            <a:noFill/>
          </a:ln>
        </p:spPr>
      </p:pic>
    </p:spTree>
    <p:extLst>
      <p:ext uri="{BB962C8B-B14F-4D97-AF65-F5344CB8AC3E}">
        <p14:creationId xmlns:p14="http://schemas.microsoft.com/office/powerpoint/2010/main" val="3463626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1196752"/>
            <a:ext cx="6400800" cy="4442048"/>
          </a:xfrm>
        </p:spPr>
        <p:txBody>
          <a:bodyPr>
            <a:normAutofit fontScale="32500" lnSpcReduction="20000"/>
          </a:bodyPr>
          <a:lstStyle/>
          <a:p>
            <a:r>
              <a:rPr lang="es-MX" sz="3700" b="1" dirty="0">
                <a:solidFill>
                  <a:schemeClr val="tx2">
                    <a:lumMod val="75000"/>
                  </a:schemeClr>
                </a:solidFill>
                <a:latin typeface="Times New Roman" pitchFamily="18" charset="0"/>
                <a:cs typeface="Times New Roman" pitchFamily="18" charset="0"/>
              </a:rPr>
              <a:t>Actividad Preliminar</a:t>
            </a:r>
            <a:r>
              <a:rPr lang="es-MX" sz="3700" b="1" dirty="0">
                <a:latin typeface="Times New Roman" pitchFamily="18" charset="0"/>
                <a:cs typeface="Times New Roman" pitchFamily="18" charset="0"/>
              </a:rPr>
              <a:t>.</a:t>
            </a:r>
            <a:endParaRPr lang="es-MX" sz="3700" dirty="0">
              <a:latin typeface="Times New Roman" pitchFamily="18" charset="0"/>
              <a:cs typeface="Times New Roman" pitchFamily="18" charset="0"/>
            </a:endParaRPr>
          </a:p>
          <a:p>
            <a:r>
              <a:rPr lang="es-MX" sz="3700" b="1" dirty="0">
                <a:latin typeface="Times New Roman" pitchFamily="18" charset="0"/>
                <a:cs typeface="Times New Roman" pitchFamily="18" charset="0"/>
              </a:rPr>
              <a:t> </a:t>
            </a:r>
            <a:endParaRPr lang="es-MX" sz="3700" dirty="0">
              <a:latin typeface="Times New Roman" pitchFamily="18" charset="0"/>
              <a:cs typeface="Times New Roman" pitchFamily="18" charset="0"/>
            </a:endParaRPr>
          </a:p>
          <a:p>
            <a:r>
              <a:rPr lang="es-MX" sz="3700" b="1" dirty="0">
                <a:latin typeface="Times New Roman" pitchFamily="18" charset="0"/>
                <a:cs typeface="Times New Roman" pitchFamily="18" charset="0"/>
              </a:rPr>
              <a:t> </a:t>
            </a:r>
            <a:endParaRPr lang="es-MX" sz="3700" dirty="0">
              <a:latin typeface="Times New Roman" pitchFamily="18" charset="0"/>
              <a:cs typeface="Times New Roman" pitchFamily="18" charset="0"/>
            </a:endParaRPr>
          </a:p>
          <a:p>
            <a:r>
              <a:rPr lang="es-MX" sz="3700" b="1" dirty="0">
                <a:solidFill>
                  <a:schemeClr val="tx2">
                    <a:lumMod val="75000"/>
                  </a:schemeClr>
                </a:solidFill>
                <a:latin typeface="Times New Roman" pitchFamily="18" charset="0"/>
                <a:cs typeface="Times New Roman" pitchFamily="18" charset="0"/>
              </a:rPr>
              <a:t>Tipos de Pensamientos.</a:t>
            </a:r>
            <a:endParaRPr lang="es-MX" sz="3700" dirty="0">
              <a:solidFill>
                <a:schemeClr val="tx2">
                  <a:lumMod val="75000"/>
                </a:schemeClr>
              </a:solidFill>
              <a:latin typeface="Times New Roman" pitchFamily="18" charset="0"/>
              <a:cs typeface="Times New Roman" pitchFamily="18" charset="0"/>
            </a:endParaRPr>
          </a:p>
          <a:p>
            <a:r>
              <a:rPr lang="es-MX" sz="3700" b="1" dirty="0">
                <a:solidFill>
                  <a:schemeClr val="tx2">
                    <a:lumMod val="75000"/>
                  </a:schemeClr>
                </a:solidFill>
                <a:latin typeface="Times New Roman" pitchFamily="18" charset="0"/>
                <a:cs typeface="Times New Roman" pitchFamily="18" charset="0"/>
              </a:rPr>
              <a:t>-Pensamiento Analítico- </a:t>
            </a:r>
            <a:r>
              <a:rPr lang="es-MX" sz="3700" dirty="0">
                <a:solidFill>
                  <a:schemeClr val="tx2">
                    <a:lumMod val="75000"/>
                  </a:schemeClr>
                </a:solidFill>
                <a:latin typeface="Times New Roman" pitchFamily="18" charset="0"/>
                <a:cs typeface="Times New Roman" pitchFamily="18" charset="0"/>
              </a:rPr>
              <a:t>Es el tipo de pensamiento que más utilizamos para plantear y resolver problemas y para tomar decisiones. Podríamos describirlo como nuestro pensamiento por defecto.</a:t>
            </a:r>
          </a:p>
          <a:p>
            <a:r>
              <a:rPr lang="es-MX" sz="3700" b="1" dirty="0">
                <a:solidFill>
                  <a:schemeClr val="tx2">
                    <a:lumMod val="75000"/>
                  </a:schemeClr>
                </a:solidFill>
                <a:latin typeface="Times New Roman" pitchFamily="18" charset="0"/>
                <a:cs typeface="Times New Roman" pitchFamily="18" charset="0"/>
              </a:rPr>
              <a:t>-Pensamiento Interrogativo- </a:t>
            </a:r>
            <a:r>
              <a:rPr lang="es-MX" sz="3700" dirty="0">
                <a:solidFill>
                  <a:schemeClr val="tx2">
                    <a:lumMod val="75000"/>
                  </a:schemeClr>
                </a:solidFill>
                <a:latin typeface="Times New Roman" pitchFamily="18" charset="0"/>
                <a:cs typeface="Times New Roman" pitchFamily="18" charset="0"/>
              </a:rPr>
              <a:t>¿Qué alternativas viables de trabajo tengo si repruebo? ¿Cómo reaccionará mi jefe si le digo que no entiendo la propuesta? ¿Me tomaran en la empresa si aún no terminé mis estudios? ¿Qué sucederá con mis padres si le digo que me voy a vivir a otro país?</a:t>
            </a:r>
          </a:p>
          <a:p>
            <a:r>
              <a:rPr lang="es-MX" sz="3700" b="1" dirty="0">
                <a:solidFill>
                  <a:schemeClr val="tx2">
                    <a:lumMod val="75000"/>
                  </a:schemeClr>
                </a:solidFill>
                <a:latin typeface="Times New Roman" pitchFamily="18" charset="0"/>
                <a:cs typeface="Times New Roman" pitchFamily="18" charset="0"/>
              </a:rPr>
              <a:t>-Pensamiento Crítico- </a:t>
            </a:r>
            <a:r>
              <a:rPr lang="es-MX" sz="3700" dirty="0">
                <a:solidFill>
                  <a:schemeClr val="tx2">
                    <a:lumMod val="75000"/>
                  </a:schemeClr>
                </a:solidFill>
                <a:latin typeface="Times New Roman" pitchFamily="18" charset="0"/>
                <a:cs typeface="Times New Roman" pitchFamily="18" charset="0"/>
              </a:rPr>
              <a:t>Es un proceso que se propone analizar, entender o evaluar la manera en la que se organizan los conocimientos que pretenden interpretar y representar el mundo, en particular las opiniones o afirmaciones que en la vida cotidiana suelen aceptarse como verdaderas.</a:t>
            </a:r>
          </a:p>
          <a:p>
            <a:r>
              <a:rPr lang="es-MX" sz="3700" b="1" dirty="0">
                <a:solidFill>
                  <a:schemeClr val="tx2">
                    <a:lumMod val="75000"/>
                  </a:schemeClr>
                </a:solidFill>
                <a:latin typeface="Times New Roman" pitchFamily="18" charset="0"/>
                <a:cs typeface="Times New Roman" pitchFamily="18" charset="0"/>
              </a:rPr>
              <a:t>-Pensamiento Sistémico- </a:t>
            </a:r>
            <a:r>
              <a:rPr lang="es-MX" sz="3700" dirty="0">
                <a:solidFill>
                  <a:schemeClr val="tx2">
                    <a:lumMod val="75000"/>
                  </a:schemeClr>
                </a:solidFill>
                <a:latin typeface="Times New Roman" pitchFamily="18" charset="0"/>
                <a:cs typeface="Times New Roman" pitchFamily="18" charset="0"/>
              </a:rPr>
              <a:t>Es la actitud del ser humano, que se basa en la percepción del mundo real en términos de totalidades para su análisis, comprensión y accionar, a diferencia del planteamiento del método científico, que sólo percibe partes de éste y de manera inconexa.</a:t>
            </a:r>
          </a:p>
          <a:p>
            <a:r>
              <a:rPr lang="es-MX" sz="3700" b="1" dirty="0">
                <a:solidFill>
                  <a:schemeClr val="tx2">
                    <a:lumMod val="75000"/>
                  </a:schemeClr>
                </a:solidFill>
                <a:latin typeface="Times New Roman" pitchFamily="18" charset="0"/>
                <a:cs typeface="Times New Roman" pitchFamily="18" charset="0"/>
              </a:rPr>
              <a:t>-Pensamiento de Síntesis- </a:t>
            </a:r>
            <a:r>
              <a:rPr lang="es-MX" sz="3700" dirty="0">
                <a:solidFill>
                  <a:schemeClr val="tx2">
                    <a:lumMod val="75000"/>
                  </a:schemeClr>
                </a:solidFill>
                <a:latin typeface="Times New Roman" pitchFamily="18" charset="0"/>
                <a:cs typeface="Times New Roman" pitchFamily="18" charset="0"/>
              </a:rPr>
              <a:t>es el hecho de decir o reducir todas tus ideas referentes a un punto o a un tema, a pocas palabras.</a:t>
            </a:r>
          </a:p>
          <a:p>
            <a:r>
              <a:rPr lang="es-MX" sz="3700" b="1" dirty="0">
                <a:solidFill>
                  <a:schemeClr val="tx2">
                    <a:lumMod val="75000"/>
                  </a:schemeClr>
                </a:solidFill>
                <a:latin typeface="Times New Roman" pitchFamily="18" charset="0"/>
                <a:cs typeface="Times New Roman" pitchFamily="18" charset="0"/>
              </a:rPr>
              <a:t>-Pensamiento Creativo-</a:t>
            </a:r>
            <a:r>
              <a:rPr lang="es-MX" sz="3700" dirty="0">
                <a:solidFill>
                  <a:schemeClr val="tx2">
                    <a:lumMod val="75000"/>
                  </a:schemeClr>
                </a:solidFill>
                <a:latin typeface="Times New Roman" pitchFamily="18" charset="0"/>
                <a:cs typeface="Times New Roman" pitchFamily="18" charset="0"/>
              </a:rPr>
              <a:t> la capacidad de dejar que su mente cree pensamientos que resulten diferentes e inusuales. </a:t>
            </a:r>
          </a:p>
          <a:p>
            <a:r>
              <a:rPr lang="es-MX" sz="3700" b="1" dirty="0">
                <a:solidFill>
                  <a:schemeClr val="tx2">
                    <a:lumMod val="75000"/>
                  </a:schemeClr>
                </a:solidFill>
                <a:latin typeface="Times New Roman" pitchFamily="18" charset="0"/>
                <a:cs typeface="Times New Roman" pitchFamily="18" charset="0"/>
              </a:rPr>
              <a:t>-Pensamiento Deductivo-</a:t>
            </a:r>
            <a:r>
              <a:rPr lang="es-MX" sz="3700" dirty="0">
                <a:solidFill>
                  <a:schemeClr val="tx2">
                    <a:lumMod val="75000"/>
                  </a:schemeClr>
                </a:solidFill>
                <a:latin typeface="Times New Roman" pitchFamily="18" charset="0"/>
                <a:cs typeface="Times New Roman" pitchFamily="18" charset="0"/>
              </a:rPr>
              <a:t>Cuando razonamos deductivamente, usamos hechos conocidos para llegar a conclusiones lógicas que sabemos son verdaderas.</a:t>
            </a:r>
          </a:p>
          <a:p>
            <a:r>
              <a:rPr lang="es-MX" sz="3700" b="1" dirty="0">
                <a:solidFill>
                  <a:schemeClr val="tx2">
                    <a:lumMod val="75000"/>
                  </a:schemeClr>
                </a:solidFill>
                <a:latin typeface="Times New Roman" pitchFamily="18" charset="0"/>
                <a:cs typeface="Times New Roman" pitchFamily="18" charset="0"/>
              </a:rPr>
              <a:t>-Pensamiento Inductivo- </a:t>
            </a:r>
            <a:r>
              <a:rPr lang="es-MX" sz="3700" dirty="0">
                <a:solidFill>
                  <a:schemeClr val="tx2">
                    <a:lumMod val="75000"/>
                  </a:schemeClr>
                </a:solidFill>
                <a:latin typeface="Times New Roman" pitchFamily="18" charset="0"/>
                <a:cs typeface="Times New Roman" pitchFamily="18" charset="0"/>
              </a:rPr>
              <a:t>es aquel que parte de los casos particulares para formular un concepto, definición, principio o ley, donde se pasa de algo particular a lo general, partiendo de los efectos a las causas.</a:t>
            </a:r>
          </a:p>
          <a:p>
            <a:endParaRPr lang="es-MX" dirty="0"/>
          </a:p>
        </p:txBody>
      </p:sp>
      <p:sp>
        <p:nvSpPr>
          <p:cNvPr id="2" name="1 Rectángulo redondeado"/>
          <p:cNvSpPr/>
          <p:nvPr/>
        </p:nvSpPr>
        <p:spPr>
          <a:xfrm>
            <a:off x="611560" y="404664"/>
            <a:ext cx="7992888" cy="58326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59677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177" y="2420888"/>
            <a:ext cx="3041650" cy="147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3532872" y="2967335"/>
            <a:ext cx="2078261" cy="27699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1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Tipos de pensamiento</a:t>
            </a:r>
            <a:endParaRPr lang="es-ES" sz="1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pic>
        <p:nvPicPr>
          <p:cNvPr id="6" name="5 Imagen" descr="Resultado de imagen para pensamiento analitic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1219" y="692696"/>
            <a:ext cx="1762125" cy="836930"/>
          </a:xfrm>
          <a:prstGeom prst="rect">
            <a:avLst/>
          </a:prstGeom>
          <a:noFill/>
          <a:ln>
            <a:noFill/>
          </a:ln>
        </p:spPr>
      </p:pic>
      <p:pic>
        <p:nvPicPr>
          <p:cNvPr id="1028" name="Picture 4" descr="Resultado de imagen para pensamiento interrogativ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9912" y="474816"/>
            <a:ext cx="2147664" cy="127269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pensamiento critic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7584" y="412502"/>
            <a:ext cx="1840895" cy="147271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n para pensamiento sistematic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051" y="2507976"/>
            <a:ext cx="2092709" cy="136444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n para pensamiento de sintesi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9051" y="4509120"/>
            <a:ext cx="1883519" cy="152188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esultado de imagen para pensamiento creativo"/>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1" y="4509120"/>
            <a:ext cx="1952625" cy="170265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Resultado de imagen para pensamiento deductiv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36901" y="4578865"/>
            <a:ext cx="1988503" cy="163013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esultado de imagen para pensamiento inductiv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24351" y="2276872"/>
            <a:ext cx="1852105" cy="1394281"/>
          </a:xfrm>
          <a:prstGeom prst="rect">
            <a:avLst/>
          </a:prstGeom>
          <a:noFill/>
          <a:extLst>
            <a:ext uri="{909E8E84-426E-40DD-AFC4-6F175D3DCCD1}">
              <a14:hiddenFill xmlns:a14="http://schemas.microsoft.com/office/drawing/2010/main">
                <a:solidFill>
                  <a:srgbClr val="FFFFFF"/>
                </a:solidFill>
              </a14:hiddenFill>
            </a:ext>
          </a:extLst>
        </p:spPr>
      </p:pic>
      <p:sp>
        <p:nvSpPr>
          <p:cNvPr id="10" name="9 CuadroTexto"/>
          <p:cNvSpPr txBox="1"/>
          <p:nvPr/>
        </p:nvSpPr>
        <p:spPr>
          <a:xfrm>
            <a:off x="7096912" y="1556792"/>
            <a:ext cx="1003480" cy="369332"/>
          </a:xfrm>
          <a:prstGeom prst="rect">
            <a:avLst/>
          </a:prstGeom>
          <a:noFill/>
        </p:spPr>
        <p:txBody>
          <a:bodyPr wrap="none" rtlCol="0">
            <a:spAutoFit/>
          </a:bodyPr>
          <a:lstStyle/>
          <a:p>
            <a:r>
              <a:rPr lang="es-MX" dirty="0" smtClean="0"/>
              <a:t>Analítico</a:t>
            </a:r>
            <a:endParaRPr lang="es-MX" dirty="0"/>
          </a:p>
        </p:txBody>
      </p:sp>
      <p:sp>
        <p:nvSpPr>
          <p:cNvPr id="19" name="18 CuadroTexto"/>
          <p:cNvSpPr txBox="1"/>
          <p:nvPr/>
        </p:nvSpPr>
        <p:spPr>
          <a:xfrm>
            <a:off x="4360608" y="1700808"/>
            <a:ext cx="1397306" cy="369332"/>
          </a:xfrm>
          <a:prstGeom prst="rect">
            <a:avLst/>
          </a:prstGeom>
          <a:noFill/>
        </p:spPr>
        <p:txBody>
          <a:bodyPr wrap="none" rtlCol="0">
            <a:spAutoFit/>
          </a:bodyPr>
          <a:lstStyle/>
          <a:p>
            <a:r>
              <a:rPr lang="es-MX" dirty="0" smtClean="0"/>
              <a:t>Interrogativo</a:t>
            </a:r>
            <a:endParaRPr lang="es-MX" dirty="0"/>
          </a:p>
        </p:txBody>
      </p:sp>
      <p:sp>
        <p:nvSpPr>
          <p:cNvPr id="20" name="19 CuadroTexto"/>
          <p:cNvSpPr txBox="1"/>
          <p:nvPr/>
        </p:nvSpPr>
        <p:spPr>
          <a:xfrm>
            <a:off x="899592" y="1772816"/>
            <a:ext cx="788677" cy="369332"/>
          </a:xfrm>
          <a:prstGeom prst="rect">
            <a:avLst/>
          </a:prstGeom>
          <a:noFill/>
        </p:spPr>
        <p:txBody>
          <a:bodyPr wrap="none" rtlCol="0">
            <a:spAutoFit/>
          </a:bodyPr>
          <a:lstStyle/>
          <a:p>
            <a:r>
              <a:rPr lang="es-MX" dirty="0" smtClean="0"/>
              <a:t>Critico</a:t>
            </a:r>
            <a:endParaRPr lang="es-MX" dirty="0"/>
          </a:p>
        </p:txBody>
      </p:sp>
      <p:sp>
        <p:nvSpPr>
          <p:cNvPr id="21" name="20 CuadroTexto"/>
          <p:cNvSpPr txBox="1"/>
          <p:nvPr/>
        </p:nvSpPr>
        <p:spPr>
          <a:xfrm>
            <a:off x="755576" y="3861048"/>
            <a:ext cx="1260794" cy="369332"/>
          </a:xfrm>
          <a:prstGeom prst="rect">
            <a:avLst/>
          </a:prstGeom>
          <a:noFill/>
        </p:spPr>
        <p:txBody>
          <a:bodyPr wrap="none" rtlCol="0">
            <a:spAutoFit/>
          </a:bodyPr>
          <a:lstStyle/>
          <a:p>
            <a:r>
              <a:rPr lang="es-MX" dirty="0" smtClean="0"/>
              <a:t>Sistemático</a:t>
            </a:r>
            <a:endParaRPr lang="es-MX" dirty="0"/>
          </a:p>
        </p:txBody>
      </p:sp>
      <p:sp>
        <p:nvSpPr>
          <p:cNvPr id="22" name="21 CuadroTexto"/>
          <p:cNvSpPr txBox="1"/>
          <p:nvPr/>
        </p:nvSpPr>
        <p:spPr>
          <a:xfrm>
            <a:off x="755576" y="5939988"/>
            <a:ext cx="1196353" cy="369332"/>
          </a:xfrm>
          <a:prstGeom prst="rect">
            <a:avLst/>
          </a:prstGeom>
          <a:noFill/>
        </p:spPr>
        <p:txBody>
          <a:bodyPr wrap="none" rtlCol="0">
            <a:spAutoFit/>
          </a:bodyPr>
          <a:lstStyle/>
          <a:p>
            <a:r>
              <a:rPr lang="es-MX" dirty="0" smtClean="0"/>
              <a:t>De Síntesis</a:t>
            </a:r>
            <a:endParaRPr lang="es-MX" dirty="0"/>
          </a:p>
        </p:txBody>
      </p:sp>
      <p:sp>
        <p:nvSpPr>
          <p:cNvPr id="23" name="22 CuadroTexto"/>
          <p:cNvSpPr txBox="1"/>
          <p:nvPr/>
        </p:nvSpPr>
        <p:spPr>
          <a:xfrm>
            <a:off x="3879162" y="6305349"/>
            <a:ext cx="962892" cy="369332"/>
          </a:xfrm>
          <a:prstGeom prst="rect">
            <a:avLst/>
          </a:prstGeom>
          <a:noFill/>
        </p:spPr>
        <p:txBody>
          <a:bodyPr wrap="none" rtlCol="0">
            <a:spAutoFit/>
          </a:bodyPr>
          <a:lstStyle/>
          <a:p>
            <a:r>
              <a:rPr lang="es-MX" dirty="0" smtClean="0"/>
              <a:t>Creativo</a:t>
            </a:r>
            <a:endParaRPr lang="es-MX" dirty="0"/>
          </a:p>
        </p:txBody>
      </p:sp>
      <p:sp>
        <p:nvSpPr>
          <p:cNvPr id="24" name="23 CuadroTexto"/>
          <p:cNvSpPr txBox="1"/>
          <p:nvPr/>
        </p:nvSpPr>
        <p:spPr>
          <a:xfrm>
            <a:off x="6804248" y="6237312"/>
            <a:ext cx="1137940" cy="369332"/>
          </a:xfrm>
          <a:prstGeom prst="rect">
            <a:avLst/>
          </a:prstGeom>
          <a:noFill/>
        </p:spPr>
        <p:txBody>
          <a:bodyPr wrap="none" rtlCol="0">
            <a:spAutoFit/>
          </a:bodyPr>
          <a:lstStyle/>
          <a:p>
            <a:r>
              <a:rPr lang="es-MX" dirty="0" smtClean="0"/>
              <a:t>Deductivo</a:t>
            </a:r>
            <a:endParaRPr lang="es-MX" dirty="0"/>
          </a:p>
        </p:txBody>
      </p:sp>
      <p:sp>
        <p:nvSpPr>
          <p:cNvPr id="25" name="24 CuadroTexto"/>
          <p:cNvSpPr txBox="1"/>
          <p:nvPr/>
        </p:nvSpPr>
        <p:spPr>
          <a:xfrm>
            <a:off x="7250484" y="3645024"/>
            <a:ext cx="1059393" cy="369332"/>
          </a:xfrm>
          <a:prstGeom prst="rect">
            <a:avLst/>
          </a:prstGeom>
          <a:noFill/>
        </p:spPr>
        <p:txBody>
          <a:bodyPr wrap="none" rtlCol="0">
            <a:spAutoFit/>
          </a:bodyPr>
          <a:lstStyle/>
          <a:p>
            <a:r>
              <a:rPr lang="es-MX" dirty="0" smtClean="0"/>
              <a:t>Inductivo</a:t>
            </a:r>
            <a:endParaRPr lang="es-MX" dirty="0"/>
          </a:p>
        </p:txBody>
      </p:sp>
      <p:cxnSp>
        <p:nvCxnSpPr>
          <p:cNvPr id="12" name="11 Conector recto de flecha"/>
          <p:cNvCxnSpPr/>
          <p:nvPr/>
        </p:nvCxnSpPr>
        <p:spPr>
          <a:xfrm flipV="1">
            <a:off x="5868144" y="1772816"/>
            <a:ext cx="1152128"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4572002" y="2070140"/>
            <a:ext cx="0" cy="594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flipV="1">
            <a:off x="1688268" y="1926124"/>
            <a:ext cx="1587587" cy="823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endCxn id="21" idx="3"/>
          </p:cNvCxnSpPr>
          <p:nvPr/>
        </p:nvCxnSpPr>
        <p:spPr>
          <a:xfrm flipH="1">
            <a:off x="2016370" y="3829690"/>
            <a:ext cx="1034807"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flipH="1">
            <a:off x="2267744" y="3937702"/>
            <a:ext cx="1152127" cy="11474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endCxn id="1036" idx="0"/>
          </p:cNvCxnSpPr>
          <p:nvPr/>
        </p:nvCxnSpPr>
        <p:spPr>
          <a:xfrm>
            <a:off x="4396183" y="4014356"/>
            <a:ext cx="1" cy="4947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a:off x="5372496" y="3895675"/>
            <a:ext cx="927696" cy="615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6012160" y="3501008"/>
            <a:ext cx="100811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308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37</Words>
  <Application>Microsoft Office PowerPoint</Application>
  <PresentationFormat>Presentación en pantalla (4:3)</PresentationFormat>
  <Paragraphs>26</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Company>XOCONET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VIANEY</dc:creator>
  <cp:lastModifiedBy>VIANEY</cp:lastModifiedBy>
  <cp:revision>3</cp:revision>
  <dcterms:created xsi:type="dcterms:W3CDTF">2017-02-01T04:20:39Z</dcterms:created>
  <dcterms:modified xsi:type="dcterms:W3CDTF">2017-02-01T04:43:45Z</dcterms:modified>
</cp:coreProperties>
</file>