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2092-B799-4186-8D07-DB20D2B3C49F}" type="datetimeFigureOut">
              <a:rPr lang="es-MX" smtClean="0"/>
              <a:t>25/03/2015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2C95B3C-F9ED-4B69-8230-CEBEEC185137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2092-B799-4186-8D07-DB20D2B3C49F}" type="datetimeFigureOut">
              <a:rPr lang="es-MX" smtClean="0"/>
              <a:t>25/03/2015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5B3C-F9ED-4B69-8230-CEBEEC18513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2092-B799-4186-8D07-DB20D2B3C49F}" type="datetimeFigureOut">
              <a:rPr lang="es-MX" smtClean="0"/>
              <a:t>25/03/2015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5B3C-F9ED-4B69-8230-CEBEEC18513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2092-B799-4186-8D07-DB20D2B3C49F}" type="datetimeFigureOut">
              <a:rPr lang="es-MX" smtClean="0"/>
              <a:t>25/03/2015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5B3C-F9ED-4B69-8230-CEBEEC185137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2092-B799-4186-8D07-DB20D2B3C49F}" type="datetimeFigureOut">
              <a:rPr lang="es-MX" smtClean="0"/>
              <a:t>25/03/2015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2C95B3C-F9ED-4B69-8230-CEBEEC185137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2092-B799-4186-8D07-DB20D2B3C49F}" type="datetimeFigureOut">
              <a:rPr lang="es-MX" smtClean="0"/>
              <a:t>25/03/2015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5B3C-F9ED-4B69-8230-CEBEEC185137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2092-B799-4186-8D07-DB20D2B3C49F}" type="datetimeFigureOut">
              <a:rPr lang="es-MX" smtClean="0"/>
              <a:t>25/03/2015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5B3C-F9ED-4B69-8230-CEBEEC185137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2092-B799-4186-8D07-DB20D2B3C49F}" type="datetimeFigureOut">
              <a:rPr lang="es-MX" smtClean="0"/>
              <a:t>25/03/2015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5B3C-F9ED-4B69-8230-CEBEEC18513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2092-B799-4186-8D07-DB20D2B3C49F}" type="datetimeFigureOut">
              <a:rPr lang="es-MX" smtClean="0"/>
              <a:t>25/03/2015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5B3C-F9ED-4B69-8230-CEBEEC18513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2092-B799-4186-8D07-DB20D2B3C49F}" type="datetimeFigureOut">
              <a:rPr lang="es-MX" smtClean="0"/>
              <a:t>25/03/2015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5B3C-F9ED-4B69-8230-CEBEEC185137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2092-B799-4186-8D07-DB20D2B3C49F}" type="datetimeFigureOut">
              <a:rPr lang="es-MX" smtClean="0"/>
              <a:t>25/03/2015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2C95B3C-F9ED-4B69-8230-CEBEEC185137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D362092-B799-4186-8D07-DB20D2B3C49F}" type="datetimeFigureOut">
              <a:rPr lang="es-MX" smtClean="0"/>
              <a:t>25/03/2015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2C95B3C-F9ED-4B69-8230-CEBEEC185137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• </a:t>
            </a:r>
            <a:r>
              <a:rPr lang="es-MX" dirty="0" err="1" smtClean="0"/>
              <a:t>Adjectives</a:t>
            </a:r>
            <a:r>
              <a:rPr lang="es-MX" dirty="0" smtClean="0"/>
              <a:t> </a:t>
            </a:r>
            <a:br>
              <a:rPr lang="es-MX" dirty="0" smtClean="0"/>
            </a:br>
            <a:r>
              <a:rPr lang="es-MX" dirty="0" smtClean="0"/>
              <a:t>• </a:t>
            </a:r>
            <a:r>
              <a:rPr lang="es-MX" dirty="0" err="1" smtClean="0"/>
              <a:t>Comparative</a:t>
            </a:r>
            <a:r>
              <a:rPr lang="es-MX" dirty="0" smtClean="0"/>
              <a:t> and </a:t>
            </a:r>
            <a:r>
              <a:rPr lang="es-MX" dirty="0" err="1" smtClean="0"/>
              <a:t>superlative</a:t>
            </a:r>
            <a:r>
              <a:rPr lang="es-MX" dirty="0" smtClean="0"/>
              <a:t> </a:t>
            </a:r>
            <a:r>
              <a:rPr lang="es-MX" dirty="0" err="1" smtClean="0"/>
              <a:t>adjectives</a:t>
            </a:r>
            <a:r>
              <a:rPr lang="es-MX" dirty="0" smtClean="0"/>
              <a:t> </a:t>
            </a:r>
            <a:br>
              <a:rPr lang="es-MX" dirty="0" smtClean="0"/>
            </a:br>
            <a:r>
              <a:rPr lang="es-MX" dirty="0" smtClean="0"/>
              <a:t>• </a:t>
            </a:r>
            <a:r>
              <a:rPr lang="es-MX" dirty="0" err="1" smtClean="0"/>
              <a:t>Articles</a:t>
            </a:r>
            <a:r>
              <a:rPr lang="es-MX" dirty="0" smtClean="0"/>
              <a:t> 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ADJETIVES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Descriptive adjectives can be divided into different categories such as colors, sizes, sound, taste, touch, shapes, qualities, time, personality and ages. The following lists provide a few examples of descriptive adjectives in each of their categories:</a:t>
            </a:r>
          </a:p>
          <a:p>
            <a:r>
              <a:rPr lang="en-US" sz="4000" b="1" dirty="0">
                <a:latin typeface="Batang" pitchFamily="18" charset="-127"/>
                <a:ea typeface="Batang" pitchFamily="18" charset="-127"/>
              </a:rPr>
              <a:t>Colors are adjectives</a:t>
            </a:r>
            <a:r>
              <a:rPr lang="en-US" sz="4000" dirty="0">
                <a:latin typeface="Batang" pitchFamily="18" charset="-127"/>
                <a:ea typeface="Batang" pitchFamily="18" charset="-127"/>
              </a:rPr>
              <a:t/>
            </a:r>
            <a:br>
              <a:rPr lang="en-US" sz="4000" dirty="0">
                <a:latin typeface="Batang" pitchFamily="18" charset="-127"/>
                <a:ea typeface="Batang" pitchFamily="18" charset="-127"/>
              </a:rPr>
            </a:br>
            <a:r>
              <a:rPr lang="en-US" sz="4000" dirty="0">
                <a:latin typeface="Batang" pitchFamily="18" charset="-127"/>
                <a:ea typeface="Batang" pitchFamily="18" charset="-127"/>
              </a:rPr>
              <a:t>Colors - examples: black, blue, white, green, red</a:t>
            </a:r>
          </a:p>
          <a:p>
            <a:r>
              <a:rPr lang="en-US" sz="4000" b="1" dirty="0">
                <a:latin typeface="Batang" pitchFamily="18" charset="-127"/>
                <a:ea typeface="Batang" pitchFamily="18" charset="-127"/>
              </a:rPr>
              <a:t>Sizes</a:t>
            </a:r>
            <a:br>
              <a:rPr lang="en-US" sz="4000" b="1" dirty="0">
                <a:latin typeface="Batang" pitchFamily="18" charset="-127"/>
                <a:ea typeface="Batang" pitchFamily="18" charset="-127"/>
              </a:rPr>
            </a:br>
            <a:r>
              <a:rPr lang="en-US" sz="4000" dirty="0">
                <a:latin typeface="Batang" pitchFamily="18" charset="-127"/>
                <a:ea typeface="Batang" pitchFamily="18" charset="-127"/>
              </a:rPr>
              <a:t>Sizes - examples: big, small, large, thin, thick</a:t>
            </a:r>
          </a:p>
          <a:p>
            <a:r>
              <a:rPr lang="en-US" sz="4000" b="1" dirty="0">
                <a:latin typeface="Batang" pitchFamily="18" charset="-127"/>
                <a:ea typeface="Batang" pitchFamily="18" charset="-127"/>
              </a:rPr>
              <a:t>Shapes</a:t>
            </a:r>
            <a:br>
              <a:rPr lang="en-US" sz="4000" b="1" dirty="0">
                <a:latin typeface="Batang" pitchFamily="18" charset="-127"/>
                <a:ea typeface="Batang" pitchFamily="18" charset="-127"/>
              </a:rPr>
            </a:br>
            <a:r>
              <a:rPr lang="en-US" sz="4000" dirty="0">
                <a:latin typeface="Batang" pitchFamily="18" charset="-127"/>
                <a:ea typeface="Batang" pitchFamily="18" charset="-127"/>
              </a:rPr>
              <a:t>Shapes- examples: triangular, round, square, circular</a:t>
            </a:r>
          </a:p>
          <a:p>
            <a:r>
              <a:rPr lang="en-US" sz="4000" b="1" dirty="0">
                <a:latin typeface="Batang" pitchFamily="18" charset="-127"/>
                <a:ea typeface="Batang" pitchFamily="18" charset="-127"/>
              </a:rPr>
              <a:t>Qualities</a:t>
            </a:r>
            <a:br>
              <a:rPr lang="en-US" sz="4000" b="1" dirty="0">
                <a:latin typeface="Batang" pitchFamily="18" charset="-127"/>
                <a:ea typeface="Batang" pitchFamily="18" charset="-127"/>
              </a:rPr>
            </a:br>
            <a:r>
              <a:rPr lang="en-US" sz="4000" dirty="0">
                <a:latin typeface="Batang" pitchFamily="18" charset="-127"/>
                <a:ea typeface="Batang" pitchFamily="18" charset="-127"/>
              </a:rPr>
              <a:t>Qualities- examples: good, bad, mediocre</a:t>
            </a:r>
          </a:p>
          <a:p>
            <a:r>
              <a:rPr lang="en-US" sz="4000" b="1" dirty="0">
                <a:latin typeface="Batang" pitchFamily="18" charset="-127"/>
                <a:ea typeface="Batang" pitchFamily="18" charset="-127"/>
              </a:rPr>
              <a:t>Personality Traits </a:t>
            </a:r>
            <a:br>
              <a:rPr lang="en-US" sz="4000" b="1" dirty="0">
                <a:latin typeface="Batang" pitchFamily="18" charset="-127"/>
                <a:ea typeface="Batang" pitchFamily="18" charset="-127"/>
              </a:rPr>
            </a:br>
            <a:r>
              <a:rPr lang="en-US" sz="4000" dirty="0">
                <a:latin typeface="Batang" pitchFamily="18" charset="-127"/>
                <a:ea typeface="Batang" pitchFamily="18" charset="-127"/>
              </a:rPr>
              <a:t>Personality - examples: happy, sad, angry, depressed</a:t>
            </a:r>
          </a:p>
          <a:p>
            <a:r>
              <a:rPr lang="en-US" sz="4000" b="1" dirty="0">
                <a:latin typeface="Batang" pitchFamily="18" charset="-127"/>
                <a:ea typeface="Batang" pitchFamily="18" charset="-127"/>
              </a:rPr>
              <a:t>Time related</a:t>
            </a:r>
            <a:br>
              <a:rPr lang="en-US" sz="4000" b="1" dirty="0">
                <a:latin typeface="Batang" pitchFamily="18" charset="-127"/>
                <a:ea typeface="Batang" pitchFamily="18" charset="-127"/>
              </a:rPr>
            </a:br>
            <a:r>
              <a:rPr lang="en-US" sz="4000" dirty="0">
                <a:latin typeface="Batang" pitchFamily="18" charset="-127"/>
                <a:ea typeface="Batang" pitchFamily="18" charset="-127"/>
              </a:rPr>
              <a:t>Time - examples: Yearly , monthly, annually</a:t>
            </a:r>
          </a:p>
          <a:p>
            <a:r>
              <a:rPr lang="en-US" sz="4000" b="1" dirty="0">
                <a:latin typeface="Batang" pitchFamily="18" charset="-127"/>
                <a:ea typeface="Batang" pitchFamily="18" charset="-127"/>
              </a:rPr>
              <a:t>Age related</a:t>
            </a:r>
            <a:br>
              <a:rPr lang="en-US" sz="4000" b="1" dirty="0">
                <a:latin typeface="Batang" pitchFamily="18" charset="-127"/>
                <a:ea typeface="Batang" pitchFamily="18" charset="-127"/>
              </a:rPr>
            </a:br>
            <a:r>
              <a:rPr lang="en-US" sz="4000" dirty="0">
                <a:latin typeface="Batang" pitchFamily="18" charset="-127"/>
                <a:ea typeface="Batang" pitchFamily="18" charset="-127"/>
              </a:rPr>
              <a:t>Ages - examples: new, young, old, brand-new, second-hand</a:t>
            </a:r>
          </a:p>
          <a:p>
            <a:r>
              <a:rPr lang="en-US" sz="4000" b="1" dirty="0">
                <a:latin typeface="Batang" pitchFamily="18" charset="-127"/>
                <a:ea typeface="Batang" pitchFamily="18" charset="-127"/>
              </a:rPr>
              <a:t>Sound related</a:t>
            </a:r>
            <a:br>
              <a:rPr lang="en-US" sz="4000" b="1" dirty="0">
                <a:latin typeface="Batang" pitchFamily="18" charset="-127"/>
                <a:ea typeface="Batang" pitchFamily="18" charset="-127"/>
              </a:rPr>
            </a:br>
            <a:r>
              <a:rPr lang="en-US" sz="4000" dirty="0">
                <a:latin typeface="Batang" pitchFamily="18" charset="-127"/>
                <a:ea typeface="Batang" pitchFamily="18" charset="-127"/>
              </a:rPr>
              <a:t>Sound related - examples: loud, noisy, quiet, silent</a:t>
            </a:r>
          </a:p>
          <a:p>
            <a:r>
              <a:rPr lang="en-US" sz="4000" b="1" dirty="0">
                <a:latin typeface="Batang" pitchFamily="18" charset="-127"/>
                <a:ea typeface="Batang" pitchFamily="18" charset="-127"/>
              </a:rPr>
              <a:t>Touch related</a:t>
            </a:r>
            <a:br>
              <a:rPr lang="en-US" sz="4000" b="1" dirty="0">
                <a:latin typeface="Batang" pitchFamily="18" charset="-127"/>
                <a:ea typeface="Batang" pitchFamily="18" charset="-127"/>
              </a:rPr>
            </a:br>
            <a:r>
              <a:rPr lang="en-US" sz="4000" dirty="0">
                <a:latin typeface="Batang" pitchFamily="18" charset="-127"/>
                <a:ea typeface="Batang" pitchFamily="18" charset="-127"/>
              </a:rPr>
              <a:t>Touch related - examples: slippery, sticky</a:t>
            </a:r>
          </a:p>
          <a:p>
            <a:r>
              <a:rPr lang="en-US" sz="4000" b="1" dirty="0">
                <a:latin typeface="Batang" pitchFamily="18" charset="-127"/>
                <a:ea typeface="Batang" pitchFamily="18" charset="-127"/>
              </a:rPr>
              <a:t>Taste related</a:t>
            </a:r>
            <a:br>
              <a:rPr lang="en-US" sz="4000" b="1" dirty="0">
                <a:latin typeface="Batang" pitchFamily="18" charset="-127"/>
                <a:ea typeface="Batang" pitchFamily="18" charset="-127"/>
              </a:rPr>
            </a:br>
            <a:r>
              <a:rPr lang="en-US" sz="4000" dirty="0">
                <a:latin typeface="Batang" pitchFamily="18" charset="-127"/>
                <a:ea typeface="Batang" pitchFamily="18" charset="-127"/>
              </a:rPr>
              <a:t>Taste related - examples: juicy, sweet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Examples Help! Types of Adjectives</a:t>
            </a:r>
            <a:r>
              <a:rPr lang="en-US" dirty="0" smtClean="0"/>
              <a:t/>
            </a:r>
            <a:br>
              <a:rPr lang="en-US" dirty="0" smtClean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adjective is a word which qualifies a noun, that is, shows or points out some distinguishing mark or feature of the noun; as, A black dog. Adjectives have three forms called degrees of comparison:</a:t>
            </a:r>
          </a:p>
          <a:p>
            <a:r>
              <a:rPr lang="en-US" dirty="0"/>
              <a:t>the positive</a:t>
            </a:r>
          </a:p>
          <a:p>
            <a:r>
              <a:rPr lang="en-US" dirty="0"/>
              <a:t>the comparative</a:t>
            </a:r>
          </a:p>
          <a:p>
            <a:r>
              <a:rPr lang="en-US" dirty="0"/>
              <a:t>the superlative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Positive Adjectives</a:t>
            </a:r>
            <a:r>
              <a:rPr lang="en-US" dirty="0" smtClean="0"/>
              <a:t/>
            </a:r>
            <a:br>
              <a:rPr lang="en-US" dirty="0" smtClean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positive adjective is the simple form of the adjective without expressing increase or diminution of the original quality: </a:t>
            </a:r>
            <a:r>
              <a:rPr lang="en-US" b="1" dirty="0" smtClean="0"/>
              <a:t>nice. </a:t>
            </a:r>
            <a:r>
              <a:rPr lang="en-US" dirty="0" smtClean="0"/>
              <a:t>Adjectives expressive of properties or circumstances which cannot be increased have only the positive form; </a:t>
            </a:r>
            <a:r>
              <a:rPr lang="en-US" b="1" dirty="0" smtClean="0"/>
              <a:t>a circular road; the chief end; an extreme measure.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Comparative Adjectives</a:t>
            </a:r>
            <a:r>
              <a:rPr lang="en-US" dirty="0" smtClean="0"/>
              <a:t/>
            </a:r>
            <a:br>
              <a:rPr lang="en-US" dirty="0" smtClean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comparative adjective is that form of the adjective which expresses increase or diminution of the quality: </a:t>
            </a:r>
            <a:r>
              <a:rPr lang="en-US" b="1" dirty="0" smtClean="0"/>
              <a:t>nicer. </a:t>
            </a:r>
            <a:r>
              <a:rPr lang="en-US" dirty="0" smtClean="0"/>
              <a:t>Examples are </a:t>
            </a:r>
            <a:r>
              <a:rPr lang="en-US" b="1" dirty="0" smtClean="0"/>
              <a:t>older than</a:t>
            </a:r>
            <a:r>
              <a:rPr lang="en-US" dirty="0" smtClean="0"/>
              <a:t> or </a:t>
            </a:r>
            <a:r>
              <a:rPr lang="en-US" b="1" dirty="0" smtClean="0"/>
              <a:t>more expensive than </a:t>
            </a:r>
            <a:r>
              <a:rPr lang="en-US" dirty="0" smtClean="0"/>
              <a:t>or</a:t>
            </a:r>
            <a:r>
              <a:rPr lang="en-US" b="1" dirty="0" smtClean="0"/>
              <a:t> bigger than </a:t>
            </a:r>
            <a:r>
              <a:rPr lang="en-US" dirty="0" smtClean="0"/>
              <a:t>or</a:t>
            </a:r>
            <a:r>
              <a:rPr lang="en-US" b="1" dirty="0" smtClean="0"/>
              <a:t> faster than </a:t>
            </a:r>
            <a:r>
              <a:rPr lang="en-US" dirty="0" smtClean="0"/>
              <a:t>or</a:t>
            </a:r>
            <a:r>
              <a:rPr lang="en-US" b="1" dirty="0" smtClean="0"/>
              <a:t> taller than </a:t>
            </a:r>
            <a:r>
              <a:rPr lang="en-US" dirty="0" smtClean="0"/>
              <a:t>etc. Adjectives are compared in two ways, either by adding </a:t>
            </a:r>
            <a:r>
              <a:rPr lang="en-US" b="1" dirty="0" err="1" smtClean="0"/>
              <a:t>er</a:t>
            </a:r>
            <a:r>
              <a:rPr lang="en-US" dirty="0" smtClean="0"/>
              <a:t> to the positive to form the comparative and </a:t>
            </a:r>
            <a:r>
              <a:rPr lang="en-US" b="1" dirty="0" err="1" smtClean="0"/>
              <a:t>est</a:t>
            </a:r>
            <a:r>
              <a:rPr lang="en-US" dirty="0" smtClean="0"/>
              <a:t> to the positive to form the superlative. The following adjectives are exceptions to this rule ( irregular ):</a:t>
            </a:r>
          </a:p>
          <a:p>
            <a:r>
              <a:rPr lang="en-US" dirty="0"/>
              <a:t>bad becomes worse or worst</a:t>
            </a:r>
          </a:p>
          <a:p>
            <a:r>
              <a:rPr lang="en-US" dirty="0"/>
              <a:t>good becomes better or best.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err="1" smtClean="0"/>
              <a:t>Superlative</a:t>
            </a:r>
            <a:r>
              <a:rPr lang="es-MX" b="1" dirty="0" smtClean="0"/>
              <a:t> </a:t>
            </a:r>
            <a:r>
              <a:rPr lang="es-MX" b="1" dirty="0" err="1" smtClean="0"/>
              <a:t>Adjectives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superlative adjective is that form which expresses the greatest increase or diminution of the quality: </a:t>
            </a:r>
            <a:r>
              <a:rPr lang="en-US" b="1" dirty="0" smtClean="0"/>
              <a:t>nicest. </a:t>
            </a:r>
            <a:r>
              <a:rPr lang="en-US" dirty="0" smtClean="0"/>
              <a:t>An adjective is in the superlative form when it expresses a comparison between one and a number of individuals taken separately; </a:t>
            </a:r>
            <a:r>
              <a:rPr lang="en-US" b="1" dirty="0" smtClean="0"/>
              <a:t>"John is the richest man in Boston.". </a:t>
            </a:r>
            <a:endParaRPr lang="en-US" dirty="0" smtClean="0"/>
          </a:p>
          <a:p>
            <a:r>
              <a:rPr lang="en-US" dirty="0" smtClean="0"/>
              <a:t>An adjective is also in the positive form when it does not express comparison; as, "</a:t>
            </a:r>
            <a:r>
              <a:rPr lang="en-US" b="1" dirty="0" smtClean="0"/>
              <a:t>A rich man</a:t>
            </a:r>
            <a:r>
              <a:rPr lang="en-US" dirty="0" smtClean="0"/>
              <a:t>." Adjectives of two or more syllables are generally compared by prefixing </a:t>
            </a:r>
            <a:r>
              <a:rPr lang="en-US" b="1" dirty="0" smtClean="0"/>
              <a:t>more</a:t>
            </a:r>
            <a:r>
              <a:rPr lang="en-US" dirty="0" smtClean="0"/>
              <a:t> and </a:t>
            </a:r>
            <a:r>
              <a:rPr lang="en-US" b="1" dirty="0" smtClean="0"/>
              <a:t>most. </a:t>
            </a:r>
            <a:r>
              <a:rPr lang="en-US" dirty="0" smtClean="0"/>
              <a:t>Example: Paris is the </a:t>
            </a:r>
            <a:r>
              <a:rPr lang="en-US" b="1" dirty="0" smtClean="0"/>
              <a:t>most romantic</a:t>
            </a:r>
            <a:r>
              <a:rPr lang="en-US" dirty="0" smtClean="0"/>
              <a:t> city in the world.</a:t>
            </a:r>
          </a:p>
          <a:p>
            <a:r>
              <a:rPr lang="en-US" b="1" dirty="0" smtClean="0"/>
              <a:t>Predicate Adjective</a:t>
            </a:r>
            <a:endParaRPr lang="en-US" dirty="0" smtClean="0"/>
          </a:p>
          <a:p>
            <a:r>
              <a:rPr lang="en-US" dirty="0" smtClean="0"/>
              <a:t>A Predicate Adjective is an adjective that functions as a predicate, such as "John is handsome", handsome being the Predicate Adjective. </a:t>
            </a:r>
            <a:br>
              <a:rPr lang="en-US" dirty="0" smtClean="0"/>
            </a:br>
            <a:r>
              <a:rPr lang="en-US" dirty="0" smtClean="0"/>
              <a:t> 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Examples of the Definite and Indefinite Articles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Here are some examples of the articles in use: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 fell over the chair again.</a:t>
            </a:r>
          </a:p>
          <a:p>
            <a:r>
              <a:rPr lang="en-US" dirty="0" smtClean="0"/>
              <a:t>(The chair is specific. It is known to the audience.)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Can you pass me a chair?</a:t>
            </a:r>
          </a:p>
          <a:p>
            <a:r>
              <a:rPr lang="en-US" dirty="0" smtClean="0"/>
              <a:t>(This means an unspecific chair, i.e., any chair.)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 loved the apple pie after the meal.</a:t>
            </a:r>
          </a:p>
          <a:p>
            <a:r>
              <a:rPr lang="en-US" dirty="0" smtClean="0"/>
              <a:t>(In this example, the audience knows which apple pie is being praised, e.g., the one at last night's dinner.)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 love an apple pie after dinner.</a:t>
            </a:r>
          </a:p>
          <a:p>
            <a:r>
              <a:rPr lang="en-US" dirty="0" smtClean="0"/>
              <a:t>(The audience understands that the speaker likes to eat an apple pie after dinner (any apple pie will do).)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I'm not a troublemaker. I'm the troublemaker!</a:t>
            </a:r>
          </a:p>
          <a:p>
            <a:r>
              <a:rPr lang="en-US" dirty="0" smtClean="0"/>
              <a:t>(This means "I'm not any old troublemaker. I'm the one you all know about.") 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When Do You Use An and A?</a:t>
            </a:r>
            <a:br>
              <a:rPr lang="en-US" b="1" dirty="0" smtClean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main question regarding articles is when to use </a:t>
            </a:r>
            <a:r>
              <a:rPr lang="en-US" i="1" dirty="0" smtClean="0"/>
              <a:t>an</a:t>
            </a:r>
            <a:r>
              <a:rPr lang="en-US" dirty="0" smtClean="0"/>
              <a:t> instead of </a:t>
            </a:r>
            <a:r>
              <a:rPr lang="en-US" i="1" dirty="0" smtClean="0"/>
              <a:t>a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An</a:t>
            </a:r>
            <a:r>
              <a:rPr lang="en-US" dirty="0" smtClean="0"/>
              <a:t> is used instead of </a:t>
            </a:r>
            <a:r>
              <a:rPr lang="en-US" i="1" dirty="0" smtClean="0"/>
              <a:t>a</a:t>
            </a:r>
            <a:r>
              <a:rPr lang="en-US" dirty="0" smtClean="0"/>
              <a:t> to make speaking easier. </a:t>
            </a:r>
            <a:r>
              <a:rPr lang="en-US" i="1" dirty="0" smtClean="0"/>
              <a:t>An</a:t>
            </a:r>
            <a:r>
              <a:rPr lang="en-US" dirty="0" smtClean="0"/>
              <a:t> is used when the first sound of the next word is a vowel sound. Note: Consonants can create a vowel sound, and vowels can create a consonant sound. The use of </a:t>
            </a:r>
            <a:r>
              <a:rPr lang="en-US" i="1" dirty="0" smtClean="0"/>
              <a:t>an</a:t>
            </a:r>
            <a:r>
              <a:rPr lang="en-US" dirty="0" smtClean="0"/>
              <a:t> is determined by the sound not the letter. Look at these examples:</a:t>
            </a:r>
            <a:br>
              <a:rPr lang="en-US" dirty="0" smtClean="0"/>
            </a:br>
            <a:endParaRPr lang="es-MX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EXAMPLES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A </a:t>
            </a:r>
            <a:r>
              <a:rPr lang="es-MX" dirty="0" err="1" smtClean="0"/>
              <a:t>house</a:t>
            </a:r>
            <a:r>
              <a:rPr lang="es-MX" dirty="0" smtClean="0"/>
              <a:t> </a:t>
            </a:r>
          </a:p>
          <a:p>
            <a:r>
              <a:rPr lang="es-MX" dirty="0" smtClean="0"/>
              <a:t>A CAR</a:t>
            </a:r>
          </a:p>
          <a:p>
            <a:r>
              <a:rPr lang="es-MX" dirty="0" err="1" smtClean="0"/>
              <a:t>An</a:t>
            </a:r>
            <a:r>
              <a:rPr lang="es-MX" dirty="0" smtClean="0"/>
              <a:t> </a:t>
            </a:r>
            <a:r>
              <a:rPr lang="es-MX" dirty="0" err="1" smtClean="0"/>
              <a:t>hour</a:t>
            </a:r>
            <a:r>
              <a:rPr lang="es-MX" dirty="0" smtClean="0"/>
              <a:t> </a:t>
            </a:r>
          </a:p>
          <a:p>
            <a:r>
              <a:rPr lang="es-MX" dirty="0" err="1" smtClean="0"/>
              <a:t>An</a:t>
            </a:r>
            <a:r>
              <a:rPr lang="es-MX" dirty="0" smtClean="0"/>
              <a:t> APPLE</a:t>
            </a:r>
          </a:p>
          <a:p>
            <a:r>
              <a:rPr lang="en-US" dirty="0" smtClean="0"/>
              <a:t>A uniform row </a:t>
            </a:r>
          </a:p>
          <a:p>
            <a:r>
              <a:rPr lang="en-US" dirty="0" smtClean="0"/>
              <a:t>A  PENCIL</a:t>
            </a:r>
          </a:p>
          <a:p>
            <a:r>
              <a:rPr lang="en-US" dirty="0" smtClean="0"/>
              <a:t>An unidentified man </a:t>
            </a:r>
          </a:p>
          <a:p>
            <a:r>
              <a:rPr lang="en-US" dirty="0" smtClean="0"/>
              <a:t>AN ARCHITECT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</TotalTime>
  <Words>427</Words>
  <Application>Microsoft Office PowerPoint</Application>
  <PresentationFormat>Presentación en pantalla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Equidad</vt:lpstr>
      <vt:lpstr>• Adjectives  • Comparative and superlative adjectives  • Articles </vt:lpstr>
      <vt:lpstr>ADJETIVES</vt:lpstr>
      <vt:lpstr>Examples Help! Types of Adjectives </vt:lpstr>
      <vt:lpstr>Positive Adjectives </vt:lpstr>
      <vt:lpstr>Comparative Adjectives </vt:lpstr>
      <vt:lpstr>Superlative Adjectives</vt:lpstr>
      <vt:lpstr>  Examples of the Definite and Indefinite Articles</vt:lpstr>
      <vt:lpstr>When Do You Use An and A? </vt:lpstr>
      <vt:lpstr>EXAMPLES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• Adjectives  • Comparative and superlative adjectives  • Articles</dc:title>
  <dc:creator>Windows User</dc:creator>
  <cp:lastModifiedBy>Windows User</cp:lastModifiedBy>
  <cp:revision>2</cp:revision>
  <dcterms:created xsi:type="dcterms:W3CDTF">2015-03-25T17:34:02Z</dcterms:created>
  <dcterms:modified xsi:type="dcterms:W3CDTF">2015-03-25T17:52:08Z</dcterms:modified>
</cp:coreProperties>
</file>