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1CA25B-4020-48A8-B6F6-98A7733B2C7F}" type="datetimeFigureOut">
              <a:rPr lang="es-MX" smtClean="0"/>
              <a:pPr/>
              <a:t>10/10/2014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2D0CE-9B15-4BD8-B651-7C9104461B2A}" type="slidenum">
              <a:rPr lang="es-MX" smtClean="0"/>
              <a:pPr/>
              <a:t>‹Nº›</a:t>
            </a:fld>
            <a:endParaRPr lang="es-MX"/>
          </a:p>
        </p:txBody>
      </p:sp>
    </p:spTree>
    <p:extLst>
      <p:ext uri="{BB962C8B-B14F-4D97-AF65-F5344CB8AC3E}">
        <p14:creationId xmlns:p14="http://schemas.microsoft.com/office/powerpoint/2010/main" xmlns="" val="296049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pPr/>
              <a:t>1</a:t>
            </a:fld>
            <a:endParaRPr lang="es-MX"/>
          </a:p>
        </p:txBody>
      </p:sp>
    </p:spTree>
    <p:extLst>
      <p:ext uri="{BB962C8B-B14F-4D97-AF65-F5344CB8AC3E}">
        <p14:creationId xmlns:p14="http://schemas.microsoft.com/office/powerpoint/2010/main" xmlns="" val="4223853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pPr/>
              <a:t>10</a:t>
            </a:fld>
            <a:endParaRPr lang="es-MX"/>
          </a:p>
        </p:txBody>
      </p:sp>
    </p:spTree>
    <p:extLst>
      <p:ext uri="{BB962C8B-B14F-4D97-AF65-F5344CB8AC3E}">
        <p14:creationId xmlns:p14="http://schemas.microsoft.com/office/powerpoint/2010/main" xmlns="" val="3367235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pPr/>
              <a:t>11</a:t>
            </a:fld>
            <a:endParaRPr lang="es-MX"/>
          </a:p>
        </p:txBody>
      </p:sp>
    </p:spTree>
    <p:extLst>
      <p:ext uri="{BB962C8B-B14F-4D97-AF65-F5344CB8AC3E}">
        <p14:creationId xmlns:p14="http://schemas.microsoft.com/office/powerpoint/2010/main" xmlns="" val="515596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pPr/>
              <a:t>12</a:t>
            </a:fld>
            <a:endParaRPr lang="es-MX"/>
          </a:p>
        </p:txBody>
      </p:sp>
    </p:spTree>
    <p:extLst>
      <p:ext uri="{BB962C8B-B14F-4D97-AF65-F5344CB8AC3E}">
        <p14:creationId xmlns:p14="http://schemas.microsoft.com/office/powerpoint/2010/main" xmlns="" val="182726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pPr/>
              <a:t>13</a:t>
            </a:fld>
            <a:endParaRPr lang="es-MX"/>
          </a:p>
        </p:txBody>
      </p:sp>
    </p:spTree>
    <p:extLst>
      <p:ext uri="{BB962C8B-B14F-4D97-AF65-F5344CB8AC3E}">
        <p14:creationId xmlns:p14="http://schemas.microsoft.com/office/powerpoint/2010/main" xmlns="" val="291643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pPr/>
              <a:t>14</a:t>
            </a:fld>
            <a:endParaRPr lang="es-MX"/>
          </a:p>
        </p:txBody>
      </p:sp>
    </p:spTree>
    <p:extLst>
      <p:ext uri="{BB962C8B-B14F-4D97-AF65-F5344CB8AC3E}">
        <p14:creationId xmlns:p14="http://schemas.microsoft.com/office/powerpoint/2010/main" xmlns="" val="1251172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pPr/>
              <a:t>15</a:t>
            </a:fld>
            <a:endParaRPr lang="es-MX"/>
          </a:p>
        </p:txBody>
      </p:sp>
    </p:spTree>
    <p:extLst>
      <p:ext uri="{BB962C8B-B14F-4D97-AF65-F5344CB8AC3E}">
        <p14:creationId xmlns:p14="http://schemas.microsoft.com/office/powerpoint/2010/main" xmlns="" val="134365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pPr/>
              <a:t>16</a:t>
            </a:fld>
            <a:endParaRPr lang="es-MX"/>
          </a:p>
        </p:txBody>
      </p:sp>
    </p:spTree>
    <p:extLst>
      <p:ext uri="{BB962C8B-B14F-4D97-AF65-F5344CB8AC3E}">
        <p14:creationId xmlns:p14="http://schemas.microsoft.com/office/powerpoint/2010/main" xmlns="" val="231330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pPr/>
              <a:t>2</a:t>
            </a:fld>
            <a:endParaRPr lang="es-MX"/>
          </a:p>
        </p:txBody>
      </p:sp>
    </p:spTree>
    <p:extLst>
      <p:ext uri="{BB962C8B-B14F-4D97-AF65-F5344CB8AC3E}">
        <p14:creationId xmlns:p14="http://schemas.microsoft.com/office/powerpoint/2010/main" xmlns="" val="51537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pPr/>
              <a:t>3</a:t>
            </a:fld>
            <a:endParaRPr lang="es-MX"/>
          </a:p>
        </p:txBody>
      </p:sp>
    </p:spTree>
    <p:extLst>
      <p:ext uri="{BB962C8B-B14F-4D97-AF65-F5344CB8AC3E}">
        <p14:creationId xmlns:p14="http://schemas.microsoft.com/office/powerpoint/2010/main" xmlns="" val="3172292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pPr/>
              <a:t>4</a:t>
            </a:fld>
            <a:endParaRPr lang="es-MX"/>
          </a:p>
        </p:txBody>
      </p:sp>
    </p:spTree>
    <p:extLst>
      <p:ext uri="{BB962C8B-B14F-4D97-AF65-F5344CB8AC3E}">
        <p14:creationId xmlns:p14="http://schemas.microsoft.com/office/powerpoint/2010/main" xmlns="" val="416640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pPr/>
              <a:t>5</a:t>
            </a:fld>
            <a:endParaRPr lang="es-MX"/>
          </a:p>
        </p:txBody>
      </p:sp>
    </p:spTree>
    <p:extLst>
      <p:ext uri="{BB962C8B-B14F-4D97-AF65-F5344CB8AC3E}">
        <p14:creationId xmlns:p14="http://schemas.microsoft.com/office/powerpoint/2010/main" xmlns="" val="316558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pPr/>
              <a:t>6</a:t>
            </a:fld>
            <a:endParaRPr lang="es-MX"/>
          </a:p>
        </p:txBody>
      </p:sp>
    </p:spTree>
    <p:extLst>
      <p:ext uri="{BB962C8B-B14F-4D97-AF65-F5344CB8AC3E}">
        <p14:creationId xmlns:p14="http://schemas.microsoft.com/office/powerpoint/2010/main" xmlns="" val="3516328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pPr/>
              <a:t>7</a:t>
            </a:fld>
            <a:endParaRPr lang="es-MX"/>
          </a:p>
        </p:txBody>
      </p:sp>
    </p:spTree>
    <p:extLst>
      <p:ext uri="{BB962C8B-B14F-4D97-AF65-F5344CB8AC3E}">
        <p14:creationId xmlns:p14="http://schemas.microsoft.com/office/powerpoint/2010/main" xmlns="" val="2627086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pPr/>
              <a:t>8</a:t>
            </a:fld>
            <a:endParaRPr lang="es-MX"/>
          </a:p>
        </p:txBody>
      </p:sp>
    </p:spTree>
    <p:extLst>
      <p:ext uri="{BB962C8B-B14F-4D97-AF65-F5344CB8AC3E}">
        <p14:creationId xmlns:p14="http://schemas.microsoft.com/office/powerpoint/2010/main" xmlns="" val="139122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pPr/>
              <a:t>9</a:t>
            </a:fld>
            <a:endParaRPr lang="es-MX"/>
          </a:p>
        </p:txBody>
      </p:sp>
    </p:spTree>
    <p:extLst>
      <p:ext uri="{BB962C8B-B14F-4D97-AF65-F5344CB8AC3E}">
        <p14:creationId xmlns:p14="http://schemas.microsoft.com/office/powerpoint/2010/main" xmlns="" val="56177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7FE9FC0-7582-4CF6-9CCE-3F0C895124EE}" type="datetimeFigureOut">
              <a:rPr lang="es-MX" smtClean="0"/>
              <a:pPr/>
              <a:t>10/10/2014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0C6E27-103E-4835-83E5-F135896DA12F}"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FE9FC0-7582-4CF6-9CCE-3F0C895124EE}" type="datetimeFigureOut">
              <a:rPr lang="es-MX" smtClean="0"/>
              <a:pPr/>
              <a:t>10/10/2014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0C6E27-103E-4835-83E5-F135896DA12F}"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FE9FC0-7582-4CF6-9CCE-3F0C895124EE}" type="datetimeFigureOut">
              <a:rPr lang="es-MX" smtClean="0"/>
              <a:pPr/>
              <a:t>10/10/2014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0C6E27-103E-4835-83E5-F135896DA12F}"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FE9FC0-7582-4CF6-9CCE-3F0C895124EE}" type="datetimeFigureOut">
              <a:rPr lang="es-MX" smtClean="0"/>
              <a:pPr/>
              <a:t>10/10/2014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0C6E27-103E-4835-83E5-F135896DA12F}"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FE9FC0-7582-4CF6-9CCE-3F0C895124EE}" type="datetimeFigureOut">
              <a:rPr lang="es-MX" smtClean="0"/>
              <a:pPr/>
              <a:t>10/10/2014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0C6E27-103E-4835-83E5-F135896DA12F}"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FE9FC0-7582-4CF6-9CCE-3F0C895124EE}" type="datetimeFigureOut">
              <a:rPr lang="es-MX" smtClean="0"/>
              <a:pPr/>
              <a:t>10/10/2014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0C6E27-103E-4835-83E5-F135896DA12F}"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97FE9FC0-7582-4CF6-9CCE-3F0C895124EE}" type="datetimeFigureOut">
              <a:rPr lang="es-MX" smtClean="0"/>
              <a:pPr/>
              <a:t>10/10/2014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E0C6E27-103E-4835-83E5-F135896DA12F}"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7FE9FC0-7582-4CF6-9CCE-3F0C895124EE}" type="datetimeFigureOut">
              <a:rPr lang="es-MX" smtClean="0"/>
              <a:pPr/>
              <a:t>10/10/2014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E0C6E27-103E-4835-83E5-F135896DA12F}"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E9FC0-7582-4CF6-9CCE-3F0C895124EE}" type="datetimeFigureOut">
              <a:rPr lang="es-MX" smtClean="0"/>
              <a:pPr/>
              <a:t>10/10/2014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E0C6E27-103E-4835-83E5-F135896DA12F}"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7FE9FC0-7582-4CF6-9CCE-3F0C895124EE}" type="datetimeFigureOut">
              <a:rPr lang="es-MX" smtClean="0"/>
              <a:pPr/>
              <a:t>10/10/2014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0C6E27-103E-4835-83E5-F135896DA12F}" type="slidenum">
              <a:rPr lang="es-MX" smtClean="0"/>
              <a:pPr/>
              <a:t>‹Nº›</a:t>
            </a:fld>
            <a:endParaRPr lang="es-MX"/>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97FE9FC0-7582-4CF6-9CCE-3F0C895124EE}" type="datetimeFigureOut">
              <a:rPr lang="es-MX" smtClean="0"/>
              <a:pPr/>
              <a:t>10/10/2014</a:t>
            </a:fld>
            <a:endParaRPr lang="es-MX"/>
          </a:p>
        </p:txBody>
      </p:sp>
      <p:sp>
        <p:nvSpPr>
          <p:cNvPr id="9" name="Slide Number Placeholder 8"/>
          <p:cNvSpPr>
            <a:spLocks noGrp="1"/>
          </p:cNvSpPr>
          <p:nvPr>
            <p:ph type="sldNum" sz="quarter" idx="11"/>
          </p:nvPr>
        </p:nvSpPr>
        <p:spPr/>
        <p:txBody>
          <a:bodyPr/>
          <a:lstStyle/>
          <a:p>
            <a:fld id="{3E0C6E27-103E-4835-83E5-F135896DA12F}" type="slidenum">
              <a:rPr lang="es-MX" smtClean="0"/>
              <a:pPr/>
              <a:t>‹Nº›</a:t>
            </a:fld>
            <a:endParaRPr lang="es-MX"/>
          </a:p>
        </p:txBody>
      </p:sp>
      <p:sp>
        <p:nvSpPr>
          <p:cNvPr id="10" name="Footer Placeholder 9"/>
          <p:cNvSpPr>
            <a:spLocks noGrp="1"/>
          </p:cNvSpPr>
          <p:nvPr>
            <p:ph type="ftr" sz="quarter" idx="12"/>
          </p:nvPr>
        </p:nvSpPr>
        <p:spPr/>
        <p:txBody>
          <a:bodyPr/>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E0C6E27-103E-4835-83E5-F135896DA12F}" type="slidenum">
              <a:rPr lang="es-MX" smtClean="0"/>
              <a:pPr/>
              <a:t>‹Nº›</a:t>
            </a:fld>
            <a:endParaRPr lang="es-MX"/>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MX"/>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7FE9FC0-7582-4CF6-9CCE-3F0C895124EE}" type="datetimeFigureOut">
              <a:rPr lang="es-MX" smtClean="0"/>
              <a:pPr/>
              <a:t>10/10/2014</a:t>
            </a:fld>
            <a:endParaRPr lang="es-MX"/>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dirty="0" smtClean="0"/>
              <a:t>Reglamentos Institucionales </a:t>
            </a:r>
            <a:endParaRPr lang="es-MX" dirty="0"/>
          </a:p>
        </p:txBody>
      </p:sp>
      <p:pic>
        <p:nvPicPr>
          <p:cNvPr id="2050"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PencilSketch/>
                    </a14:imgEffect>
                  </a14:imgLayer>
                </a14:imgProps>
              </a:ext>
              <a:ext uri="{28A0092B-C50C-407E-A947-70E740481C1C}">
                <a14:useLocalDpi xmlns:a14="http://schemas.microsoft.com/office/drawing/2010/main" xmlns="" val="0"/>
              </a:ext>
            </a:extLst>
          </a:blip>
          <a:srcRect/>
          <a:stretch>
            <a:fillRect/>
          </a:stretch>
        </p:blipFill>
        <p:spPr bwMode="auto">
          <a:xfrm>
            <a:off x="1259632" y="2276872"/>
            <a:ext cx="6035824" cy="3395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300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7620000" cy="1786210"/>
          </a:xfrm>
        </p:spPr>
        <p:txBody>
          <a:bodyPr/>
          <a:lstStyle/>
          <a:p>
            <a:r>
              <a:rPr lang="es-MX" dirty="0"/>
              <a:t>REGLAMENTO DE </a:t>
            </a:r>
            <a:r>
              <a:rPr lang="es-MX" dirty="0" smtClean="0"/>
              <a:t>BIBLIOTECAS</a:t>
            </a:r>
            <a:r>
              <a:rPr lang="es-MX" dirty="0"/>
              <a:t>.</a:t>
            </a:r>
            <a:br>
              <a:rPr lang="es-MX" dirty="0"/>
            </a:br>
            <a:endParaRPr lang="es-MX" dirty="0"/>
          </a:p>
        </p:txBody>
      </p:sp>
      <p:sp>
        <p:nvSpPr>
          <p:cNvPr id="5" name="4 Marcador de contenido"/>
          <p:cNvSpPr>
            <a:spLocks noGrp="1"/>
          </p:cNvSpPr>
          <p:nvPr>
            <p:ph idx="1"/>
          </p:nvPr>
        </p:nvSpPr>
        <p:spPr/>
        <p:txBody>
          <a:bodyPr/>
          <a:lstStyle/>
          <a:p>
            <a:r>
              <a:rPr lang="es-MX" dirty="0"/>
              <a:t>Capitulo II:</a:t>
            </a:r>
          </a:p>
          <a:p>
            <a:r>
              <a:rPr lang="es-MX" dirty="0"/>
              <a:t>Articulo 4: A la entrada de la </a:t>
            </a:r>
            <a:r>
              <a:rPr lang="es-MX" dirty="0" err="1"/>
              <a:t>bibioteca</a:t>
            </a:r>
            <a:r>
              <a:rPr lang="es-MX" dirty="0"/>
              <a:t> los usuarios deberán de depositar, portafolios, mochilas, chamarras, bolsas, bultos y cualquier otro objeto que no sea necesario para realizar actividades de consulta, investigación o estudio.</a:t>
            </a:r>
          </a:p>
          <a:p>
            <a:endParaRPr lang="es-MX" dirty="0"/>
          </a:p>
        </p:txBody>
      </p:sp>
      <p:pic>
        <p:nvPicPr>
          <p:cNvPr id="9218"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PencilGrayscale/>
                    </a14:imgEffect>
                  </a14:imgLayer>
                </a14:imgProps>
              </a:ext>
              <a:ext uri="{28A0092B-C50C-407E-A947-70E740481C1C}">
                <a14:useLocalDpi xmlns:a14="http://schemas.microsoft.com/office/drawing/2010/main" xmlns="" val="0"/>
              </a:ext>
            </a:extLst>
          </a:blip>
          <a:srcRect/>
          <a:stretch>
            <a:fillRect/>
          </a:stretch>
        </p:blipFill>
        <p:spPr bwMode="auto">
          <a:xfrm>
            <a:off x="2123728" y="3482160"/>
            <a:ext cx="4334619" cy="3240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272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lum bright="70000" contrast="-70000"/>
            <a:extLst>
              <a:ext uri="{BEBA8EAE-BF5A-486C-A8C5-ECC9F3942E4B}">
                <a14:imgProps xmlns:a14="http://schemas.microsoft.com/office/drawing/2010/main" xmlns="">
                  <a14:imgLayer r:embed="rId4">
                    <a14:imgEffect>
                      <a14:artisticPencilGrayscale/>
                    </a14:imgEffect>
                  </a14:imgLayer>
                </a14:imgProps>
              </a:ext>
              <a:ext uri="{28A0092B-C50C-407E-A947-70E740481C1C}">
                <a14:useLocalDpi xmlns:a14="http://schemas.microsoft.com/office/drawing/2010/main" xmlns="" val="0"/>
              </a:ext>
            </a:extLst>
          </a:blip>
          <a:srcRect/>
          <a:stretch>
            <a:fillRect/>
          </a:stretch>
        </p:blipFill>
        <p:spPr bwMode="auto">
          <a:xfrm>
            <a:off x="395536" y="1124744"/>
            <a:ext cx="7560840" cy="5035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MX" dirty="0"/>
              <a:t>Capitulo III:</a:t>
            </a:r>
            <a:br>
              <a:rPr lang="es-MX" dirty="0"/>
            </a:br>
            <a:endParaRPr lang="es-MX" dirty="0"/>
          </a:p>
        </p:txBody>
      </p:sp>
      <p:sp>
        <p:nvSpPr>
          <p:cNvPr id="3" name="2 Marcador de contenido"/>
          <p:cNvSpPr>
            <a:spLocks noGrp="1"/>
          </p:cNvSpPr>
          <p:nvPr>
            <p:ph idx="1"/>
          </p:nvPr>
        </p:nvSpPr>
        <p:spPr/>
        <p:txBody>
          <a:bodyPr>
            <a:normAutofit fontScale="85000" lnSpcReduction="20000"/>
          </a:bodyPr>
          <a:lstStyle/>
          <a:p>
            <a:r>
              <a:rPr lang="es-MX" dirty="0" smtClean="0"/>
              <a:t>Al </a:t>
            </a:r>
            <a:r>
              <a:rPr lang="es-MX" dirty="0"/>
              <a:t>fin de poder obtener el servicio de préstamo de material, todo usuario deberá de presentar a cambio su credencial vigente de la institución o bien la del IFE, La credencial se devolverá a cambio de la entrega de material.</a:t>
            </a:r>
          </a:p>
          <a:p>
            <a:r>
              <a:rPr lang="es-MX" dirty="0"/>
              <a:t>El uso de la </a:t>
            </a:r>
            <a:r>
              <a:rPr lang="es-MX" dirty="0" smtClean="0"/>
              <a:t>credencial </a:t>
            </a:r>
            <a:r>
              <a:rPr lang="es-MX" dirty="0"/>
              <a:t>es personal e </a:t>
            </a:r>
            <a:r>
              <a:rPr lang="es-MX" dirty="0" smtClean="0"/>
              <a:t>intransferible. </a:t>
            </a:r>
            <a:r>
              <a:rPr lang="es-MX" dirty="0"/>
              <a:t>Al momento de realizarse el prestamos el usuario se hace completamente responsable del material. Cabe mencionar que cada usuario puede solicitar hasta 3 materiales a la vez.</a:t>
            </a:r>
          </a:p>
          <a:p>
            <a:r>
              <a:rPr lang="es-MX" dirty="0"/>
              <a:t>-Conservar en buen estado el material solicitado.</a:t>
            </a:r>
          </a:p>
          <a:p>
            <a:r>
              <a:rPr lang="es-MX" dirty="0"/>
              <a:t>-No sentarse sobre la mesa.</a:t>
            </a:r>
          </a:p>
          <a:p>
            <a:r>
              <a:rPr lang="es-MX" dirty="0"/>
              <a:t>-Permanecer en silencio dentro de la biblioteca.</a:t>
            </a:r>
          </a:p>
          <a:p>
            <a:r>
              <a:rPr lang="es-MX" dirty="0"/>
              <a:t>-Mantener compostura decorosa y respeto hacia los demás usuarios.</a:t>
            </a:r>
          </a:p>
          <a:p>
            <a:r>
              <a:rPr lang="es-MX" dirty="0"/>
              <a:t>-Respeto al personal que brinda el servicio en biblioteca.</a:t>
            </a:r>
          </a:p>
          <a:p>
            <a:r>
              <a:rPr lang="es-MX" dirty="0"/>
              <a:t>-Respetar al personal.</a:t>
            </a:r>
          </a:p>
          <a:p>
            <a:r>
              <a:rPr lang="es-MX" dirty="0"/>
              <a:t>-No dejar basura dentro de la biblioteca.</a:t>
            </a:r>
          </a:p>
          <a:p>
            <a:r>
              <a:rPr lang="es-MX" dirty="0"/>
              <a:t>-No introducir comida ni bebidas.</a:t>
            </a:r>
          </a:p>
          <a:p>
            <a:r>
              <a:rPr lang="es-MX" dirty="0"/>
              <a:t>-Cumplir el presente reglamento.</a:t>
            </a:r>
          </a:p>
          <a:p>
            <a:pPr marL="114300" indent="0">
              <a:buNone/>
            </a:pPr>
            <a:endParaRPr lang="es-MX" dirty="0"/>
          </a:p>
          <a:p>
            <a:endParaRPr lang="es-MX" dirty="0"/>
          </a:p>
        </p:txBody>
      </p:sp>
    </p:spTree>
    <p:extLst>
      <p:ext uri="{BB962C8B-B14F-4D97-AF65-F5344CB8AC3E}">
        <p14:creationId xmlns:p14="http://schemas.microsoft.com/office/powerpoint/2010/main" xmlns="" val="571055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lum bright="70000" contrast="-70000"/>
            <a:extLst>
              <a:ext uri="{BEBA8EAE-BF5A-486C-A8C5-ECC9F3942E4B}">
                <a14:imgProps xmlns:a14="http://schemas.microsoft.com/office/drawing/2010/main" xmlns="">
                  <a14:imgLayer r:embed="rId4">
                    <a14:imgEffect>
                      <a14:artisticPencilGrayscale/>
                    </a14:imgEffect>
                  </a14:imgLayer>
                </a14:imgProps>
              </a:ext>
              <a:ext uri="{28A0092B-C50C-407E-A947-70E740481C1C}">
                <a14:useLocalDpi xmlns:a14="http://schemas.microsoft.com/office/drawing/2010/main" xmlns="" val="0"/>
              </a:ext>
            </a:extLst>
          </a:blip>
          <a:srcRect/>
          <a:stretch>
            <a:fillRect/>
          </a:stretch>
        </p:blipFill>
        <p:spPr bwMode="auto">
          <a:xfrm>
            <a:off x="1187624" y="1002330"/>
            <a:ext cx="6048672" cy="5443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274638"/>
            <a:ext cx="7620000" cy="1714202"/>
          </a:xfrm>
        </p:spPr>
        <p:txBody>
          <a:bodyPr/>
          <a:lstStyle/>
          <a:p>
            <a:r>
              <a:rPr lang="es-MX" dirty="0"/>
              <a:t>SERVICIO DE PRESTAMO A DOMICILIO.</a:t>
            </a:r>
            <a:br>
              <a:rPr lang="es-MX" dirty="0"/>
            </a:br>
            <a:endParaRPr lang="es-MX" dirty="0"/>
          </a:p>
        </p:txBody>
      </p:sp>
      <p:sp>
        <p:nvSpPr>
          <p:cNvPr id="3" name="2 Marcador de contenido"/>
          <p:cNvSpPr>
            <a:spLocks noGrp="1"/>
          </p:cNvSpPr>
          <p:nvPr>
            <p:ph idx="1"/>
          </p:nvPr>
        </p:nvSpPr>
        <p:spPr/>
        <p:txBody>
          <a:bodyPr>
            <a:normAutofit/>
          </a:bodyPr>
          <a:lstStyle/>
          <a:p>
            <a:r>
              <a:rPr lang="es-MX" dirty="0"/>
              <a:t>Solicitud de préstamo</a:t>
            </a:r>
            <a:r>
              <a:rPr lang="es-MX" dirty="0" smtClean="0"/>
              <a:t>:</a:t>
            </a:r>
            <a:endParaRPr lang="es-MX" dirty="0"/>
          </a:p>
          <a:p>
            <a:r>
              <a:rPr lang="es-MX" dirty="0"/>
              <a:t>-Contar con credencial vigente LAMAR o del IFE.</a:t>
            </a:r>
          </a:p>
          <a:p>
            <a:r>
              <a:rPr lang="es-MX" dirty="0"/>
              <a:t>-No tener adeudos(multas) durante el periodo escolar en curso.</a:t>
            </a:r>
          </a:p>
          <a:p>
            <a:r>
              <a:rPr lang="es-MX" dirty="0"/>
              <a:t>-Se puede solicitar un total de 3 libros.</a:t>
            </a:r>
          </a:p>
          <a:p>
            <a:r>
              <a:rPr lang="es-MX" dirty="0"/>
              <a:t>-El material que no se presta a </a:t>
            </a:r>
            <a:r>
              <a:rPr lang="es-MX" dirty="0" smtClean="0"/>
              <a:t>domicilio: </a:t>
            </a:r>
            <a:r>
              <a:rPr lang="es-MX" dirty="0"/>
              <a:t>REVISTAS, MATERIAL DE REFERENCIA, MANUALES, TESIS, DICCIONARIOS.</a:t>
            </a:r>
          </a:p>
          <a:p>
            <a:r>
              <a:rPr lang="es-MX" dirty="0"/>
              <a:t>-El préstamo, para las licenciaturas comienza a las 3 pm y el material se deberá entregar al </a:t>
            </a:r>
            <a:r>
              <a:rPr lang="es-MX" dirty="0" smtClean="0"/>
              <a:t>día </a:t>
            </a:r>
            <a:r>
              <a:rPr lang="es-MX" dirty="0"/>
              <a:t>siguiente a las 9am, al paso de la entrega se cobrara multa.</a:t>
            </a:r>
          </a:p>
          <a:p>
            <a:r>
              <a:rPr lang="es-MX" dirty="0"/>
              <a:t>-Reportar en caso de perdida, robo o </a:t>
            </a:r>
            <a:r>
              <a:rPr lang="es-MX" dirty="0" smtClean="0"/>
              <a:t>extravío </a:t>
            </a:r>
            <a:r>
              <a:rPr lang="es-MX" dirty="0"/>
              <a:t>del material y el usuario tendrá un lapso de 7 </a:t>
            </a:r>
            <a:r>
              <a:rPr lang="es-MX" dirty="0" smtClean="0"/>
              <a:t>días </a:t>
            </a:r>
            <a:r>
              <a:rPr lang="es-MX" dirty="0"/>
              <a:t>para reponerlo.</a:t>
            </a:r>
          </a:p>
          <a:p>
            <a:endParaRPr lang="es-MX" dirty="0"/>
          </a:p>
        </p:txBody>
      </p:sp>
    </p:spTree>
    <p:extLst>
      <p:ext uri="{BB962C8B-B14F-4D97-AF65-F5344CB8AC3E}">
        <p14:creationId xmlns:p14="http://schemas.microsoft.com/office/powerpoint/2010/main" xmlns="" val="184718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Laboratorio de Computo</a:t>
            </a:r>
            <a:endParaRPr lang="es-MX" dirty="0"/>
          </a:p>
        </p:txBody>
      </p:sp>
      <p:sp>
        <p:nvSpPr>
          <p:cNvPr id="3" name="2 Marcador de contenido"/>
          <p:cNvSpPr>
            <a:spLocks noGrp="1"/>
          </p:cNvSpPr>
          <p:nvPr>
            <p:ph idx="1"/>
          </p:nvPr>
        </p:nvSpPr>
        <p:spPr/>
        <p:txBody>
          <a:bodyPr/>
          <a:lstStyle/>
          <a:p>
            <a:r>
              <a:rPr lang="es-MX" dirty="0"/>
              <a:t>Artículo 1 los laboratorios de cómputo/mediateca son áreas de servicio cuyo objetivo es el apoyo a la docencia</a:t>
            </a:r>
            <a:r>
              <a:rPr lang="es-MX" dirty="0" smtClean="0"/>
              <a:t>, investigación </a:t>
            </a:r>
            <a:r>
              <a:rPr lang="es-MX" dirty="0"/>
              <a:t>y extensión de la ciencias y cultura</a:t>
            </a:r>
          </a:p>
        </p:txBody>
      </p:sp>
      <p:pic>
        <p:nvPicPr>
          <p:cNvPr id="12290"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PencilGrayscale/>
                    </a14:imgEffect>
                  </a14:imgLayer>
                </a14:imgProps>
              </a:ext>
              <a:ext uri="{28A0092B-C50C-407E-A947-70E740481C1C}">
                <a14:useLocalDpi xmlns:a14="http://schemas.microsoft.com/office/drawing/2010/main" xmlns="" val="0"/>
              </a:ext>
            </a:extLst>
          </a:blip>
          <a:srcRect/>
          <a:stretch>
            <a:fillRect/>
          </a:stretch>
        </p:blipFill>
        <p:spPr bwMode="auto">
          <a:xfrm>
            <a:off x="1547664" y="2780928"/>
            <a:ext cx="5715000" cy="380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282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Normas Básicas:</a:t>
            </a:r>
            <a:endParaRPr lang="es-MX" dirty="0"/>
          </a:p>
        </p:txBody>
      </p:sp>
      <p:sp>
        <p:nvSpPr>
          <p:cNvPr id="3" name="2 Marcador de contenido"/>
          <p:cNvSpPr>
            <a:spLocks noGrp="1"/>
          </p:cNvSpPr>
          <p:nvPr>
            <p:ph idx="1"/>
          </p:nvPr>
        </p:nvSpPr>
        <p:spPr/>
        <p:txBody>
          <a:bodyPr/>
          <a:lstStyle/>
          <a:p>
            <a:r>
              <a:rPr lang="es-MX" dirty="0"/>
              <a:t>E</a:t>
            </a:r>
            <a:r>
              <a:rPr lang="es-MX" dirty="0" smtClean="0"/>
              <a:t>l </a:t>
            </a:r>
            <a:r>
              <a:rPr lang="es-MX" dirty="0"/>
              <a:t>académico que tenga asignada clase deberá respetar su horario puntual con si </a:t>
            </a:r>
            <a:r>
              <a:rPr lang="es-MX" dirty="0" smtClean="0"/>
              <a:t>grupo</a:t>
            </a:r>
            <a:endParaRPr lang="es-MX" dirty="0"/>
          </a:p>
          <a:p>
            <a:r>
              <a:rPr lang="es-MX" dirty="0"/>
              <a:t>Se tendrá una tolerancia máxima de 15 minutos. Para la clase</a:t>
            </a:r>
          </a:p>
          <a:p>
            <a:r>
              <a:rPr lang="es-MX" dirty="0" smtClean="0"/>
              <a:t>Para </a:t>
            </a:r>
            <a:r>
              <a:rPr lang="es-MX" dirty="0"/>
              <a:t>el uso de los laboratorios /mediateca como espacios académicos se requerirá programación previa al inicio del ciclo escolar</a:t>
            </a:r>
          </a:p>
          <a:p>
            <a:endParaRPr lang="es-MX" dirty="0"/>
          </a:p>
        </p:txBody>
      </p:sp>
      <p:pic>
        <p:nvPicPr>
          <p:cNvPr id="13314"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PencilGrayscale/>
                    </a14:imgEffect>
                  </a14:imgLayer>
                </a14:imgProps>
              </a:ext>
              <a:ext uri="{28A0092B-C50C-407E-A947-70E740481C1C}">
                <a14:useLocalDpi xmlns:a14="http://schemas.microsoft.com/office/drawing/2010/main" xmlns="" val="0"/>
              </a:ext>
            </a:extLst>
          </a:blip>
          <a:srcRect/>
          <a:stretch>
            <a:fillRect/>
          </a:stretch>
        </p:blipFill>
        <p:spPr bwMode="auto">
          <a:xfrm>
            <a:off x="2051720" y="3645024"/>
            <a:ext cx="4536504" cy="30028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2625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Artículo 4</a:t>
            </a:r>
          </a:p>
        </p:txBody>
      </p:sp>
      <p:sp>
        <p:nvSpPr>
          <p:cNvPr id="3" name="2 Marcador de contenido"/>
          <p:cNvSpPr>
            <a:spLocks noGrp="1"/>
          </p:cNvSpPr>
          <p:nvPr>
            <p:ph idx="1"/>
          </p:nvPr>
        </p:nvSpPr>
        <p:spPr/>
        <p:txBody>
          <a:bodyPr/>
          <a:lstStyle/>
          <a:p>
            <a:r>
              <a:rPr lang="es-MX" dirty="0" smtClean="0"/>
              <a:t>Los </a:t>
            </a:r>
            <a:r>
              <a:rPr lang="es-MX" dirty="0"/>
              <a:t>servicios que los laboratorios de cómputo /mediateca. Presta a la comunidad universitaria son</a:t>
            </a:r>
            <a:r>
              <a:rPr lang="es-MX" dirty="0" smtClean="0"/>
              <a:t>:</a:t>
            </a:r>
            <a:endParaRPr lang="es-MX" dirty="0"/>
          </a:p>
          <a:p>
            <a:r>
              <a:rPr lang="es-MX" dirty="0"/>
              <a:t>Asesoría y apoyo al docente en el uso de los programas y </a:t>
            </a:r>
            <a:r>
              <a:rPr lang="es-MX" dirty="0" smtClean="0"/>
              <a:t>equipos</a:t>
            </a:r>
            <a:endParaRPr lang="es-MX" dirty="0"/>
          </a:p>
          <a:p>
            <a:r>
              <a:rPr lang="es-MX" dirty="0"/>
              <a:t>Acceso a tiempo -</a:t>
            </a:r>
            <a:r>
              <a:rPr lang="es-MX" dirty="0" smtClean="0"/>
              <a:t>maquinas</a:t>
            </a:r>
            <a:endParaRPr lang="es-MX" dirty="0"/>
          </a:p>
          <a:p>
            <a:r>
              <a:rPr lang="es-MX" dirty="0"/>
              <a:t>Acceso a Internet para investigación</a:t>
            </a:r>
          </a:p>
          <a:p>
            <a:endParaRPr lang="es-MX" dirty="0"/>
          </a:p>
        </p:txBody>
      </p:sp>
      <p:pic>
        <p:nvPicPr>
          <p:cNvPr id="14338"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PencilGrayscale/>
                    </a14:imgEffect>
                  </a14:imgLayer>
                </a14:imgProps>
              </a:ext>
              <a:ext uri="{28A0092B-C50C-407E-A947-70E740481C1C}">
                <a14:useLocalDpi xmlns:a14="http://schemas.microsoft.com/office/drawing/2010/main" xmlns="" val="0"/>
              </a:ext>
            </a:extLst>
          </a:blip>
          <a:srcRect/>
          <a:stretch>
            <a:fillRect/>
          </a:stretch>
        </p:blipFill>
        <p:spPr bwMode="auto">
          <a:xfrm>
            <a:off x="2555776" y="3933056"/>
            <a:ext cx="2448272"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6826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Artículo 8</a:t>
            </a:r>
          </a:p>
        </p:txBody>
      </p:sp>
      <p:sp>
        <p:nvSpPr>
          <p:cNvPr id="3" name="2 Marcador de contenido"/>
          <p:cNvSpPr>
            <a:spLocks noGrp="1"/>
          </p:cNvSpPr>
          <p:nvPr>
            <p:ph idx="1"/>
          </p:nvPr>
        </p:nvSpPr>
        <p:spPr/>
        <p:txBody>
          <a:bodyPr/>
          <a:lstStyle/>
          <a:p>
            <a:r>
              <a:rPr lang="es-MX" dirty="0"/>
              <a:t>los usuarios del laboratorio de cómputo /mediateca. Serán clasificados en los siguientes </a:t>
            </a:r>
            <a:r>
              <a:rPr lang="es-MX" dirty="0" smtClean="0"/>
              <a:t>grupos</a:t>
            </a:r>
            <a:endParaRPr lang="es-MX" dirty="0"/>
          </a:p>
          <a:p>
            <a:r>
              <a:rPr lang="es-MX" dirty="0"/>
              <a:t>Alumnos </a:t>
            </a:r>
            <a:r>
              <a:rPr lang="es-MX" dirty="0" smtClean="0"/>
              <a:t>de </a:t>
            </a:r>
            <a:r>
              <a:rPr lang="es-MX" dirty="0"/>
              <a:t>la universidad </a:t>
            </a:r>
            <a:r>
              <a:rPr lang="es-MX" dirty="0" err="1" smtClean="0"/>
              <a:t>lamar</a:t>
            </a:r>
            <a:endParaRPr lang="es-MX" dirty="0"/>
          </a:p>
          <a:p>
            <a:r>
              <a:rPr lang="es-MX" dirty="0" smtClean="0"/>
              <a:t>Académico</a:t>
            </a:r>
            <a:endParaRPr lang="es-MX" dirty="0"/>
          </a:p>
          <a:p>
            <a:r>
              <a:rPr lang="es-MX" dirty="0"/>
              <a:t>Personal </a:t>
            </a:r>
            <a:r>
              <a:rPr lang="es-MX" dirty="0" smtClean="0"/>
              <a:t>administrativo</a:t>
            </a:r>
            <a:endParaRPr lang="es-MX" dirty="0"/>
          </a:p>
          <a:p>
            <a:r>
              <a:rPr lang="es-MX" dirty="0"/>
              <a:t>Artículo 12 el horario del laboratorio de cómputo /mediateca asignará el tiempo al ingreso del mismo</a:t>
            </a:r>
          </a:p>
          <a:p>
            <a:endParaRPr lang="es-MX" dirty="0"/>
          </a:p>
        </p:txBody>
      </p:sp>
      <p:pic>
        <p:nvPicPr>
          <p:cNvPr id="15362"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LineDrawing/>
                    </a14:imgEffect>
                  </a14:imgLayer>
                </a14:imgProps>
              </a:ext>
              <a:ext uri="{28A0092B-C50C-407E-A947-70E740481C1C}">
                <a14:useLocalDpi xmlns:a14="http://schemas.microsoft.com/office/drawing/2010/main" xmlns="" val="0"/>
              </a:ext>
            </a:extLst>
          </a:blip>
          <a:srcRect/>
          <a:stretch>
            <a:fillRect/>
          </a:stretch>
        </p:blipFill>
        <p:spPr bwMode="auto">
          <a:xfrm>
            <a:off x="539552" y="4628211"/>
            <a:ext cx="7790656" cy="1933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95121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Reglamento general del alumno de licenciatura</a:t>
            </a:r>
            <a:endParaRPr lang="es-MX" dirty="0"/>
          </a:p>
        </p:txBody>
      </p:sp>
      <p:sp>
        <p:nvSpPr>
          <p:cNvPr id="4" name="3 Marcador de contenido"/>
          <p:cNvSpPr>
            <a:spLocks noGrp="1"/>
          </p:cNvSpPr>
          <p:nvPr>
            <p:ph idx="1"/>
          </p:nvPr>
        </p:nvSpPr>
        <p:spPr/>
        <p:txBody>
          <a:bodyPr/>
          <a:lstStyle/>
          <a:p>
            <a:r>
              <a:rPr lang="es-ES" dirty="0" smtClean="0"/>
              <a:t>Universidad LAMAR clasifica a los destinatarios en 4 grupos:</a:t>
            </a:r>
          </a:p>
          <a:p>
            <a:endParaRPr lang="es-ES" dirty="0" smtClean="0"/>
          </a:p>
          <a:p>
            <a:r>
              <a:rPr lang="es-ES" dirty="0" smtClean="0"/>
              <a:t>I.- Prospectos.</a:t>
            </a:r>
          </a:p>
          <a:p>
            <a:endParaRPr lang="es-ES" dirty="0" smtClean="0"/>
          </a:p>
          <a:p>
            <a:r>
              <a:rPr lang="es-ES" dirty="0" smtClean="0"/>
              <a:t>II.- Alumnos regulares.</a:t>
            </a:r>
          </a:p>
          <a:p>
            <a:endParaRPr lang="es-ES" dirty="0" smtClean="0"/>
          </a:p>
          <a:p>
            <a:r>
              <a:rPr lang="es-ES" dirty="0" smtClean="0"/>
              <a:t>III.- Pasantes.</a:t>
            </a:r>
          </a:p>
          <a:p>
            <a:endParaRPr lang="es-ES" dirty="0" smtClean="0"/>
          </a:p>
          <a:p>
            <a:r>
              <a:rPr lang="es-ES" dirty="0" smtClean="0"/>
              <a:t>IV.- Egresados.</a:t>
            </a:r>
            <a:endParaRPr lang="es-MX" dirty="0"/>
          </a:p>
        </p:txBody>
      </p:sp>
    </p:spTree>
    <p:extLst>
      <p:ext uri="{BB962C8B-B14F-4D97-AF65-F5344CB8AC3E}">
        <p14:creationId xmlns:p14="http://schemas.microsoft.com/office/powerpoint/2010/main" xmlns="" val="2994162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Admisión</a:t>
            </a:r>
            <a:endParaRPr lang="es-MX" dirty="0"/>
          </a:p>
        </p:txBody>
      </p:sp>
      <p:sp>
        <p:nvSpPr>
          <p:cNvPr id="3" name="2 Marcador de contenido"/>
          <p:cNvSpPr>
            <a:spLocks noGrp="1"/>
          </p:cNvSpPr>
          <p:nvPr>
            <p:ph idx="1"/>
          </p:nvPr>
        </p:nvSpPr>
        <p:spPr/>
        <p:txBody>
          <a:bodyPr/>
          <a:lstStyle/>
          <a:p>
            <a:r>
              <a:rPr lang="es-ES" dirty="0" smtClean="0"/>
              <a:t>Para ser considerado alumno LAMAR es necesario haber concluido el bachillerato en instituciones incorporadas a la secretaria de educación publica.</a:t>
            </a:r>
          </a:p>
          <a:p>
            <a:endParaRPr lang="es-MX"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9712" y="2996952"/>
            <a:ext cx="5007050" cy="333803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2175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Asistencia		</a:t>
            </a:r>
            <a:endParaRPr lang="es-MX" dirty="0"/>
          </a:p>
        </p:txBody>
      </p:sp>
      <p:sp>
        <p:nvSpPr>
          <p:cNvPr id="3" name="2 Marcador de contenido"/>
          <p:cNvSpPr>
            <a:spLocks noGrp="1"/>
          </p:cNvSpPr>
          <p:nvPr>
            <p:ph idx="1"/>
          </p:nvPr>
        </p:nvSpPr>
        <p:spPr/>
        <p:txBody>
          <a:bodyPr/>
          <a:lstStyle/>
          <a:p>
            <a:r>
              <a:rPr lang="es-MX" dirty="0"/>
              <a:t>E</a:t>
            </a:r>
            <a:r>
              <a:rPr lang="es-MX" dirty="0" smtClean="0"/>
              <a:t>s obligación </a:t>
            </a:r>
            <a:r>
              <a:rPr lang="es-MX" dirty="0"/>
              <a:t>de todos los alumnos asistir puntualmente a clases, dado que su asistencia es condición indispensable. para el aprendizaje.</a:t>
            </a:r>
          </a:p>
        </p:txBody>
      </p:sp>
      <p:pic>
        <p:nvPicPr>
          <p:cNvPr id="3074"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PencilGrayscale/>
                    </a14:imgEffect>
                  </a14:imgLayer>
                </a14:imgProps>
              </a:ext>
              <a:ext uri="{28A0092B-C50C-407E-A947-70E740481C1C}">
                <a14:useLocalDpi xmlns:a14="http://schemas.microsoft.com/office/drawing/2010/main" xmlns="" val="0"/>
              </a:ext>
            </a:extLst>
          </a:blip>
          <a:srcRect/>
          <a:stretch>
            <a:fillRect/>
          </a:stretch>
        </p:blipFill>
        <p:spPr bwMode="auto">
          <a:xfrm>
            <a:off x="2411760" y="2708920"/>
            <a:ext cx="3742928" cy="35365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874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Graduaciones</a:t>
            </a:r>
            <a:endParaRPr lang="es-MX" dirty="0"/>
          </a:p>
        </p:txBody>
      </p:sp>
      <p:sp>
        <p:nvSpPr>
          <p:cNvPr id="3" name="2 Marcador de contenido"/>
          <p:cNvSpPr>
            <a:spLocks noGrp="1"/>
          </p:cNvSpPr>
          <p:nvPr>
            <p:ph idx="1"/>
          </p:nvPr>
        </p:nvSpPr>
        <p:spPr/>
        <p:txBody>
          <a:bodyPr/>
          <a:lstStyle/>
          <a:p>
            <a:r>
              <a:rPr lang="es-MX" dirty="0"/>
              <a:t>el acto </a:t>
            </a:r>
            <a:r>
              <a:rPr lang="es-MX" dirty="0" smtClean="0"/>
              <a:t>académico </a:t>
            </a:r>
            <a:r>
              <a:rPr lang="es-MX" dirty="0"/>
              <a:t>es la ceremonia en la cual la institución da a conocer a la sociedad de manera formal la culminación de los estudios de los alumnos pertenecientes a una </a:t>
            </a:r>
            <a:r>
              <a:rPr lang="es-MX" dirty="0" smtClean="0"/>
              <a:t>generación.</a:t>
            </a:r>
            <a:endParaRPr lang="es-MX"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9712" y="3068960"/>
            <a:ext cx="4762500"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7278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Servicio Social.</a:t>
            </a:r>
            <a:endParaRPr lang="es-MX" dirty="0"/>
          </a:p>
        </p:txBody>
      </p:sp>
      <p:sp>
        <p:nvSpPr>
          <p:cNvPr id="3" name="2 Marcador de contenido"/>
          <p:cNvSpPr>
            <a:spLocks noGrp="1"/>
          </p:cNvSpPr>
          <p:nvPr>
            <p:ph idx="1"/>
          </p:nvPr>
        </p:nvSpPr>
        <p:spPr/>
        <p:txBody>
          <a:bodyPr/>
          <a:lstStyle/>
          <a:p>
            <a:r>
              <a:rPr lang="es-MX" dirty="0"/>
              <a:t>L</a:t>
            </a:r>
            <a:r>
              <a:rPr lang="es-MX" dirty="0" smtClean="0"/>
              <a:t>a </a:t>
            </a:r>
            <a:r>
              <a:rPr lang="es-MX" dirty="0"/>
              <a:t>presentación del servicio social es un requisito indispensable para la titulación en cualquiera de las licenciaturas que la universidad LAMAR ofrece</a:t>
            </a:r>
          </a:p>
        </p:txBody>
      </p:sp>
      <p:pic>
        <p:nvPicPr>
          <p:cNvPr id="5122"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PencilGrayscale/>
                    </a14:imgEffect>
                  </a14:imgLayer>
                </a14:imgProps>
              </a:ext>
              <a:ext uri="{28A0092B-C50C-407E-A947-70E740481C1C}">
                <a14:useLocalDpi xmlns:a14="http://schemas.microsoft.com/office/drawing/2010/main" xmlns="" val="0"/>
              </a:ext>
            </a:extLst>
          </a:blip>
          <a:srcRect/>
          <a:stretch>
            <a:fillRect/>
          </a:stretch>
        </p:blipFill>
        <p:spPr bwMode="auto">
          <a:xfrm>
            <a:off x="1979712" y="2924944"/>
            <a:ext cx="4320480" cy="2875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0244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Titulación</a:t>
            </a:r>
            <a:endParaRPr lang="es-MX" dirty="0"/>
          </a:p>
        </p:txBody>
      </p:sp>
      <p:sp>
        <p:nvSpPr>
          <p:cNvPr id="3" name="2 Marcador de contenido"/>
          <p:cNvSpPr>
            <a:spLocks noGrp="1"/>
          </p:cNvSpPr>
          <p:nvPr>
            <p:ph idx="1"/>
          </p:nvPr>
        </p:nvSpPr>
        <p:spPr/>
        <p:txBody>
          <a:bodyPr/>
          <a:lstStyle/>
          <a:p>
            <a:r>
              <a:rPr lang="es-MX" dirty="0"/>
              <a:t>haber </a:t>
            </a:r>
            <a:r>
              <a:rPr lang="es-MX" dirty="0" smtClean="0"/>
              <a:t>aprobado </a:t>
            </a:r>
            <a:r>
              <a:rPr lang="es-MX" dirty="0"/>
              <a:t>la totalidad de los unidades de aprendizaje </a:t>
            </a:r>
            <a:r>
              <a:rPr lang="es-MX" dirty="0" smtClean="0"/>
              <a:t>establecidas </a:t>
            </a:r>
            <a:r>
              <a:rPr lang="es-MX" dirty="0"/>
              <a:t>en el plan de estudios de la </a:t>
            </a:r>
            <a:r>
              <a:rPr lang="es-MX" dirty="0" smtClean="0"/>
              <a:t>licenciatura.</a:t>
            </a:r>
          </a:p>
          <a:p>
            <a:r>
              <a:rPr lang="es-MX" dirty="0"/>
              <a:t>acreditar la </a:t>
            </a:r>
            <a:r>
              <a:rPr lang="es-MX" dirty="0" smtClean="0"/>
              <a:t>liberación </a:t>
            </a:r>
            <a:r>
              <a:rPr lang="es-MX" dirty="0"/>
              <a:t>de la </a:t>
            </a:r>
            <a:r>
              <a:rPr lang="es-MX" dirty="0" smtClean="0"/>
              <a:t>obligación </a:t>
            </a:r>
            <a:r>
              <a:rPr lang="es-MX" dirty="0"/>
              <a:t>de servicio </a:t>
            </a:r>
            <a:r>
              <a:rPr lang="es-MX" dirty="0" smtClean="0"/>
              <a:t>social.</a:t>
            </a:r>
          </a:p>
          <a:p>
            <a:r>
              <a:rPr lang="es-MX" dirty="0"/>
              <a:t>aprobar las evaluaciones de la </a:t>
            </a:r>
            <a:r>
              <a:rPr lang="es-MX" dirty="0" smtClean="0"/>
              <a:t>titulación.</a:t>
            </a:r>
          </a:p>
          <a:p>
            <a:r>
              <a:rPr lang="es-MX" dirty="0"/>
              <a:t>tener cubiertos todos los pagos </a:t>
            </a:r>
            <a:r>
              <a:rPr lang="es-MX" dirty="0" smtClean="0"/>
              <a:t>correspondientes.</a:t>
            </a:r>
          </a:p>
        </p:txBody>
      </p:sp>
      <p:pic>
        <p:nvPicPr>
          <p:cNvPr id="6146"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PencilGrayscale/>
                    </a14:imgEffect>
                  </a14:imgLayer>
                </a14:imgProps>
              </a:ext>
              <a:ext uri="{28A0092B-C50C-407E-A947-70E740481C1C}">
                <a14:useLocalDpi xmlns:a14="http://schemas.microsoft.com/office/drawing/2010/main" xmlns="" val="0"/>
              </a:ext>
            </a:extLst>
          </a:blip>
          <a:srcRect/>
          <a:stretch>
            <a:fillRect/>
          </a:stretch>
        </p:blipFill>
        <p:spPr bwMode="auto">
          <a:xfrm>
            <a:off x="2195736" y="3717032"/>
            <a:ext cx="4442520" cy="29600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510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lum bright="70000" contrast="-70000"/>
            <a:extLst>
              <a:ext uri="{BEBA8EAE-BF5A-486C-A8C5-ECC9F3942E4B}">
                <a14:imgProps xmlns:a14="http://schemas.microsoft.com/office/drawing/2010/main" xmlns="">
                  <a14:imgLayer r:embed="rId4">
                    <a14:imgEffect>
                      <a14:artisticPhotocopy/>
                    </a14:imgEffect>
                  </a14:imgLayer>
                </a14:imgProps>
              </a:ext>
              <a:ext uri="{28A0092B-C50C-407E-A947-70E740481C1C}">
                <a14:useLocalDpi xmlns:a14="http://schemas.microsoft.com/office/drawing/2010/main" xmlns="" val="0"/>
              </a:ext>
            </a:extLst>
          </a:blip>
          <a:srcRect/>
          <a:stretch>
            <a:fillRect/>
          </a:stretch>
        </p:blipFill>
        <p:spPr bwMode="auto">
          <a:xfrm>
            <a:off x="683568" y="1700808"/>
            <a:ext cx="6984776" cy="47258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67544" y="260648"/>
            <a:ext cx="7620000" cy="1872208"/>
          </a:xfrm>
        </p:spPr>
        <p:txBody>
          <a:bodyPr/>
          <a:lstStyle/>
          <a:p>
            <a:r>
              <a:rPr lang="es-ES_tradnl" b="1" dirty="0"/>
              <a:t>Reglamento general de practicas profesionales.</a:t>
            </a:r>
            <a:r>
              <a:rPr lang="es-MX" dirty="0"/>
              <a:t/>
            </a:r>
            <a:br>
              <a:rPr lang="es-MX" dirty="0"/>
            </a:br>
            <a:endParaRPr lang="es-MX" dirty="0"/>
          </a:p>
        </p:txBody>
      </p:sp>
      <p:sp>
        <p:nvSpPr>
          <p:cNvPr id="3" name="2 Marcador de contenido"/>
          <p:cNvSpPr>
            <a:spLocks noGrp="1"/>
          </p:cNvSpPr>
          <p:nvPr>
            <p:ph idx="1"/>
          </p:nvPr>
        </p:nvSpPr>
        <p:spPr/>
        <p:txBody>
          <a:bodyPr>
            <a:normAutofit fontScale="70000" lnSpcReduction="20000"/>
          </a:bodyPr>
          <a:lstStyle/>
          <a:p>
            <a:r>
              <a:rPr lang="es-ES_tradnl" dirty="0"/>
              <a:t>Conjunto de actividades desarrolladas por los alumnos de la Universidad LAMAR encaminadas a aplicar en situaciones reales el conocimiento adquirido en las unidades de aprendizaje, logrando con ello la incorporación temprana al mundo laboral y sus condiciones generales, situación que permitirá consecuentemente que el egresado de esta Universidad reduzca o elimine la latencia de la inserción al mercado de trabajo. </a:t>
            </a:r>
            <a:endParaRPr lang="es-MX" dirty="0"/>
          </a:p>
          <a:p>
            <a:r>
              <a:rPr lang="es-ES_tradnl" dirty="0"/>
              <a:t> </a:t>
            </a:r>
            <a:r>
              <a:rPr lang="es-ES_tradnl" b="1" dirty="0"/>
              <a:t>Programa institucionales de practicas profesionales:</a:t>
            </a:r>
            <a:r>
              <a:rPr lang="es-ES_tradnl" dirty="0"/>
              <a:t> PROIPP </a:t>
            </a:r>
            <a:endParaRPr lang="es-MX" dirty="0"/>
          </a:p>
          <a:p>
            <a:r>
              <a:rPr lang="es-ES_tradnl" b="1" dirty="0"/>
              <a:t>Jefatura:</a:t>
            </a:r>
            <a:r>
              <a:rPr lang="es-ES_tradnl" dirty="0"/>
              <a:t> jefatura de vinculación y servicios escolares (JVSE) </a:t>
            </a:r>
            <a:endParaRPr lang="es-MX" dirty="0"/>
          </a:p>
          <a:p>
            <a:r>
              <a:rPr lang="es-ES_tradnl" b="1" dirty="0"/>
              <a:t>Coordinador:</a:t>
            </a:r>
            <a:r>
              <a:rPr lang="es-ES_tradnl" dirty="0"/>
              <a:t> coordinador de carrera </a:t>
            </a:r>
            <a:endParaRPr lang="es-MX" dirty="0"/>
          </a:p>
          <a:p>
            <a:r>
              <a:rPr lang="es-ES_tradnl" b="1" dirty="0"/>
              <a:t>Practicante:</a:t>
            </a:r>
            <a:r>
              <a:rPr lang="es-ES_tradnl" dirty="0"/>
              <a:t> alumno que este al corriente de sus pagos, tiene obligación de realizar practicas profesionales </a:t>
            </a:r>
            <a:endParaRPr lang="es-MX" dirty="0"/>
          </a:p>
          <a:p>
            <a:r>
              <a:rPr lang="es-ES_tradnl" b="1" dirty="0"/>
              <a:t>Organización:</a:t>
            </a:r>
            <a:r>
              <a:rPr lang="es-ES_tradnl" dirty="0"/>
              <a:t> instituciones o empresas tanto del sector publico como privado con las que se pueda realizar vinculación </a:t>
            </a:r>
            <a:endParaRPr lang="es-MX" dirty="0"/>
          </a:p>
          <a:p>
            <a:r>
              <a:rPr lang="es-ES_tradnl" b="1" dirty="0"/>
              <a:t>Plaza:</a:t>
            </a:r>
            <a:r>
              <a:rPr lang="es-ES_tradnl" dirty="0"/>
              <a:t>  espacio que se encuentra disponible </a:t>
            </a:r>
            <a:endParaRPr lang="es-MX" dirty="0"/>
          </a:p>
          <a:p>
            <a:r>
              <a:rPr lang="es-ES_tradnl" b="1" dirty="0"/>
              <a:t>Carta de asignación-aceptación: </a:t>
            </a:r>
            <a:endParaRPr lang="es-MX" dirty="0"/>
          </a:p>
          <a:p>
            <a:r>
              <a:rPr lang="es-ES_tradnl" b="1" dirty="0"/>
              <a:t>Reporte:</a:t>
            </a:r>
            <a:r>
              <a:rPr lang="es-ES_tradnl" dirty="0"/>
              <a:t> donde el alumno informara sobre sus aprendizajes </a:t>
            </a:r>
            <a:endParaRPr lang="es-MX" dirty="0"/>
          </a:p>
          <a:p>
            <a:r>
              <a:rPr lang="es-ES_tradnl" b="1" dirty="0"/>
              <a:t>Carta termino: </a:t>
            </a:r>
            <a:r>
              <a:rPr lang="es-ES_tradnl" dirty="0"/>
              <a:t>documento hace constar que se cumplió </a:t>
            </a:r>
            <a:endParaRPr lang="es-MX" dirty="0"/>
          </a:p>
          <a:p>
            <a:r>
              <a:rPr lang="es-ES_tradnl" b="1" dirty="0"/>
              <a:t>Constancia de termino: </a:t>
            </a:r>
            <a:endParaRPr lang="es-MX" dirty="0"/>
          </a:p>
          <a:p>
            <a:r>
              <a:rPr lang="es-ES_tradnl" b="1" dirty="0"/>
              <a:t>Eje integrador de practicas profesionales:</a:t>
            </a:r>
            <a:endParaRPr lang="es-MX" dirty="0"/>
          </a:p>
          <a:p>
            <a:r>
              <a:rPr lang="es-ES_tradnl" b="1" dirty="0"/>
              <a:t>Unidades de aprendizaje: </a:t>
            </a:r>
            <a:r>
              <a:rPr lang="es-ES_tradnl" dirty="0" smtClean="0"/>
              <a:t>Asignaturas</a:t>
            </a:r>
            <a:endParaRPr lang="es-MX" dirty="0" smtClean="0"/>
          </a:p>
          <a:p>
            <a:pPr marL="114300" indent="0">
              <a:buNone/>
            </a:pPr>
            <a:r>
              <a:rPr lang="es-ES_tradnl" b="1" dirty="0" smtClean="0">
                <a:solidFill>
                  <a:srgbClr val="FF0000"/>
                </a:solidFill>
              </a:rPr>
              <a:t> </a:t>
            </a:r>
            <a:endParaRPr lang="es-MX" dirty="0" smtClean="0">
              <a:solidFill>
                <a:srgbClr val="FF0000"/>
              </a:solidFill>
            </a:endParaRPr>
          </a:p>
          <a:p>
            <a:endParaRPr lang="es-MX" dirty="0">
              <a:solidFill>
                <a:srgbClr val="FF0000"/>
              </a:solidFill>
            </a:endParaRPr>
          </a:p>
        </p:txBody>
      </p:sp>
    </p:spTree>
    <p:extLst>
      <p:ext uri="{BB962C8B-B14F-4D97-AF65-F5344CB8AC3E}">
        <p14:creationId xmlns:p14="http://schemas.microsoft.com/office/powerpoint/2010/main" xmlns="" val="11444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827584" y="1556792"/>
            <a:ext cx="6984776" cy="4648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dirty="0" smtClean="0"/>
              <a:t>Reglamento de viajes de estudio.</a:t>
            </a:r>
            <a:endParaRPr lang="es-MX" dirty="0"/>
          </a:p>
        </p:txBody>
      </p:sp>
      <p:sp>
        <p:nvSpPr>
          <p:cNvPr id="3" name="2 Marcador de contenido"/>
          <p:cNvSpPr>
            <a:spLocks noGrp="1"/>
          </p:cNvSpPr>
          <p:nvPr>
            <p:ph idx="1"/>
          </p:nvPr>
        </p:nvSpPr>
        <p:spPr/>
        <p:txBody>
          <a:bodyPr/>
          <a:lstStyle/>
          <a:p>
            <a:r>
              <a:rPr lang="es-MX" dirty="0"/>
              <a:t>En virtud de que por la propia naturaleza de la formación académica de los alumnos de la          </a:t>
            </a:r>
            <a:r>
              <a:rPr lang="es-MX" b="1" dirty="0"/>
              <a:t>Universidad LAMAR</a:t>
            </a:r>
            <a:r>
              <a:rPr lang="es-MX" dirty="0"/>
              <a:t>, se realicen los viajes de estudio, se ha considerado imperativo establecer un conjunto de pautas de conducta elemental para un mayor aprovechamiento de tales actividades académicas, así como para aumentar la confianza tanto de los Padres de Familia, las Autoridades Escolares, la Plantilla Académica y los propios Alumnos</a:t>
            </a:r>
            <a:r>
              <a:rPr lang="es-MX" dirty="0" smtClean="0"/>
              <a:t>. (pagina 107)</a:t>
            </a:r>
            <a:endParaRPr lang="es-MX" dirty="0"/>
          </a:p>
        </p:txBody>
      </p:sp>
    </p:spTree>
    <p:extLst>
      <p:ext uri="{BB962C8B-B14F-4D97-AF65-F5344CB8AC3E}">
        <p14:creationId xmlns:p14="http://schemas.microsoft.com/office/powerpoint/2010/main" xmlns="" val="40228259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76</TotalTime>
  <Words>889</Words>
  <Application>Microsoft Office PowerPoint</Application>
  <PresentationFormat>Presentación en pantalla (4:3)</PresentationFormat>
  <Paragraphs>97</Paragraphs>
  <Slides>16</Slides>
  <Notes>16</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Adyacencia</vt:lpstr>
      <vt:lpstr>Reglamentos Institucionales </vt:lpstr>
      <vt:lpstr>Reglamento general del alumno de licenciatura</vt:lpstr>
      <vt:lpstr>Admisión</vt:lpstr>
      <vt:lpstr>Asistencia  </vt:lpstr>
      <vt:lpstr>Graduaciones</vt:lpstr>
      <vt:lpstr>Servicio Social.</vt:lpstr>
      <vt:lpstr>Titulación</vt:lpstr>
      <vt:lpstr>Reglamento general de practicas profesionales. </vt:lpstr>
      <vt:lpstr>Reglamento de viajes de estudio.</vt:lpstr>
      <vt:lpstr>REGLAMENTO DE BIBLIOTECAS. </vt:lpstr>
      <vt:lpstr>Capitulo III: </vt:lpstr>
      <vt:lpstr>SERVICIO DE PRESTAMO A DOMICILIO. </vt:lpstr>
      <vt:lpstr>Laboratorio de Computo</vt:lpstr>
      <vt:lpstr>Normas Básicas:</vt:lpstr>
      <vt:lpstr>Artículo 4</vt:lpstr>
      <vt:lpstr>Artículo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Reglamentos Institucionales</dc:title>
  <dc:creator>Joel</dc:creator>
  <cp:lastModifiedBy>Centor</cp:lastModifiedBy>
  <cp:revision>1</cp:revision>
  <dcterms:created xsi:type="dcterms:W3CDTF">2014-10-02T23:04:09Z</dcterms:created>
  <dcterms:modified xsi:type="dcterms:W3CDTF">2014-10-11T04:43:44Z</dcterms:modified>
</cp:coreProperties>
</file>