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58" r:id="rId4"/>
    <p:sldId id="259" r:id="rId5"/>
    <p:sldId id="269" r:id="rId6"/>
    <p:sldId id="270" r:id="rId7"/>
    <p:sldId id="271" r:id="rId8"/>
    <p:sldId id="272" r:id="rId9"/>
    <p:sldId id="260" r:id="rId10"/>
    <p:sldId id="273" r:id="rId11"/>
    <p:sldId id="274" r:id="rId12"/>
    <p:sldId id="264" r:id="rId13"/>
    <p:sldId id="275" r:id="rId14"/>
    <p:sldId id="276" r:id="rId15"/>
    <p:sldId id="278" r:id="rId16"/>
    <p:sldId id="265" r:id="rId17"/>
    <p:sldId id="267" r:id="rId18"/>
    <p:sldId id="268" r:id="rId19"/>
    <p:sldId id="261" r:id="rId20"/>
    <p:sldId id="280" r:id="rId21"/>
    <p:sldId id="281" r:id="rId22"/>
    <p:sldId id="282" r:id="rId23"/>
    <p:sldId id="283" r:id="rId24"/>
    <p:sldId id="284" r:id="rId25"/>
    <p:sldId id="286" r:id="rId26"/>
    <p:sldId id="263" r:id="rId27"/>
    <p:sldId id="285" r:id="rId28"/>
    <p:sldId id="287" r:id="rId29"/>
    <p:sldId id="288" r:id="rId30"/>
    <p:sldId id="289" r:id="rId3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0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F2B31-2E9C-4E5C-B3BE-72EACF47C336}" type="datetimeFigureOut">
              <a:rPr lang="es-CO" smtClean="0"/>
              <a:pPr/>
              <a:t>02/08/2007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1EA0D-1F2B-4815-8B74-0D30FD847422}"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A611EA0D-1F2B-4815-8B74-0D30FD847422}" type="slidenum">
              <a:rPr lang="es-CO" smtClean="0"/>
              <a:pPr/>
              <a:t>1</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17" name="16 Marcador de pie de página"/>
          <p:cNvSpPr>
            <a:spLocks noGrp="1"/>
          </p:cNvSpPr>
          <p:nvPr>
            <p:ph type="ftr" sz="quarter" idx="11"/>
          </p:nvPr>
        </p:nvSpPr>
        <p:spPr/>
        <p:txBody>
          <a:bodyPr/>
          <a:lstStyle/>
          <a:p>
            <a:endParaRPr lang="es-CO"/>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5BA052-5D12-416E-B45D-1844BEE02EE8}" type="slidenum">
              <a:rPr lang="es-CO" smtClean="0"/>
              <a:pPr/>
              <a:t>‹Nº›</a:t>
            </a:fld>
            <a:endParaRPr lang="es-CO"/>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75BA052-5D12-416E-B45D-1844BEE02EE8}"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075BA052-5D12-416E-B45D-1844BEE02EE8}" type="slidenum">
              <a:rPr lang="es-CO" smtClean="0"/>
              <a:pPr/>
              <a:t>‹Nº›</a:t>
            </a:fld>
            <a:endParaRPr lang="es-CO"/>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5" name="4 Marcador de pie de página"/>
          <p:cNvSpPr>
            <a:spLocks noGrp="1"/>
          </p:cNvSpPr>
          <p:nvPr>
            <p:ph type="ftr" sz="quarter" idx="11"/>
          </p:nvPr>
        </p:nvSpPr>
        <p:spPr/>
        <p:txBody>
          <a:bodyPr/>
          <a:lstStyle/>
          <a:p>
            <a:endParaRPr lang="es-CO"/>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a:xfrm>
            <a:off x="4361688" y="1026372"/>
            <a:ext cx="457200" cy="441325"/>
          </a:xfrm>
        </p:spPr>
        <p:txBody>
          <a:bodyPr/>
          <a:lstStyle/>
          <a:p>
            <a:fld id="{075BA052-5D12-416E-B45D-1844BEE02EE8}" type="slidenum">
              <a:rPr lang="es-CO" smtClean="0"/>
              <a:pPr/>
              <a:t>‹Nº›</a:t>
            </a:fld>
            <a:endParaRPr lang="es-CO"/>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CO"/>
          </a:p>
        </p:txBody>
      </p:sp>
      <p:sp>
        <p:nvSpPr>
          <p:cNvPr id="4" name="3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5BA052-5D12-416E-B45D-1844BEE02EE8}" type="slidenum">
              <a:rPr lang="es-CO" smtClean="0"/>
              <a:pPr/>
              <a:t>‹Nº›</a:t>
            </a:fld>
            <a:endParaRPr lang="es-CO"/>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3C82DA3E-3C64-440F-B0FE-680C7B6B9373}" type="datetimeFigureOut">
              <a:rPr lang="es-CO" smtClean="0"/>
              <a:pPr/>
              <a:t>02/08/2007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75BA052-5D12-416E-B45D-1844BEE02EE8}" type="slidenum">
              <a:rPr lang="es-CO" smtClean="0"/>
              <a:pPr/>
              <a:t>‹Nº›</a:t>
            </a:fld>
            <a:endParaRPr lang="es-CO"/>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8" name="7 Marcador de pie de página"/>
          <p:cNvSpPr>
            <a:spLocks noGrp="1"/>
          </p:cNvSpPr>
          <p:nvPr>
            <p:ph type="ftr" sz="quarter" idx="11"/>
          </p:nvPr>
        </p:nvSpPr>
        <p:spPr>
          <a:xfrm>
            <a:off x="304800" y="6409944"/>
            <a:ext cx="3581400" cy="365760"/>
          </a:xfrm>
        </p:spPr>
        <p:txBody>
          <a:bodyPr/>
          <a:lstStyle/>
          <a:p>
            <a:endParaRPr lang="es-CO"/>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075BA052-5D12-416E-B45D-1844BEE02EE8}" type="slidenum">
              <a:rPr lang="es-CO" smtClean="0"/>
              <a:pPr/>
              <a:t>‹Nº›</a:t>
            </a:fld>
            <a:endParaRPr lang="es-CO"/>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a:xfrm>
            <a:off x="4343400" y="1036020"/>
            <a:ext cx="457200" cy="441325"/>
          </a:xfrm>
        </p:spPr>
        <p:txBody>
          <a:bodyPr/>
          <a:lstStyle/>
          <a:p>
            <a:fld id="{075BA052-5D12-416E-B45D-1844BEE02EE8}"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075BA052-5D12-416E-B45D-1844BEE02EE8}"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5BA052-5D12-416E-B45D-1844BEE02EE8}" type="slidenum">
              <a:rPr lang="es-CO" smtClean="0"/>
              <a:pPr/>
              <a:t>‹Nº›</a:t>
            </a:fld>
            <a:endParaRPr lang="es-CO"/>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3C82DA3E-3C64-440F-B0FE-680C7B6B9373}" type="datetimeFigureOut">
              <a:rPr lang="es-CO" smtClean="0"/>
              <a:pPr/>
              <a:t>02/08/2007</a:t>
            </a:fld>
            <a:endParaRPr lang="es-CO"/>
          </a:p>
        </p:txBody>
      </p:sp>
      <p:sp>
        <p:nvSpPr>
          <p:cNvPr id="6" name="5 Marcador de pie de página"/>
          <p:cNvSpPr>
            <a:spLocks noGrp="1"/>
          </p:cNvSpPr>
          <p:nvPr>
            <p:ph type="ftr" sz="quarter" idx="11"/>
          </p:nvPr>
        </p:nvSpPr>
        <p:spPr>
          <a:xfrm>
            <a:off x="301752" y="6410848"/>
            <a:ext cx="3383280" cy="365760"/>
          </a:xfrm>
        </p:spPr>
        <p:txBody>
          <a:bodyPr/>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075BA052-5D12-416E-B45D-1844BEE02EE8}" type="slidenum">
              <a:rPr lang="es-CO" smtClean="0"/>
              <a:pPr/>
              <a:t>‹Nº›</a:t>
            </a:fld>
            <a:endParaRPr lang="es-CO"/>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3C82DA3E-3C64-440F-B0FE-680C7B6B9373}" type="datetimeFigureOut">
              <a:rPr lang="es-CO" smtClean="0"/>
              <a:pPr/>
              <a:t>02/08/2007</a:t>
            </a:fld>
            <a:endParaRPr lang="es-CO"/>
          </a:p>
        </p:txBody>
      </p:sp>
      <p:sp>
        <p:nvSpPr>
          <p:cNvPr id="6" name="5 Marcador de pie de página"/>
          <p:cNvSpPr>
            <a:spLocks noGrp="1"/>
          </p:cNvSpPr>
          <p:nvPr>
            <p:ph type="ftr" sz="quarter" idx="11"/>
          </p:nvPr>
        </p:nvSpPr>
        <p:spPr>
          <a:xfrm>
            <a:off x="301752" y="6410848"/>
            <a:ext cx="3584448" cy="365760"/>
          </a:xfrm>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C82DA3E-3C64-440F-B0FE-680C7B6B9373}" type="datetimeFigureOut">
              <a:rPr lang="es-CO" smtClean="0"/>
              <a:pPr/>
              <a:t>02/08/2007</a:t>
            </a:fld>
            <a:endParaRPr lang="es-CO"/>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CO"/>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75BA052-5D12-416E-B45D-1844BEE02EE8}" type="slidenum">
              <a:rPr lang="es-CO" smtClean="0"/>
              <a:pPr/>
              <a:t>‹Nº›</a:t>
            </a:fld>
            <a:endParaRPr lang="es-CO"/>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definicion.de/turism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untitled.bmp"/>
          <p:cNvPicPr>
            <a:picLocks noChangeAspect="1"/>
          </p:cNvPicPr>
          <p:nvPr/>
        </p:nvPicPr>
        <p:blipFill>
          <a:blip r:embed="rId3"/>
          <a:stretch>
            <a:fillRect/>
          </a:stretch>
        </p:blipFill>
        <p:spPr>
          <a:xfrm>
            <a:off x="0" y="0"/>
            <a:ext cx="9144000" cy="6858000"/>
          </a:xfrm>
          <a:prstGeom prst="rect">
            <a:avLst/>
          </a:prstGeom>
        </p:spPr>
      </p:pic>
      <p:sp>
        <p:nvSpPr>
          <p:cNvPr id="2" name="1 Título"/>
          <p:cNvSpPr>
            <a:spLocks noGrp="1"/>
          </p:cNvSpPr>
          <p:nvPr>
            <p:ph type="ctrTitle"/>
          </p:nvPr>
        </p:nvSpPr>
        <p:spPr>
          <a:xfrm>
            <a:off x="428596" y="4500570"/>
            <a:ext cx="8143932" cy="1614486"/>
          </a:xfrm>
        </p:spPr>
        <p:style>
          <a:lnRef idx="1">
            <a:schemeClr val="accent2"/>
          </a:lnRef>
          <a:fillRef idx="3">
            <a:schemeClr val="accent2"/>
          </a:fillRef>
          <a:effectRef idx="2">
            <a:schemeClr val="accent2"/>
          </a:effectRef>
          <a:fontRef idx="minor">
            <a:schemeClr val="lt1"/>
          </a:fontRef>
        </p:style>
        <p:txBody>
          <a:bodyPr>
            <a:noAutofit/>
          </a:bodyPr>
          <a:lstStyle/>
          <a:p>
            <a:r>
              <a:rPr lang="es-CO" sz="6600" i="1" dirty="0" smtClean="0">
                <a:latin typeface="Arial Narrow" pitchFamily="34" charset="0"/>
              </a:rPr>
              <a:t/>
            </a:r>
            <a:br>
              <a:rPr lang="es-CO" sz="6600" i="1" dirty="0" smtClean="0">
                <a:latin typeface="Arial Narrow" pitchFamily="34" charset="0"/>
              </a:rPr>
            </a:br>
            <a:r>
              <a:rPr lang="es-CO" sz="6600" i="1" dirty="0" smtClean="0">
                <a:latin typeface="Arial Narrow" pitchFamily="34" charset="0"/>
              </a:rPr>
              <a:t/>
            </a:r>
            <a:br>
              <a:rPr lang="es-CO" sz="6600" i="1" dirty="0" smtClean="0">
                <a:latin typeface="Arial Narrow" pitchFamily="34" charset="0"/>
              </a:rPr>
            </a:br>
            <a:r>
              <a:rPr lang="es-CO" sz="6600" i="1" dirty="0" smtClean="0">
                <a:latin typeface="Arial Narrow" pitchFamily="34" charset="0"/>
              </a:rPr>
              <a:t/>
            </a:r>
            <a:br>
              <a:rPr lang="es-CO" sz="6600" i="1" dirty="0" smtClean="0">
                <a:latin typeface="Arial Narrow" pitchFamily="34" charset="0"/>
              </a:rPr>
            </a:br>
            <a:r>
              <a:rPr lang="es-CO" sz="6600" i="1" dirty="0" smtClean="0">
                <a:latin typeface="Arial Narrow" pitchFamily="34" charset="0"/>
              </a:rPr>
              <a:t/>
            </a:r>
            <a:br>
              <a:rPr lang="es-CO" sz="6600" i="1" dirty="0" smtClean="0">
                <a:latin typeface="Arial Narrow" pitchFamily="34" charset="0"/>
              </a:rPr>
            </a:br>
            <a:r>
              <a:rPr lang="es-CO" sz="4800" b="1" dirty="0" smtClean="0">
                <a:solidFill>
                  <a:schemeClr val="tx1"/>
                </a:solidFill>
                <a:latin typeface="Algerian" pitchFamily="82" charset="0"/>
              </a:rPr>
              <a:t>LAS NUEVAS TECNOLOGIAS EN EL SECTOR TURISTICO</a:t>
            </a:r>
            <a:endParaRPr lang="es-CO" sz="4800" b="1" dirty="0">
              <a:solidFill>
                <a:schemeClr val="tx1"/>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¿Qué es Turismo?</a:t>
            </a:r>
            <a:endParaRPr lang="es-CO" dirty="0"/>
          </a:p>
        </p:txBody>
      </p:sp>
      <p:sp>
        <p:nvSpPr>
          <p:cNvPr id="3" name="2 Marcador de contenido"/>
          <p:cNvSpPr>
            <a:spLocks noGrp="1"/>
          </p:cNvSpPr>
          <p:nvPr>
            <p:ph sz="quarter" idx="1"/>
          </p:nvPr>
        </p:nvSpPr>
        <p:spPr/>
        <p:txBody>
          <a:bodyPr>
            <a:normAutofit lnSpcReduction="10000"/>
          </a:bodyPr>
          <a:lstStyle/>
          <a:p>
            <a:r>
              <a:rPr lang="es-MX" b="1" dirty="0" smtClean="0"/>
              <a:t>- Según </a:t>
            </a:r>
            <a:r>
              <a:rPr lang="es-MX" b="1" dirty="0" err="1" smtClean="0"/>
              <a:t>Glucksmann</a:t>
            </a:r>
            <a:r>
              <a:rPr lang="es-MX" b="1" dirty="0" smtClean="0"/>
              <a:t>:</a:t>
            </a:r>
            <a:endParaRPr lang="es-CO" dirty="0" smtClean="0"/>
          </a:p>
          <a:p>
            <a:r>
              <a:rPr lang="es-MX" dirty="0" smtClean="0"/>
              <a:t>Define el turismo como “el vencimiento del espacio por otras personas que afluyen a un sitio donde no poseen lugar fijo de residencia”</a:t>
            </a:r>
            <a:endParaRPr lang="es-CO" dirty="0" smtClean="0"/>
          </a:p>
          <a:p>
            <a:r>
              <a:rPr lang="es-MX" dirty="0" smtClean="0"/>
              <a:t>-</a:t>
            </a:r>
            <a:r>
              <a:rPr lang="es-MX" b="1" dirty="0" smtClean="0"/>
              <a:t>Según </a:t>
            </a:r>
            <a:r>
              <a:rPr lang="es-MX" b="1" dirty="0" err="1" smtClean="0"/>
              <a:t>Morgenroth</a:t>
            </a:r>
            <a:r>
              <a:rPr lang="es-MX" dirty="0" smtClean="0"/>
              <a:t> </a:t>
            </a:r>
            <a:endParaRPr lang="es-CO" dirty="0" smtClean="0"/>
          </a:p>
          <a:p>
            <a:r>
              <a:rPr lang="es-MX" dirty="0" smtClean="0"/>
              <a:t>“trafico de personas que se alejan temporalmente de su lugar fijo de residencia, para detenerse en otro sitio con objeto de satisfacer sus necesidades vitales y de cultura, o para llevar a cabo de diversa índole, únicamente como consumidores de bienes económicos y culturales”</a:t>
            </a:r>
            <a:endParaRPr lang="es-CO"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357158" y="1500174"/>
            <a:ext cx="8072494" cy="4714884"/>
          </a:xfrm>
        </p:spPr>
        <p:txBody>
          <a:bodyPr>
            <a:noAutofit/>
          </a:bodyPr>
          <a:lstStyle/>
          <a:p>
            <a:r>
              <a:rPr lang="es-MX" dirty="0" smtClean="0">
                <a:solidFill>
                  <a:schemeClr val="tx1"/>
                </a:solidFill>
              </a:rPr>
              <a:t>-Según </a:t>
            </a:r>
            <a:r>
              <a:rPr lang="es-MX" dirty="0" err="1" smtClean="0">
                <a:solidFill>
                  <a:schemeClr val="tx1"/>
                </a:solidFill>
              </a:rPr>
              <a:t>Bormann</a:t>
            </a:r>
            <a:endParaRPr lang="es-CO" dirty="0" smtClean="0">
              <a:solidFill>
                <a:schemeClr val="tx1"/>
              </a:solidFill>
            </a:endParaRPr>
          </a:p>
          <a:p>
            <a:r>
              <a:rPr lang="es-MX" dirty="0" smtClean="0"/>
              <a:t>El turismo es el conjunto de viajes cuyo objeto es el placer o los motivos comerciales o profesionales, y otros análogos, y durante los cuales la ausencia de la residencia habitual es temporal. No son turismo los viajes realizados para trasladarse al lugar de trabajo. (los 3 primeros los saque del libro el turismo fenómeno social)</a:t>
            </a:r>
            <a:endParaRPr lang="es-CO" dirty="0" smtClean="0"/>
          </a:p>
          <a:p>
            <a:r>
              <a:rPr lang="es-MX" dirty="0" smtClean="0"/>
              <a:t>-</a:t>
            </a:r>
            <a:r>
              <a:rPr lang="es-MX" dirty="0" smtClean="0">
                <a:solidFill>
                  <a:schemeClr val="tx1"/>
                </a:solidFill>
              </a:rPr>
              <a:t>Según la OMT</a:t>
            </a:r>
            <a:endParaRPr lang="es-CO" dirty="0" smtClean="0">
              <a:solidFill>
                <a:schemeClr val="tx1"/>
              </a:solidFill>
            </a:endParaRPr>
          </a:p>
          <a:p>
            <a:r>
              <a:rPr lang="es-MX" dirty="0" smtClean="0"/>
              <a:t>-El turismo comprende las actividades que viajan y permanecen en lugares fuera de su ambiente usual durante no más de un año consecutivo con fines de gozar de tiempo libre, negocios, u otros.</a:t>
            </a:r>
            <a:endParaRPr lang="es-CO" dirty="0" smtClean="0"/>
          </a:p>
          <a:p>
            <a:endParaRPr lang="es-CO" dirty="0"/>
          </a:p>
        </p:txBody>
      </p:sp>
      <p:sp>
        <p:nvSpPr>
          <p:cNvPr id="3" name="2 Título"/>
          <p:cNvSpPr>
            <a:spLocks noGrp="1"/>
          </p:cNvSpPr>
          <p:nvPr>
            <p:ph type="ctrTitle"/>
          </p:nvPr>
        </p:nvSpPr>
        <p:spPr>
          <a:xfrm>
            <a:off x="1285852" y="381000"/>
            <a:ext cx="7172348" cy="904860"/>
          </a:xfrm>
        </p:spPr>
        <p:txBody>
          <a:bodyPr/>
          <a:lstStyle/>
          <a:p>
            <a:r>
              <a:rPr lang="es-CO" b="1" dirty="0" smtClean="0"/>
              <a:t>¿Qué ES TURISMO?</a:t>
            </a:r>
            <a:endParaRPr lang="es-CO"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s-CO" dirty="0" smtClean="0">
                <a:solidFill>
                  <a:schemeClr val="bg1"/>
                </a:solidFill>
              </a:rPr>
              <a:t>¿Qué es Tecnología?</a:t>
            </a:r>
            <a:endParaRPr lang="es-CO" dirty="0">
              <a:solidFill>
                <a:schemeClr val="bg1"/>
              </a:solidFill>
            </a:endParaRPr>
          </a:p>
        </p:txBody>
      </p:sp>
      <p:pic>
        <p:nvPicPr>
          <p:cNvPr id="5" name="4 Marcador de contenido" descr="kk,.bmp"/>
          <p:cNvPicPr>
            <a:picLocks noGrp="1" noChangeAspect="1"/>
          </p:cNvPicPr>
          <p:nvPr>
            <p:ph sz="quarter" idx="1"/>
          </p:nvPr>
        </p:nvPicPr>
        <p:blipFill>
          <a:blip r:embed="rId2"/>
          <a:stretch>
            <a:fillRect/>
          </a:stretch>
        </p:blipFill>
        <p:spPr>
          <a:xfrm>
            <a:off x="3520410" y="2708413"/>
            <a:ext cx="2066667" cy="2209524"/>
          </a:xfrm>
        </p:spPr>
      </p:pic>
      <p:sp>
        <p:nvSpPr>
          <p:cNvPr id="4" name="3 Rectángulo"/>
          <p:cNvSpPr/>
          <p:nvPr/>
        </p:nvSpPr>
        <p:spPr>
          <a:xfrm>
            <a:off x="785786" y="1714488"/>
            <a:ext cx="7072362" cy="4524315"/>
          </a:xfrm>
          <a:prstGeom prst="rect">
            <a:avLst/>
          </a:prstGeom>
        </p:spPr>
        <p:txBody>
          <a:bodyPr wrap="square">
            <a:spAutoFit/>
          </a:bodyPr>
          <a:lstStyle/>
          <a:p>
            <a:endParaRPr lang="es-CO" dirty="0" smtClean="0">
              <a:latin typeface="Arial Narrow" pitchFamily="34" charset="0"/>
            </a:endParaRPr>
          </a:p>
          <a:p>
            <a:r>
              <a:rPr lang="es-ES" dirty="0" smtClean="0">
                <a:latin typeface="Arial Narrow" pitchFamily="34" charset="0"/>
              </a:rPr>
              <a:t> </a:t>
            </a:r>
            <a:r>
              <a:rPr lang="es-ES" sz="3600" dirty="0" smtClean="0">
                <a:latin typeface="Arial Narrow" pitchFamily="34" charset="0"/>
              </a:rPr>
              <a:t>Es el conjunto de conocimientos técnicos, ordenados científicamente, que permiten diseñar y crear bienes y servicios que facilitan la adaptación al medio ambiente y satisfacer tanto las necesidades esenciales como los deseos de las personas</a:t>
            </a:r>
            <a:r>
              <a:rPr lang="es-ES" dirty="0" smtClean="0">
                <a:latin typeface="Arial Narrow" pitchFamily="34" charset="0"/>
              </a:rPr>
              <a:t>.</a:t>
            </a:r>
          </a:p>
          <a:p>
            <a:r>
              <a:rPr lang="es-ES" i="1" dirty="0" smtClean="0">
                <a:latin typeface="Arial Narrow" pitchFamily="34" charset="0"/>
              </a:rPr>
              <a:t>Fuente :wiki pedía</a:t>
            </a:r>
            <a:endParaRPr lang="es-CO" i="1" dirty="0">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¿Qué es tecnología?</a:t>
            </a:r>
            <a:endParaRPr lang="es-CO" dirty="0"/>
          </a:p>
        </p:txBody>
      </p:sp>
      <p:sp>
        <p:nvSpPr>
          <p:cNvPr id="3" name="2 Marcador de contenido"/>
          <p:cNvSpPr>
            <a:spLocks noGrp="1"/>
          </p:cNvSpPr>
          <p:nvPr>
            <p:ph sz="quarter" idx="1"/>
          </p:nvPr>
        </p:nvSpPr>
        <p:spPr/>
        <p:txBody>
          <a:bodyPr/>
          <a:lstStyle/>
          <a:p>
            <a:r>
              <a:rPr lang="es-CO" dirty="0" smtClean="0"/>
              <a:t> Según Casas </a:t>
            </a:r>
            <a:r>
              <a:rPr lang="es-CO" dirty="0" err="1" smtClean="0"/>
              <a:t>Armengel</a:t>
            </a:r>
            <a:r>
              <a:rPr lang="es-CO" dirty="0" smtClean="0"/>
              <a:t>: “Aplicación Sistemática de las Ciencias y de otros Conocimientos organizados a la solución de problemas prácticos dentro de un contexto cultural determinado”.</a:t>
            </a:r>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p:txBody>
          <a:bodyPr>
            <a:normAutofit/>
          </a:bodyPr>
          <a:lstStyle/>
          <a:p>
            <a:r>
              <a:rPr lang="es-CO" sz="8000" dirty="0" smtClean="0"/>
              <a:t>TURISMO</a:t>
            </a:r>
            <a:endParaRPr lang="es-CO" sz="8000" dirty="0"/>
          </a:p>
        </p:txBody>
      </p:sp>
      <p:sp>
        <p:nvSpPr>
          <p:cNvPr id="4" name="3 Título"/>
          <p:cNvSpPr>
            <a:spLocks noGrp="1"/>
          </p:cNvSpPr>
          <p:nvPr>
            <p:ph type="title"/>
          </p:nvPr>
        </p:nvSpPr>
        <p:spPr/>
        <p:txBody>
          <a:bodyPr/>
          <a:lstStyle/>
          <a:p>
            <a:r>
              <a:rPr lang="es-CO" dirty="0" smtClean="0"/>
              <a:t>LA TECNOLOGIA EN DISTINTAS RAMAS DE EL</a:t>
            </a:r>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om.es/imagenes/agencia-de-viajes.gif"/>
          <p:cNvPicPr>
            <a:picLocks noChangeAspect="1" noChangeArrowheads="1"/>
          </p:cNvPicPr>
          <p:nvPr/>
        </p:nvPicPr>
        <p:blipFill>
          <a:blip r:embed="rId2"/>
          <a:srcRect/>
          <a:stretch>
            <a:fillRect/>
          </a:stretch>
        </p:blipFill>
        <p:spPr bwMode="auto">
          <a:xfrm>
            <a:off x="857224" y="1428736"/>
            <a:ext cx="7215238" cy="4357718"/>
          </a:xfrm>
          <a:prstGeom prst="rect">
            <a:avLst/>
          </a:prstGeom>
          <a:noFill/>
        </p:spPr>
      </p:pic>
      <p:sp>
        <p:nvSpPr>
          <p:cNvPr id="4" name="3 CuadroTexto"/>
          <p:cNvSpPr txBox="1"/>
          <p:nvPr/>
        </p:nvSpPr>
        <p:spPr>
          <a:xfrm>
            <a:off x="4500562" y="5500702"/>
            <a:ext cx="4071966" cy="1446550"/>
          </a:xfrm>
          <a:prstGeom prst="rect">
            <a:avLst/>
          </a:prstGeom>
          <a:noFill/>
        </p:spPr>
        <p:txBody>
          <a:bodyPr wrap="square" rtlCol="0">
            <a:spAutoFit/>
          </a:bodyPr>
          <a:lstStyle/>
          <a:p>
            <a:r>
              <a:rPr lang="es-CO" sz="4400" dirty="0" smtClean="0">
                <a:solidFill>
                  <a:srgbClr val="C00000"/>
                </a:solidFill>
                <a:latin typeface="Arial Black" pitchFamily="34" charset="0"/>
              </a:rPr>
              <a:t>AGENCIA DE VIAJES</a:t>
            </a:r>
            <a:endParaRPr lang="es-CO" sz="4400" dirty="0">
              <a:solidFill>
                <a:srgbClr val="C00000"/>
              </a:solidFill>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357166"/>
            <a:ext cx="8534400" cy="758952"/>
          </a:xfrm>
        </p:spPr>
        <p:txBody>
          <a:bodyPr>
            <a:normAutofit fontScale="90000"/>
          </a:bodyPr>
          <a:lstStyle/>
          <a:p>
            <a:r>
              <a:rPr lang="es-CO" dirty="0" smtClean="0"/>
              <a:t/>
            </a:r>
            <a:br>
              <a:rPr lang="es-CO" dirty="0" smtClean="0"/>
            </a:br>
            <a:r>
              <a:rPr lang="es-CO" dirty="0" smtClean="0"/>
              <a:t/>
            </a:r>
            <a:br>
              <a:rPr lang="es-CO" dirty="0" smtClean="0"/>
            </a:br>
            <a:r>
              <a:rPr lang="es-CO" dirty="0" smtClean="0"/>
              <a:t>LA TECNOLOGIA EN LAS DIFERENTES RAMAS DE EL TURISMO</a:t>
            </a:r>
            <a:endParaRPr lang="es-CO" dirty="0"/>
          </a:p>
        </p:txBody>
      </p:sp>
      <p:sp>
        <p:nvSpPr>
          <p:cNvPr id="3" name="2 Marcador de contenido"/>
          <p:cNvSpPr>
            <a:spLocks noGrp="1"/>
          </p:cNvSpPr>
          <p:nvPr>
            <p:ph sz="quarter" idx="1"/>
          </p:nvPr>
        </p:nvSpPr>
        <p:spPr/>
        <p:txBody>
          <a:bodyPr>
            <a:normAutofit fontScale="77500" lnSpcReduction="20000"/>
          </a:bodyPr>
          <a:lstStyle/>
          <a:p>
            <a:r>
              <a:rPr lang="es-CO" sz="3000" b="1" dirty="0" smtClean="0">
                <a:latin typeface="Arial Rounded MT Bold" pitchFamily="34" charset="0"/>
              </a:rPr>
              <a:t>LA TECNOLOGIA EN LAS AGENCIAS DE VIAJES:</a:t>
            </a:r>
            <a:endParaRPr lang="es-CO" sz="3000" dirty="0" smtClean="0">
              <a:latin typeface="Arial Rounded MT Bold" pitchFamily="34" charset="0"/>
            </a:endParaRPr>
          </a:p>
          <a:p>
            <a:r>
              <a:rPr lang="es-CO" sz="3000" dirty="0" smtClean="0">
                <a:latin typeface="Arial Narrow" pitchFamily="34" charset="0"/>
              </a:rPr>
              <a:t>Debido a las actuales circunstancias económicas, todo lo relacionado con el impacto de los costos operativos como son la productividad y la calidad del servicio en las agencias de viajes tiene una relación directa con la tecnología, en especial con los sistemas de reservaciones o </a:t>
            </a:r>
            <a:r>
              <a:rPr lang="es-CO" sz="3000" b="1" dirty="0" err="1" smtClean="0">
                <a:latin typeface="Arial Narrow" pitchFamily="34" charset="0"/>
              </a:rPr>
              <a:t>GDS’s</a:t>
            </a:r>
            <a:r>
              <a:rPr lang="es-CO" sz="3000" b="1" dirty="0" smtClean="0">
                <a:latin typeface="Arial Narrow" pitchFamily="34" charset="0"/>
              </a:rPr>
              <a:t>  de </a:t>
            </a:r>
            <a:r>
              <a:rPr lang="es-CO" sz="3000" b="1" dirty="0" err="1" smtClean="0">
                <a:latin typeface="Arial Narrow" pitchFamily="34" charset="0"/>
              </a:rPr>
              <a:t>Sabre</a:t>
            </a:r>
            <a:r>
              <a:rPr lang="es-CO" sz="3000" b="1" dirty="0" smtClean="0">
                <a:latin typeface="Arial Narrow" pitchFamily="34" charset="0"/>
              </a:rPr>
              <a:t> y los </a:t>
            </a:r>
            <a:r>
              <a:rPr lang="es-CO" sz="3000" b="1" dirty="0" err="1" smtClean="0">
                <a:latin typeface="Arial Narrow" pitchFamily="34" charset="0"/>
              </a:rPr>
              <a:t>Backoffice</a:t>
            </a:r>
            <a:r>
              <a:rPr lang="es-CO" sz="3000" dirty="0" smtClean="0">
                <a:latin typeface="Arial Narrow" pitchFamily="34" charset="0"/>
              </a:rPr>
              <a:t>. Es por eso que hoy más que nunca los accionistas y directivos de las agencias deben asegurarse que sus procesos se estandaricen y que sus agentes realmente dominen en un alto porcentaje el uso de sus aplicaciones informáticas para maximizar la rentabilidad.</a:t>
            </a:r>
          </a:p>
          <a:p>
            <a:r>
              <a:rPr lang="es-CO" sz="2800" b="1" dirty="0" smtClean="0">
                <a:latin typeface="Arial Narrow" pitchFamily="34" charset="0"/>
              </a:rPr>
              <a:t>Autor: Alejandro Quevedo* REVISTA  MUY INTERESANTE PAG. 30 TOMO 354</a:t>
            </a:r>
            <a:endParaRPr lang="es-CO" sz="2800" dirty="0" smtClean="0">
              <a:latin typeface="Arial Narrow" pitchFamily="34" charset="0"/>
            </a:endParaRPr>
          </a:p>
          <a:p>
            <a:r>
              <a:rPr lang="es-CO" sz="3000" dirty="0" smtClean="0">
                <a:latin typeface="Arial Narrow" pitchFamily="34" charset="0"/>
              </a:rPr>
              <a:t/>
            </a:r>
            <a:br>
              <a:rPr lang="es-CO" sz="3000" dirty="0" smtClean="0">
                <a:latin typeface="Arial Narrow" pitchFamily="34" charset="0"/>
              </a:rPr>
            </a:br>
            <a:r>
              <a:rPr lang="es-CO" dirty="0" smtClean="0">
                <a:latin typeface="Arial Narrow" pitchFamily="34" charset="0"/>
              </a:rPr>
              <a:t/>
            </a:r>
            <a:br>
              <a:rPr lang="es-CO" dirty="0" smtClean="0">
                <a:latin typeface="Arial Narrow" pitchFamily="34" charset="0"/>
              </a:rPr>
            </a:br>
            <a:endParaRPr lang="es-C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3600" b="1" dirty="0" err="1" smtClean="0">
                <a:solidFill>
                  <a:schemeClr val="tx1"/>
                </a:solidFill>
                <a:latin typeface="Arial Narrow" pitchFamily="34" charset="0"/>
              </a:rPr>
              <a:t>GDS’s</a:t>
            </a:r>
            <a:endParaRPr lang="es-CO" b="1" dirty="0">
              <a:solidFill>
                <a:schemeClr val="tx1"/>
              </a:solidFill>
            </a:endParaRPr>
          </a:p>
        </p:txBody>
      </p:sp>
      <p:sp>
        <p:nvSpPr>
          <p:cNvPr id="3" name="2 Marcador de contenido"/>
          <p:cNvSpPr>
            <a:spLocks noGrp="1"/>
          </p:cNvSpPr>
          <p:nvPr>
            <p:ph sz="quarter" idx="1"/>
          </p:nvPr>
        </p:nvSpPr>
        <p:spPr/>
        <p:txBody>
          <a:bodyPr>
            <a:normAutofit fontScale="92500" lnSpcReduction="20000"/>
          </a:bodyPr>
          <a:lstStyle/>
          <a:p>
            <a:r>
              <a:rPr lang="es-CO" b="1" dirty="0" smtClean="0">
                <a:latin typeface="Arial Black" pitchFamily="34" charset="0"/>
              </a:rPr>
              <a:t>GDS de </a:t>
            </a:r>
            <a:r>
              <a:rPr lang="es-CO" b="1" dirty="0" err="1" smtClean="0">
                <a:latin typeface="Arial Black" pitchFamily="34" charset="0"/>
              </a:rPr>
              <a:t>Sabre</a:t>
            </a:r>
            <a:endParaRPr lang="es-CO" b="1" dirty="0" smtClean="0">
              <a:latin typeface="Arial Black" pitchFamily="34" charset="0"/>
            </a:endParaRPr>
          </a:p>
          <a:p>
            <a:r>
              <a:rPr lang="es-CO" b="1" dirty="0" smtClean="0">
                <a:latin typeface="Arial Black" pitchFamily="34" charset="0"/>
              </a:rPr>
              <a:t>Es la clave para lograr los mejores resultados en la compra de viajes corporativos</a:t>
            </a:r>
          </a:p>
          <a:p>
            <a:r>
              <a:rPr lang="es-CO" dirty="0" smtClean="0">
                <a:latin typeface="Arial Black" pitchFamily="34" charset="0"/>
              </a:rPr>
              <a:t>Los administradores de viajes saben que </a:t>
            </a:r>
            <a:r>
              <a:rPr lang="es-CO" dirty="0" err="1" smtClean="0">
                <a:latin typeface="Arial Black" pitchFamily="34" charset="0"/>
              </a:rPr>
              <a:t>Sabre</a:t>
            </a:r>
            <a:r>
              <a:rPr lang="es-CO" dirty="0" smtClean="0">
                <a:latin typeface="Arial Black" pitchFamily="34" charset="0"/>
              </a:rPr>
              <a:t> puede proporcionarles importantes descuentos netos</a:t>
            </a:r>
          </a:p>
          <a:p>
            <a:r>
              <a:rPr lang="es-CO" dirty="0" smtClean="0">
                <a:solidFill>
                  <a:srgbClr val="C00000"/>
                </a:solidFill>
                <a:latin typeface="Arial Black" pitchFamily="34" charset="0"/>
              </a:rPr>
              <a:t>El sistema ofrece: </a:t>
            </a:r>
          </a:p>
          <a:p>
            <a:r>
              <a:rPr lang="es-CO" dirty="0" smtClean="0">
                <a:latin typeface="Arial Black" pitchFamily="34" charset="0"/>
              </a:rPr>
              <a:t>Tecnología superior para la búsqueda de las tarifas más económicas</a:t>
            </a:r>
          </a:p>
          <a:p>
            <a:r>
              <a:rPr lang="es-CO" dirty="0" smtClean="0">
                <a:latin typeface="Arial Black" pitchFamily="34" charset="0"/>
              </a:rPr>
              <a:t>Contenido de viajes completo </a:t>
            </a:r>
          </a:p>
          <a:p>
            <a:r>
              <a:rPr lang="es-CO" dirty="0" smtClean="0">
                <a:latin typeface="Arial Black" pitchFamily="34" charset="0"/>
              </a:rPr>
              <a:t>Opciones de datos consolidadas</a:t>
            </a:r>
          </a:p>
          <a:p>
            <a:r>
              <a:rPr lang="es-CO" b="1" i="1" dirty="0" smtClean="0"/>
              <a:t>Fuente: sabretravelnetwork.com</a:t>
            </a:r>
          </a:p>
          <a:p>
            <a:endParaRPr lang="es-C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4800" b="1" dirty="0" smtClean="0">
                <a:solidFill>
                  <a:schemeClr val="tx1"/>
                </a:solidFill>
                <a:latin typeface="Bauhaus 93" pitchFamily="82" charset="0"/>
              </a:rPr>
              <a:t>Back office</a:t>
            </a:r>
            <a:endParaRPr lang="es-CO" sz="4800" dirty="0">
              <a:latin typeface="Bauhaus 93" pitchFamily="82" charset="0"/>
            </a:endParaRPr>
          </a:p>
        </p:txBody>
      </p:sp>
      <p:sp>
        <p:nvSpPr>
          <p:cNvPr id="3" name="2 Marcador de contenido"/>
          <p:cNvSpPr>
            <a:spLocks noGrp="1"/>
          </p:cNvSpPr>
          <p:nvPr>
            <p:ph sz="quarter" idx="1"/>
          </p:nvPr>
        </p:nvSpPr>
        <p:spPr/>
        <p:txBody>
          <a:bodyPr>
            <a:normAutofit lnSpcReduction="10000"/>
          </a:bodyPr>
          <a:lstStyle/>
          <a:p>
            <a:r>
              <a:rPr lang="es-ES" sz="2800" dirty="0" smtClean="0">
                <a:latin typeface="Arial Black" pitchFamily="34" charset="0"/>
              </a:rPr>
              <a:t>Un </a:t>
            </a:r>
            <a:r>
              <a:rPr lang="es-ES" sz="2800" b="1" dirty="0" smtClean="0">
                <a:latin typeface="Arial Black" pitchFamily="34" charset="0"/>
              </a:rPr>
              <a:t>back office</a:t>
            </a:r>
            <a:r>
              <a:rPr lang="es-ES" sz="2800" dirty="0" smtClean="0">
                <a:latin typeface="Arial Black" pitchFamily="34" charset="0"/>
              </a:rPr>
              <a:t> es la parte de las empresas donde se realizan las tareas destinadas a gestionar la propia empresa y con las cuales el cliente </a:t>
            </a:r>
            <a:r>
              <a:rPr lang="es-ES" sz="2800" dirty="0" smtClean="0">
                <a:solidFill>
                  <a:srgbClr val="C00000"/>
                </a:solidFill>
                <a:latin typeface="Arial Black" pitchFamily="34" charset="0"/>
              </a:rPr>
              <a:t>no necesita contacto directo</a:t>
            </a:r>
            <a:r>
              <a:rPr lang="es-ES" sz="2800" dirty="0" smtClean="0">
                <a:latin typeface="Arial Black" pitchFamily="34" charset="0"/>
              </a:rPr>
              <a:t>. Por ejemplo: el departamento de informática y comunicaciones que hace que funcionen los ordenadores, redes y teléfonos, el departamento de recursos humanos, el de contabilidad, etc</a:t>
            </a:r>
            <a:r>
              <a:rPr lang="es-ES" dirty="0" smtClean="0"/>
              <a:t>.</a:t>
            </a:r>
          </a:p>
          <a:p>
            <a:r>
              <a:rPr lang="es-ES" dirty="0" smtClean="0"/>
              <a:t>Autor: Brandon Harris</a:t>
            </a:r>
            <a:endParaRPr lang="es-C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0"/>
            <a:ext cx="8229600" cy="6858000"/>
          </a:xfrm>
        </p:spPr>
        <p:txBody>
          <a:bodyPr>
            <a:noAutofit/>
          </a:bodyPr>
          <a:lstStyle/>
          <a:p>
            <a:endParaRPr lang="es-CO" sz="1800" b="1" dirty="0" smtClean="0">
              <a:latin typeface="Arial Black" pitchFamily="34" charset="0"/>
            </a:endParaRPr>
          </a:p>
          <a:p>
            <a:endParaRPr lang="es-CO" sz="1800" b="1" dirty="0" smtClean="0">
              <a:latin typeface="Arial Black" pitchFamily="34" charset="0"/>
            </a:endParaRPr>
          </a:p>
          <a:p>
            <a:r>
              <a:rPr lang="es-CO" sz="4000" b="1" dirty="0" smtClean="0">
                <a:latin typeface="Bauhaus 93" pitchFamily="82" charset="0"/>
              </a:rPr>
              <a:t>Vía INTERNET</a:t>
            </a:r>
          </a:p>
          <a:p>
            <a:endParaRPr lang="es-CO" sz="1800" b="1" dirty="0" smtClean="0">
              <a:latin typeface="Arial Black" pitchFamily="34" charset="0"/>
            </a:endParaRPr>
          </a:p>
          <a:p>
            <a:pPr>
              <a:buNone/>
            </a:pPr>
            <a:endParaRPr lang="es-CO" sz="1800" b="1" dirty="0" smtClean="0">
              <a:latin typeface="Arial Black" pitchFamily="34" charset="0"/>
            </a:endParaRPr>
          </a:p>
          <a:p>
            <a:r>
              <a:rPr lang="es-CO" sz="1800" b="1" dirty="0" smtClean="0">
                <a:latin typeface="Arial Black" pitchFamily="34" charset="0"/>
              </a:rPr>
              <a:t>Comercialización </a:t>
            </a:r>
            <a:r>
              <a:rPr lang="es-CO" sz="1800" b="1" dirty="0">
                <a:latin typeface="Arial Black" pitchFamily="34" charset="0"/>
              </a:rPr>
              <a:t>on-line</a:t>
            </a:r>
            <a:r>
              <a:rPr lang="es-CO" sz="1800" dirty="0">
                <a:latin typeface="Arial Black" pitchFamily="34" charset="0"/>
              </a:rPr>
              <a:t/>
            </a:r>
            <a:br>
              <a:rPr lang="es-CO" sz="1800" dirty="0">
                <a:latin typeface="Arial Black" pitchFamily="34" charset="0"/>
              </a:rPr>
            </a:br>
            <a:r>
              <a:rPr lang="es-CO" sz="1800" dirty="0">
                <a:latin typeface="Arial Black" pitchFamily="34" charset="0"/>
              </a:rPr>
              <a:t>Respecto a cómo vender más y mejor utilizando </a:t>
            </a:r>
            <a:r>
              <a:rPr lang="es-CO" sz="1800" b="1" dirty="0">
                <a:latin typeface="Arial Black" pitchFamily="34" charset="0"/>
              </a:rPr>
              <a:t>internet</a:t>
            </a:r>
            <a:r>
              <a:rPr lang="es-CO" sz="1800" dirty="0">
                <a:latin typeface="Arial Black" pitchFamily="34" charset="0"/>
              </a:rPr>
              <a:t>, </a:t>
            </a:r>
            <a:r>
              <a:rPr lang="es-CO" sz="1800" dirty="0" smtClean="0">
                <a:latin typeface="Arial Black" pitchFamily="34" charset="0"/>
              </a:rPr>
              <a:t>desde </a:t>
            </a:r>
            <a:r>
              <a:rPr lang="es-CO" sz="1800" dirty="0">
                <a:latin typeface="Arial Black" pitchFamily="34" charset="0"/>
              </a:rPr>
              <a:t>la Administración Turística se trabaja para desarrollar las ventajas derivadas de una nueva economía en la que la innovación, el conocimiento, la captación y desarrollo del talento sean los activos estratégicos clave para la satisfacción del cliente y el éxito del negocio. </a:t>
            </a:r>
            <a:endParaRPr lang="es-CO" sz="1800" dirty="0" smtClean="0">
              <a:latin typeface="Arial Black" pitchFamily="34" charset="0"/>
            </a:endParaRPr>
          </a:p>
          <a:p>
            <a:r>
              <a:rPr lang="es-CO" sz="1800" dirty="0" smtClean="0">
                <a:latin typeface="Arial Black" pitchFamily="34" charset="0"/>
              </a:rPr>
              <a:t>Carlos Romero </a:t>
            </a:r>
            <a:r>
              <a:rPr lang="es-CO" sz="1800" i="1" dirty="0" err="1" smtClean="0">
                <a:latin typeface="Arial Black" pitchFamily="34" charset="0"/>
              </a:rPr>
              <a:t>Seggitur</a:t>
            </a:r>
            <a:r>
              <a:rPr lang="es-CO" sz="1800" dirty="0">
                <a:latin typeface="Arial Black" pitchFamily="34" charset="0"/>
              </a:rPr>
              <a:t/>
            </a:r>
            <a:br>
              <a:rPr lang="es-CO" sz="1800" dirty="0">
                <a:latin typeface="Arial Black" pitchFamily="34" charset="0"/>
              </a:rPr>
            </a:br>
            <a:r>
              <a:rPr lang="es-CO" sz="1800" dirty="0">
                <a:latin typeface="Arial Black" pitchFamily="34" charset="0"/>
              </a:rPr>
              <a:t/>
            </a:r>
            <a:br>
              <a:rPr lang="es-CO" sz="1800" dirty="0">
                <a:latin typeface="Arial Black" pitchFamily="34" charset="0"/>
              </a:rPr>
            </a:br>
            <a:endParaRPr lang="es-CO" sz="1200" dirty="0">
              <a:latin typeface="Arial Narrow" pitchFamily="34" charset="0"/>
            </a:endParaRPr>
          </a:p>
        </p:txBody>
      </p:sp>
      <p:pic>
        <p:nvPicPr>
          <p:cNvPr id="4" name="3 Imagen" descr="A.bmp"/>
          <p:cNvPicPr>
            <a:picLocks noChangeAspect="1"/>
          </p:cNvPicPr>
          <p:nvPr/>
        </p:nvPicPr>
        <p:blipFill>
          <a:blip r:embed="rId2"/>
          <a:stretch>
            <a:fillRect/>
          </a:stretch>
        </p:blipFill>
        <p:spPr>
          <a:xfrm>
            <a:off x="7010667" y="0"/>
            <a:ext cx="2133333" cy="1942857"/>
          </a:xfrm>
          <a:prstGeom prst="rect">
            <a:avLst/>
          </a:prstGeom>
        </p:spPr>
      </p:pic>
      <p:pic>
        <p:nvPicPr>
          <p:cNvPr id="9218" name="Picture 2" descr="http://t3.gstatic.com/images?q=tbn:ANd9GcTAya2Nds7whL2in70MHSnvzHo2ExS7vvkexqlNwwo13nqg-sv8"/>
          <p:cNvPicPr>
            <a:picLocks noChangeAspect="1" noChangeArrowheads="1"/>
          </p:cNvPicPr>
          <p:nvPr/>
        </p:nvPicPr>
        <p:blipFill>
          <a:blip r:embed="rId3"/>
          <a:srcRect/>
          <a:stretch>
            <a:fillRect/>
          </a:stretch>
        </p:blipFill>
        <p:spPr bwMode="auto">
          <a:xfrm>
            <a:off x="6000760" y="4357694"/>
            <a:ext cx="2085975" cy="18097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428604"/>
            <a:ext cx="8229600"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
            </a:r>
            <a:br>
              <a:rPr lang="es-CO" sz="5400" dirty="0" smtClean="0">
                <a:solidFill>
                  <a:schemeClr val="bg1"/>
                </a:solidFill>
              </a:rPr>
            </a:br>
            <a:r>
              <a:rPr lang="es-CO" sz="5400" dirty="0" smtClean="0">
                <a:solidFill>
                  <a:schemeClr val="bg1"/>
                </a:solidFill>
              </a:rPr>
              <a:t>INTRODUCCION:</a:t>
            </a:r>
            <a:endParaRPr lang="es-CO" sz="5400" dirty="0">
              <a:solidFill>
                <a:schemeClr val="bg1"/>
              </a:solidFill>
            </a:endParaRPr>
          </a:p>
        </p:txBody>
      </p:sp>
      <p:sp>
        <p:nvSpPr>
          <p:cNvPr id="3" name="2 Marcador de contenido"/>
          <p:cNvSpPr>
            <a:spLocks noGrp="1"/>
          </p:cNvSpPr>
          <p:nvPr>
            <p:ph sz="quarter" idx="1"/>
          </p:nvPr>
        </p:nvSpPr>
        <p:spPr/>
        <p:txBody>
          <a:bodyPr>
            <a:normAutofit/>
          </a:bodyPr>
          <a:lstStyle/>
          <a:p>
            <a:r>
              <a:rPr lang="es-CO" sz="3200" dirty="0" smtClean="0">
                <a:latin typeface="Arial Narrow" pitchFamily="34" charset="0"/>
              </a:rPr>
              <a:t>El </a:t>
            </a:r>
            <a:r>
              <a:rPr lang="es-CO" sz="3200" dirty="0">
                <a:latin typeface="Arial Narrow" pitchFamily="34" charset="0"/>
              </a:rPr>
              <a:t>turismo tecnológico es una herramienta que nos ofrece la modernidad para potenciar la industria del turismo. Los últimos avances de la tecnología son un pretexto válido para dar a conocer los principales atractivos del país, generando ingresos para el sector. </a:t>
            </a:r>
          </a:p>
          <a:p>
            <a:pPr>
              <a:buNone/>
            </a:pPr>
            <a:endParaRPr lang="es-C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4400" dirty="0" smtClean="0">
                <a:solidFill>
                  <a:srgbClr val="C00000"/>
                </a:solidFill>
                <a:latin typeface="Bauhaus 93" pitchFamily="82" charset="0"/>
              </a:rPr>
              <a:t>HOTELERIA</a:t>
            </a:r>
            <a:endParaRPr lang="es-CO" sz="4400" dirty="0">
              <a:solidFill>
                <a:srgbClr val="C00000"/>
              </a:solidFill>
              <a:latin typeface="Bauhaus 93" pitchFamily="82" charset="0"/>
            </a:endParaRPr>
          </a:p>
        </p:txBody>
      </p:sp>
      <p:pic>
        <p:nvPicPr>
          <p:cNvPr id="40962" name="Picture 2" descr="http://t0.gstatic.com/images?q=tbn:ANd9GcSkuHzlAmqxOqzdNGPN3Sxu6WnIIrdKa3vuV8dM7JxH8KEeqbm8"/>
          <p:cNvPicPr>
            <a:picLocks noChangeAspect="1" noChangeArrowheads="1"/>
          </p:cNvPicPr>
          <p:nvPr/>
        </p:nvPicPr>
        <p:blipFill>
          <a:blip r:embed="rId2"/>
          <a:srcRect/>
          <a:stretch>
            <a:fillRect/>
          </a:stretch>
        </p:blipFill>
        <p:spPr bwMode="auto">
          <a:xfrm rot="21121198">
            <a:off x="1071538" y="1500174"/>
            <a:ext cx="6572296" cy="471490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SISTEMA PARA FRONT DESK</a:t>
            </a:r>
            <a:endParaRPr lang="es-CO" dirty="0"/>
          </a:p>
        </p:txBody>
      </p:sp>
      <p:sp>
        <p:nvSpPr>
          <p:cNvPr id="3" name="2 Marcador de contenido"/>
          <p:cNvSpPr>
            <a:spLocks noGrp="1"/>
          </p:cNvSpPr>
          <p:nvPr>
            <p:ph sz="quarter" idx="1"/>
          </p:nvPr>
        </p:nvSpPr>
        <p:spPr/>
        <p:txBody>
          <a:bodyPr>
            <a:normAutofit fontScale="77500" lnSpcReduction="20000"/>
          </a:bodyPr>
          <a:lstStyle/>
          <a:p>
            <a:r>
              <a:rPr lang="es-CO" b="1" dirty="0" smtClean="0">
                <a:latin typeface="Arial Black" pitchFamily="34" charset="0"/>
              </a:rPr>
              <a:t>El software para hoteles </a:t>
            </a:r>
            <a:r>
              <a:rPr lang="es-CO" b="1" dirty="0" err="1" smtClean="0">
                <a:latin typeface="Arial Black" pitchFamily="34" charset="0"/>
              </a:rPr>
              <a:t>eZee</a:t>
            </a:r>
            <a:r>
              <a:rPr lang="es-CO" b="1" dirty="0" smtClean="0">
                <a:latin typeface="Arial Black" pitchFamily="34" charset="0"/>
              </a:rPr>
              <a:t> </a:t>
            </a:r>
            <a:r>
              <a:rPr lang="es-CO" b="1" dirty="0" err="1" smtClean="0">
                <a:latin typeface="Arial Black" pitchFamily="34" charset="0"/>
              </a:rPr>
              <a:t>FrontDesk</a:t>
            </a:r>
            <a:r>
              <a:rPr lang="es-CO" dirty="0" smtClean="0">
                <a:latin typeface="Arial Black" pitchFamily="34" charset="0"/>
              </a:rPr>
              <a:t> está diseñado para acomodar las necesidades de varios tipos de propiedades como son: hoteles, moteles, resorts, clubs, B &amp; </a:t>
            </a:r>
            <a:r>
              <a:rPr lang="es-CO" dirty="0" err="1" smtClean="0">
                <a:latin typeface="Arial Black" pitchFamily="34" charset="0"/>
              </a:rPr>
              <a:t>B's</a:t>
            </a:r>
            <a:r>
              <a:rPr lang="es-CO" dirty="0" smtClean="0">
                <a:latin typeface="Arial Black" pitchFamily="34" charset="0"/>
              </a:rPr>
              <a:t>, franquicias de hoteles pequeños, </a:t>
            </a:r>
            <a:r>
              <a:rPr lang="es-CO" dirty="0" err="1" smtClean="0">
                <a:latin typeface="Arial Black" pitchFamily="34" charset="0"/>
              </a:rPr>
              <a:t>condo's</a:t>
            </a:r>
            <a:r>
              <a:rPr lang="es-CO" dirty="0" smtClean="0">
                <a:latin typeface="Arial Black" pitchFamily="34" charset="0"/>
              </a:rPr>
              <a:t>, hostales y apartamentos. </a:t>
            </a:r>
            <a:r>
              <a:rPr lang="es-CO" dirty="0" err="1" smtClean="0">
                <a:latin typeface="Arial Black" pitchFamily="34" charset="0"/>
              </a:rPr>
              <a:t>eZee</a:t>
            </a:r>
            <a:r>
              <a:rPr lang="es-CO" dirty="0" smtClean="0">
                <a:latin typeface="Arial Black" pitchFamily="34" charset="0"/>
              </a:rPr>
              <a:t> </a:t>
            </a:r>
            <a:r>
              <a:rPr lang="es-CO" dirty="0" err="1" smtClean="0">
                <a:latin typeface="Arial Black" pitchFamily="34" charset="0"/>
              </a:rPr>
              <a:t>FrontDesk</a:t>
            </a:r>
            <a:r>
              <a:rPr lang="es-CO" dirty="0" smtClean="0">
                <a:latin typeface="Arial Black" pitchFamily="34" charset="0"/>
              </a:rPr>
              <a:t> está instalado en más de 46 países alrededor del mundo con centros de soporte en 12 países. </a:t>
            </a:r>
            <a:br>
              <a:rPr lang="es-CO" dirty="0" smtClean="0">
                <a:latin typeface="Arial Black" pitchFamily="34" charset="0"/>
              </a:rPr>
            </a:br>
            <a:r>
              <a:rPr lang="es-CO" dirty="0" smtClean="0">
                <a:latin typeface="Arial Black" pitchFamily="34" charset="0"/>
              </a:rPr>
              <a:t/>
            </a:r>
            <a:br>
              <a:rPr lang="es-CO" dirty="0" smtClean="0">
                <a:latin typeface="Arial Black" pitchFamily="34" charset="0"/>
              </a:rPr>
            </a:br>
            <a:r>
              <a:rPr lang="es-CO" dirty="0" err="1" smtClean="0">
                <a:latin typeface="Arial Black" pitchFamily="34" charset="0"/>
              </a:rPr>
              <a:t>eZee</a:t>
            </a:r>
            <a:r>
              <a:rPr lang="es-CO" dirty="0" smtClean="0">
                <a:latin typeface="Arial Black" pitchFamily="34" charset="0"/>
              </a:rPr>
              <a:t> </a:t>
            </a:r>
            <a:r>
              <a:rPr lang="es-CO" dirty="0" err="1" smtClean="0">
                <a:latin typeface="Arial Black" pitchFamily="34" charset="0"/>
              </a:rPr>
              <a:t>FrontDesk</a:t>
            </a:r>
            <a:r>
              <a:rPr lang="es-CO" dirty="0" smtClean="0">
                <a:latin typeface="Arial Black" pitchFamily="34" charset="0"/>
              </a:rPr>
              <a:t> es una solución moderna, la cual tiene un completo rango de módulos integrados para cubrir cada aspecto en la administración de la propiedad. La versión general del software de Reservaciones de Hotel </a:t>
            </a:r>
            <a:r>
              <a:rPr lang="es-CO" dirty="0" err="1" smtClean="0">
                <a:latin typeface="Arial Black" pitchFamily="34" charset="0"/>
              </a:rPr>
              <a:t>eZee</a:t>
            </a:r>
            <a:r>
              <a:rPr lang="es-CO" dirty="0" smtClean="0">
                <a:latin typeface="Arial Black" pitchFamily="34" charset="0"/>
              </a:rPr>
              <a:t> </a:t>
            </a:r>
            <a:r>
              <a:rPr lang="es-CO" dirty="0" err="1" smtClean="0">
                <a:latin typeface="Arial Black" pitchFamily="34" charset="0"/>
              </a:rPr>
              <a:t>FrontDesk</a:t>
            </a:r>
            <a:r>
              <a:rPr lang="es-CO" dirty="0" smtClean="0">
                <a:latin typeface="Arial Black" pitchFamily="34" charset="0"/>
              </a:rPr>
              <a:t> Hotel es muy aceptada alrededor del mundo, debido a su estado del arte en tecnología y a la gran facilidad en su uso. </a:t>
            </a:r>
            <a:br>
              <a:rPr lang="es-CO" dirty="0" smtClean="0">
                <a:latin typeface="Arial Black" pitchFamily="34" charset="0"/>
              </a:rPr>
            </a:br>
            <a:endParaRPr lang="es-CO" dirty="0">
              <a:latin typeface="Arial Black"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Front </a:t>
            </a:r>
            <a:r>
              <a:rPr lang="es-CO" dirty="0" err="1" smtClean="0"/>
              <a:t>desk</a:t>
            </a:r>
            <a:r>
              <a:rPr lang="es-CO" dirty="0" smtClean="0"/>
              <a:t>…</a:t>
            </a:r>
            <a:endParaRPr lang="es-CO" dirty="0"/>
          </a:p>
        </p:txBody>
      </p:sp>
      <p:sp>
        <p:nvSpPr>
          <p:cNvPr id="3" name="2 Marcador de contenido"/>
          <p:cNvSpPr>
            <a:spLocks noGrp="1"/>
          </p:cNvSpPr>
          <p:nvPr>
            <p:ph sz="quarter" idx="1"/>
          </p:nvPr>
        </p:nvSpPr>
        <p:spPr/>
        <p:txBody>
          <a:bodyPr>
            <a:normAutofit fontScale="92500" lnSpcReduction="20000"/>
          </a:bodyPr>
          <a:lstStyle/>
          <a:p>
            <a:pPr algn="ctr">
              <a:buNone/>
            </a:pPr>
            <a:r>
              <a:rPr lang="es-CO" b="1" dirty="0" err="1" smtClean="0">
                <a:solidFill>
                  <a:srgbClr val="C00000"/>
                </a:solidFill>
              </a:rPr>
              <a:t>eZee</a:t>
            </a:r>
            <a:r>
              <a:rPr lang="es-CO" b="1" dirty="0" smtClean="0">
                <a:solidFill>
                  <a:srgbClr val="C00000"/>
                </a:solidFill>
              </a:rPr>
              <a:t> POS para Bares Y  Restaurantes</a:t>
            </a:r>
            <a:endParaRPr lang="es-CO" dirty="0" smtClean="0">
              <a:solidFill>
                <a:srgbClr val="C00000"/>
              </a:solidFill>
            </a:endParaRPr>
          </a:p>
          <a:p>
            <a:r>
              <a:rPr lang="es-CO" dirty="0" smtClean="0">
                <a:latin typeface="Arial Black" pitchFamily="34" charset="0"/>
              </a:rPr>
              <a:t>Este puede ser utilizado en restaurantes, hoteles, bares, </a:t>
            </a:r>
            <a:r>
              <a:rPr lang="es-CO" dirty="0" err="1" smtClean="0">
                <a:latin typeface="Arial Black" pitchFamily="34" charset="0"/>
              </a:rPr>
              <a:t>night</a:t>
            </a:r>
            <a:r>
              <a:rPr lang="es-CO" dirty="0" smtClean="0">
                <a:latin typeface="Arial Black" pitchFamily="34" charset="0"/>
              </a:rPr>
              <a:t> clubs, resorts, parques temáticos, cruceros y cualquier tienda de detalle, en donde se maneje todo tipo de actividad de Punto de Venta.</a:t>
            </a:r>
          </a:p>
          <a:p>
            <a:r>
              <a:rPr lang="es-CO" dirty="0" err="1" smtClean="0">
                <a:latin typeface="Arial Black" pitchFamily="34" charset="0"/>
              </a:rPr>
              <a:t>eZee</a:t>
            </a:r>
            <a:r>
              <a:rPr lang="es-CO" dirty="0" smtClean="0">
                <a:latin typeface="Arial Black" pitchFamily="34" charset="0"/>
              </a:rPr>
              <a:t> POS viene con el interface regular operado por teclado y ratón, así como también con el interface </a:t>
            </a:r>
            <a:r>
              <a:rPr lang="es-CO" dirty="0" err="1" smtClean="0">
                <a:latin typeface="Arial Black" pitchFamily="34" charset="0"/>
              </a:rPr>
              <a:t>Touch</a:t>
            </a:r>
            <a:r>
              <a:rPr lang="es-CO" dirty="0" smtClean="0">
                <a:latin typeface="Arial Black" pitchFamily="34" charset="0"/>
              </a:rPr>
              <a:t> </a:t>
            </a:r>
            <a:r>
              <a:rPr lang="es-CO" dirty="0" err="1" smtClean="0">
                <a:latin typeface="Arial Black" pitchFamily="34" charset="0"/>
              </a:rPr>
              <a:t>Screen</a:t>
            </a:r>
            <a:r>
              <a:rPr lang="es-CO" dirty="0" smtClean="0">
                <a:latin typeface="Arial Black" pitchFamily="34" charset="0"/>
              </a:rPr>
              <a:t>. Algunas de las características de </a:t>
            </a:r>
            <a:r>
              <a:rPr lang="es-CO" dirty="0" err="1" smtClean="0">
                <a:latin typeface="Arial Black" pitchFamily="34" charset="0"/>
              </a:rPr>
              <a:t>eZee</a:t>
            </a:r>
            <a:r>
              <a:rPr lang="es-CO" dirty="0" smtClean="0">
                <a:latin typeface="Arial Black" pitchFamily="34" charset="0"/>
              </a:rPr>
              <a:t> Point of sale son Administración del Menú, Impresoras de Comandas y de Bar totalmente configurables, </a:t>
            </a:r>
          </a:p>
          <a:p>
            <a:endParaRPr lang="es-C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642918"/>
            <a:ext cx="8534400" cy="758952"/>
          </a:xfrm>
        </p:spPr>
        <p:txBody>
          <a:bodyPr>
            <a:normAutofit fontScale="90000"/>
          </a:bodyPr>
          <a:lstStyle/>
          <a:p>
            <a:r>
              <a:rPr lang="es-CO" dirty="0" smtClean="0"/>
              <a:t/>
            </a:r>
            <a:br>
              <a:rPr lang="es-CO" dirty="0" smtClean="0"/>
            </a:br>
            <a:r>
              <a:rPr lang="es-CO" dirty="0" smtClean="0">
                <a:solidFill>
                  <a:schemeClr val="tx1"/>
                </a:solidFill>
              </a:rPr>
              <a:t>AVANCES INCREIBLES DE LA TECNOLOGIA ACTUALES A Y A FUTURO</a:t>
            </a:r>
            <a:endParaRPr lang="es-CO" dirty="0">
              <a:solidFill>
                <a:schemeClr val="tx1"/>
              </a:solidFill>
            </a:endParaRPr>
          </a:p>
        </p:txBody>
      </p:sp>
      <p:sp>
        <p:nvSpPr>
          <p:cNvPr id="3" name="2 Marcador de contenido"/>
          <p:cNvSpPr>
            <a:spLocks noGrp="1"/>
          </p:cNvSpPr>
          <p:nvPr>
            <p:ph sz="quarter" idx="1"/>
          </p:nvPr>
        </p:nvSpPr>
        <p:spPr/>
        <p:txBody>
          <a:bodyPr>
            <a:normAutofit fontScale="92500" lnSpcReduction="20000"/>
          </a:bodyPr>
          <a:lstStyle/>
          <a:p>
            <a:r>
              <a:rPr lang="es-CO" b="1" dirty="0" smtClean="0">
                <a:solidFill>
                  <a:srgbClr val="C00000"/>
                </a:solidFill>
                <a:latin typeface="Bauhaus 93" pitchFamily="82" charset="0"/>
              </a:rPr>
              <a:t>EL primer Hotel Espacial abrirá sus puertas en el año 2016 </a:t>
            </a:r>
          </a:p>
          <a:p>
            <a:r>
              <a:rPr lang="es-CO" dirty="0" smtClean="0"/>
              <a:t>Rusia anunció que el año 2016 estaría habilitado el primer hotel espacial, el que contaría con una capacidad para siete personas y un plan de alojamiento de cinco días, con un costo a partir del medio millón de dólares.</a:t>
            </a:r>
            <a:br>
              <a:rPr lang="es-CO" dirty="0" smtClean="0"/>
            </a:br>
            <a:endParaRPr lang="es-CO" dirty="0" smtClean="0"/>
          </a:p>
          <a:p>
            <a:r>
              <a:rPr lang="es-CO" dirty="0" smtClean="0"/>
              <a:t>La Empresa Orbital Technologies, estaría construyendo el hotel cuyo diseño contempla grandes vistas a la Tierra a través de ventanas localizadas estratégicamente y que además permitirán al turista espacial apreciar la inmensidad del espacio.</a:t>
            </a:r>
          </a:p>
          <a:p>
            <a:r>
              <a:rPr lang="es-CO" i="1" dirty="0" smtClean="0"/>
              <a:t>Autor: Nancy Duran </a:t>
            </a:r>
          </a:p>
          <a:p>
            <a:endParaRPr lang="es-C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primer-hotel-espacial-rusia-500x225.jpg"/>
          <p:cNvPicPr>
            <a:picLocks noChangeAspect="1"/>
          </p:cNvPicPr>
          <p:nvPr/>
        </p:nvPicPr>
        <p:blipFill>
          <a:blip r:embed="rId2"/>
          <a:stretch>
            <a:fillRect/>
          </a:stretch>
        </p:blipFill>
        <p:spPr>
          <a:xfrm rot="20946961">
            <a:off x="1049162" y="928560"/>
            <a:ext cx="7212212" cy="4233446"/>
          </a:xfrm>
          <a:prstGeom prst="rect">
            <a:avLst/>
          </a:prstGeom>
        </p:spPr>
      </p:pic>
      <p:sp>
        <p:nvSpPr>
          <p:cNvPr id="3" name="2 Rectángulo"/>
          <p:cNvSpPr/>
          <p:nvPr/>
        </p:nvSpPr>
        <p:spPr>
          <a:xfrm>
            <a:off x="4572000" y="2571744"/>
            <a:ext cx="4572000" cy="3416320"/>
          </a:xfrm>
          <a:prstGeom prst="rect">
            <a:avLst/>
          </a:prstGeom>
        </p:spPr>
        <p:txBody>
          <a:bodyPr>
            <a:spAutoFit/>
          </a:bodyPr>
          <a:lstStyle/>
          <a:p>
            <a:r>
              <a:rPr lang="es-CO" sz="2400" dirty="0" smtClean="0">
                <a:solidFill>
                  <a:srgbClr val="C00000"/>
                </a:solidFill>
                <a:latin typeface="Arial Black" pitchFamily="34" charset="0"/>
              </a:rPr>
              <a:t>El hotel, dividido en cuatro cabinas con capacidad para siete personas, estará ubicado a más de 300 kilómetros de nuestro planeta y para llegar se deberá viajar dos días a bordo de una cápsula </a:t>
            </a:r>
            <a:r>
              <a:rPr lang="es-CO" sz="2400" dirty="0" err="1" smtClean="0">
                <a:solidFill>
                  <a:srgbClr val="C00000"/>
                </a:solidFill>
                <a:latin typeface="Arial Black" pitchFamily="34" charset="0"/>
              </a:rPr>
              <a:t>Soyuz</a:t>
            </a:r>
            <a:r>
              <a:rPr lang="es-CO" sz="2400" dirty="0" smtClean="0">
                <a:solidFill>
                  <a:srgbClr val="C00000"/>
                </a:solidFill>
                <a:latin typeface="Arial Black" pitchFamily="34" charset="0"/>
              </a:rPr>
              <a:t>.</a:t>
            </a:r>
            <a:endParaRPr lang="es-CO" sz="2400" dirty="0">
              <a:solidFill>
                <a:srgbClr val="C00000"/>
              </a:solidFill>
              <a:latin typeface="Arial Black" pitchFamily="34" charset="0"/>
            </a:endParaRPr>
          </a:p>
        </p:txBody>
      </p:sp>
      <p:sp>
        <p:nvSpPr>
          <p:cNvPr id="4" name="3 CuadroTexto"/>
          <p:cNvSpPr txBox="1"/>
          <p:nvPr/>
        </p:nvSpPr>
        <p:spPr>
          <a:xfrm>
            <a:off x="357158" y="6215082"/>
            <a:ext cx="4286280" cy="369332"/>
          </a:xfrm>
          <a:prstGeom prst="rect">
            <a:avLst/>
          </a:prstGeom>
          <a:noFill/>
        </p:spPr>
        <p:txBody>
          <a:bodyPr wrap="square" rtlCol="0">
            <a:spAutoFit/>
          </a:bodyPr>
          <a:lstStyle/>
          <a:p>
            <a:r>
              <a:rPr lang="es-CO" dirty="0" smtClean="0"/>
              <a:t>Autor: Nancy Duran</a:t>
            </a:r>
            <a:endParaRPr lang="es-C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NKNM.jpg"/>
          <p:cNvPicPr>
            <a:picLocks noChangeAspect="1"/>
          </p:cNvPicPr>
          <p:nvPr/>
        </p:nvPicPr>
        <p:blipFill>
          <a:blip r:embed="rId2"/>
          <a:stretch>
            <a:fillRect/>
          </a:stretch>
        </p:blipFill>
        <p:spPr>
          <a:xfrm rot="736706">
            <a:off x="6542369" y="236697"/>
            <a:ext cx="2428875" cy="1885950"/>
          </a:xfrm>
          <a:prstGeom prst="rect">
            <a:avLst/>
          </a:prstGeom>
        </p:spPr>
      </p:pic>
      <p:sp>
        <p:nvSpPr>
          <p:cNvPr id="2" name="1 Título"/>
          <p:cNvSpPr>
            <a:spLocks noGrp="1"/>
          </p:cNvSpPr>
          <p:nvPr>
            <p:ph type="title"/>
          </p:nvPr>
        </p:nvSpPr>
        <p:spPr/>
        <p:txBody>
          <a:bodyPr/>
          <a:lstStyle/>
          <a:p>
            <a:r>
              <a:rPr lang="es-CO" dirty="0" smtClean="0"/>
              <a:t>HOTELERIA</a:t>
            </a:r>
            <a:endParaRPr lang="es-CO" dirty="0"/>
          </a:p>
        </p:txBody>
      </p:sp>
      <p:sp>
        <p:nvSpPr>
          <p:cNvPr id="3" name="2 Marcador de contenido"/>
          <p:cNvSpPr>
            <a:spLocks noGrp="1"/>
          </p:cNvSpPr>
          <p:nvPr>
            <p:ph sz="quarter" idx="1"/>
          </p:nvPr>
        </p:nvSpPr>
        <p:spPr>
          <a:xfrm>
            <a:off x="214282" y="1500174"/>
            <a:ext cx="8503920" cy="4572000"/>
          </a:xfrm>
        </p:spPr>
        <p:txBody>
          <a:bodyPr>
            <a:normAutofit fontScale="92500" lnSpcReduction="20000"/>
          </a:bodyPr>
          <a:lstStyle/>
          <a:p>
            <a:pPr>
              <a:buNone/>
            </a:pPr>
            <a:r>
              <a:rPr lang="es-CO" dirty="0" smtClean="0"/>
              <a:t/>
            </a:r>
            <a:br>
              <a:rPr lang="es-CO" dirty="0" smtClean="0"/>
            </a:br>
            <a:r>
              <a:rPr lang="es-CO" dirty="0" smtClean="0"/>
              <a:t> </a:t>
            </a:r>
            <a:r>
              <a:rPr lang="es-CO" b="1" dirty="0" smtClean="0">
                <a:solidFill>
                  <a:srgbClr val="C00000"/>
                </a:solidFill>
              </a:rPr>
              <a:t> Hotel Submarino </a:t>
            </a:r>
            <a:r>
              <a:rPr lang="es-CO" b="1" dirty="0" err="1" smtClean="0">
                <a:solidFill>
                  <a:srgbClr val="C00000"/>
                </a:solidFill>
              </a:rPr>
              <a:t>Hydropolis</a:t>
            </a:r>
            <a:r>
              <a:rPr lang="es-CO" b="1" dirty="0" smtClean="0">
                <a:solidFill>
                  <a:srgbClr val="C00000"/>
                </a:solidFill>
              </a:rPr>
              <a:t>, </a:t>
            </a:r>
            <a:r>
              <a:rPr lang="es-CO" b="1" dirty="0" err="1" smtClean="0">
                <a:solidFill>
                  <a:srgbClr val="C00000"/>
                </a:solidFill>
              </a:rPr>
              <a:t>Dubai</a:t>
            </a:r>
            <a:r>
              <a:rPr lang="es-CO" b="1" dirty="0" smtClean="0"/>
              <a:t>. </a:t>
            </a:r>
          </a:p>
          <a:p>
            <a:pPr>
              <a:buNone/>
            </a:pPr>
            <a:r>
              <a:rPr lang="es-CO" dirty="0" err="1" smtClean="0"/>
              <a:t>Hydropolis</a:t>
            </a:r>
            <a:r>
              <a:rPr lang="es-CO" dirty="0" smtClean="0"/>
              <a:t> es el primer hotel submarino de lujo del mundo, y está actualmente en construcción en </a:t>
            </a:r>
            <a:r>
              <a:rPr lang="es-CO" dirty="0" err="1" smtClean="0"/>
              <a:t>Dubai</a:t>
            </a:r>
            <a:r>
              <a:rPr lang="es-CO" dirty="0" smtClean="0"/>
              <a:t>,. Este incluirá tres elementos: la estación de tierra, donde a los invitados les será dada la bienvenida, el túnel conector, que transportará a la gente por el tren al área principal del hotel, y las 220 suites dentro del complejo submarino. Este es uno de los proyectos de construcción contemporáneos más grandes en el mundo, cubriendo un área de 260 hectáreas, el tamaño del Hyde Park de Londres. Para entrar en este espacio surrealista, los visitantes comenzarán en la estación de tierra</a:t>
            </a:r>
          </a:p>
          <a:p>
            <a:endParaRPr lang="es-C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tx1"/>
                </a:solidFill>
              </a:rPr>
              <a:t>NUEVAS IDEAS PARA LA TECNOLOGIA</a:t>
            </a:r>
            <a:endParaRPr lang="es-CO" dirty="0">
              <a:solidFill>
                <a:schemeClr val="tx1"/>
              </a:solidFill>
            </a:endParaRPr>
          </a:p>
        </p:txBody>
      </p:sp>
      <p:sp>
        <p:nvSpPr>
          <p:cNvPr id="3" name="2 Marcador de contenido"/>
          <p:cNvSpPr>
            <a:spLocks noGrp="1"/>
          </p:cNvSpPr>
          <p:nvPr>
            <p:ph sz="quarter" idx="1"/>
          </p:nvPr>
        </p:nvSpPr>
        <p:spPr/>
        <p:txBody>
          <a:bodyPr>
            <a:normAutofit fontScale="62500" lnSpcReduction="20000"/>
          </a:bodyPr>
          <a:lstStyle/>
          <a:p>
            <a:r>
              <a:rPr lang="es-CO" dirty="0" smtClean="0">
                <a:latin typeface="Arial Black" pitchFamily="34" charset="0"/>
              </a:rPr>
              <a:t>Una de las principales ideas, que consiste en convertir las habitaciones de los hoteles en escaparates donde los huéspedes pueden probar y, posteriormente, comprar los objetos incluidos en ellas, ya se ha implementado en cadenas como Hyatt y </a:t>
            </a:r>
            <a:r>
              <a:rPr lang="es-CO" dirty="0" err="1" smtClean="0">
                <a:latin typeface="Arial Black" pitchFamily="34" charset="0"/>
              </a:rPr>
              <a:t>Kimpton</a:t>
            </a:r>
            <a:r>
              <a:rPr lang="es-CO" dirty="0" smtClean="0">
                <a:latin typeface="Arial Black" pitchFamily="34" charset="0"/>
              </a:rPr>
              <a:t>. Según los expertos, el siguiente paso serán los hoteles temáticos de varias marcas conjuntas: por ejemplo, un hotel deportivo de </a:t>
            </a:r>
            <a:r>
              <a:rPr lang="es-CO" dirty="0" err="1" smtClean="0">
                <a:latin typeface="Arial Black" pitchFamily="34" charset="0"/>
              </a:rPr>
              <a:t>Nike</a:t>
            </a:r>
            <a:r>
              <a:rPr lang="es-CO" dirty="0" smtClean="0">
                <a:latin typeface="Arial Black" pitchFamily="34" charset="0"/>
              </a:rPr>
              <a:t> y </a:t>
            </a:r>
            <a:r>
              <a:rPr lang="es-CO" dirty="0" err="1" smtClean="0">
                <a:latin typeface="Arial Black" pitchFamily="34" charset="0"/>
              </a:rPr>
              <a:t>Starwood</a:t>
            </a:r>
            <a:r>
              <a:rPr lang="es-CO" dirty="0" smtClean="0">
                <a:latin typeface="Arial Black" pitchFamily="34" charset="0"/>
              </a:rPr>
              <a:t>. </a:t>
            </a:r>
            <a:br>
              <a:rPr lang="es-CO" dirty="0" smtClean="0">
                <a:latin typeface="Arial Black" pitchFamily="34" charset="0"/>
              </a:rPr>
            </a:br>
            <a:r>
              <a:rPr lang="es-CO" dirty="0" smtClean="0">
                <a:latin typeface="Arial Black" pitchFamily="34" charset="0"/>
              </a:rPr>
              <a:t/>
            </a:r>
            <a:br>
              <a:rPr lang="es-CO" dirty="0" smtClean="0">
                <a:latin typeface="Arial Black" pitchFamily="34" charset="0"/>
              </a:rPr>
            </a:br>
            <a:r>
              <a:rPr lang="es-CO" dirty="0" smtClean="0">
                <a:latin typeface="Arial Black" pitchFamily="34" charset="0"/>
              </a:rPr>
              <a:t>Para evitar posteriores decepciones, los clientes podrán elegir sus habitaciones basándose en fotos en 3D y en los comentarios de los clientes anteriores. </a:t>
            </a:r>
            <a:br>
              <a:rPr lang="es-CO" dirty="0" smtClean="0">
                <a:latin typeface="Arial Black" pitchFamily="34" charset="0"/>
              </a:rPr>
            </a:br>
            <a:r>
              <a:rPr lang="es-CO" dirty="0" smtClean="0">
                <a:latin typeface="Arial Black" pitchFamily="34" charset="0"/>
              </a:rPr>
              <a:t>Los botones tradicionales desaparecerán; en su lugar, un robot mayordomo no sólo subirá las maletas a la habitación, sino que permanecerá en ella durante todo el tiempo de estancia del cliente, pudiendo ser programado para realizar el servicio de habitación y retirar los desperdicios y platos sucios. Todo ello sin pedir propina a cambio.</a:t>
            </a:r>
          </a:p>
          <a:p>
            <a:r>
              <a:rPr lang="es-CO" i="1" dirty="0" err="1" smtClean="0">
                <a:latin typeface="Arial Black" pitchFamily="34" charset="0"/>
              </a:rPr>
              <a:t>Richark</a:t>
            </a:r>
            <a:r>
              <a:rPr lang="es-CO" i="1" dirty="0" smtClean="0">
                <a:latin typeface="Arial Black" pitchFamily="34" charset="0"/>
              </a:rPr>
              <a:t>  </a:t>
            </a:r>
            <a:r>
              <a:rPr lang="es-CO" i="1" dirty="0" err="1" smtClean="0">
                <a:latin typeface="Arial Black" pitchFamily="34" charset="0"/>
              </a:rPr>
              <a:t>Seatle</a:t>
            </a:r>
            <a:r>
              <a:rPr lang="es-CO" i="1" dirty="0" smtClean="0">
                <a:latin typeface="Arial Black" pitchFamily="34" charset="0"/>
              </a:rPr>
              <a:t>, revista México Desconocido pag.16 tomo 448</a:t>
            </a:r>
            <a:br>
              <a:rPr lang="es-CO" i="1" dirty="0" smtClean="0">
                <a:latin typeface="Arial Black" pitchFamily="34" charset="0"/>
              </a:rPr>
            </a:br>
            <a:r>
              <a:rPr lang="es-CO" dirty="0" smtClean="0">
                <a:latin typeface="Arial Narrow" pitchFamily="34" charset="0"/>
              </a:rPr>
              <a:t/>
            </a:r>
            <a:br>
              <a:rPr lang="es-CO" dirty="0" smtClean="0">
                <a:latin typeface="Arial Narrow" pitchFamily="34" charset="0"/>
              </a:rPr>
            </a:br>
            <a:endParaRPr lang="es-CO"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C00000"/>
                </a:solidFill>
              </a:rPr>
              <a:t>AVANCES TECNOLOGICOS A FUTURO:</a:t>
            </a:r>
            <a:endParaRPr lang="es-CO" dirty="0">
              <a:solidFill>
                <a:srgbClr val="C00000"/>
              </a:solidFill>
            </a:endParaRPr>
          </a:p>
        </p:txBody>
      </p:sp>
      <p:sp>
        <p:nvSpPr>
          <p:cNvPr id="3" name="2 Marcador de contenido"/>
          <p:cNvSpPr>
            <a:spLocks noGrp="1"/>
          </p:cNvSpPr>
          <p:nvPr>
            <p:ph sz="quarter" idx="1"/>
          </p:nvPr>
        </p:nvSpPr>
        <p:spPr/>
        <p:txBody>
          <a:bodyPr>
            <a:normAutofit fontScale="92500" lnSpcReduction="10000"/>
          </a:bodyPr>
          <a:lstStyle/>
          <a:p>
            <a:r>
              <a:rPr lang="es-CO" dirty="0" smtClean="0">
                <a:latin typeface="Arial Narrow" pitchFamily="34" charset="0"/>
              </a:rPr>
              <a:t>Los pasillos detectarán la presencia humana por las emisiones de CO2, y automáticamente unos paneles LCD instalados en el techo mostrarán un manto de estrellas y signos iluminados indicarán el camino hacia sus habitaciones a los clientes. Además, las </a:t>
            </a:r>
            <a:r>
              <a:rPr lang="es-CO" dirty="0" err="1" smtClean="0">
                <a:latin typeface="Arial Narrow" pitchFamily="34" charset="0"/>
              </a:rPr>
              <a:t>nanofibras</a:t>
            </a:r>
            <a:r>
              <a:rPr lang="es-CO" dirty="0" smtClean="0">
                <a:latin typeface="Arial Narrow" pitchFamily="34" charset="0"/>
              </a:rPr>
              <a:t> de las alfombras evitarán el ruido y la suciedad. </a:t>
            </a:r>
            <a:br>
              <a:rPr lang="es-CO" dirty="0" smtClean="0">
                <a:latin typeface="Arial Narrow" pitchFamily="34" charset="0"/>
              </a:rPr>
            </a:br>
            <a:r>
              <a:rPr lang="es-CO" dirty="0" smtClean="0">
                <a:latin typeface="Arial Narrow" pitchFamily="34" charset="0"/>
              </a:rPr>
              <a:t>La llave de la habitación, el teléfono del hotel y la figura del conserje se fundirán en uno y, una vez escaneada la huella del cliente, éste podrá leer su correo electrónico, comprar entradas para el teatro y llamar al servicio de habitaciones por medio de un dispositivo inalámbrico controlado por tacto y voz. </a:t>
            </a:r>
            <a:br>
              <a:rPr lang="es-CO" dirty="0" smtClean="0">
                <a:latin typeface="Arial Narrow" pitchFamily="34" charset="0"/>
              </a:rPr>
            </a:br>
            <a:r>
              <a:rPr lang="es-CO" dirty="0" smtClean="0">
                <a:latin typeface="Arial Narrow" pitchFamily="34" charset="0"/>
              </a:rPr>
              <a:t/>
            </a:r>
            <a:br>
              <a:rPr lang="es-CO" dirty="0" smtClean="0">
                <a:latin typeface="Arial Narrow" pitchFamily="34" charset="0"/>
              </a:rPr>
            </a:br>
            <a:endParaRPr lang="es-CO"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357166"/>
            <a:ext cx="8534400" cy="758952"/>
          </a:xfrm>
        </p:spPr>
        <p:txBody>
          <a:bodyPr>
            <a:normAutofit fontScale="90000"/>
          </a:bodyPr>
          <a:lstStyle/>
          <a:p>
            <a:r>
              <a:rPr lang="es-CO" dirty="0" smtClean="0"/>
              <a:t>AVANCES TECNOLOGICOS EN LA HOTELERIA</a:t>
            </a:r>
            <a:endParaRPr lang="es-CO" dirty="0"/>
          </a:p>
        </p:txBody>
      </p:sp>
      <p:sp>
        <p:nvSpPr>
          <p:cNvPr id="3" name="2 Marcador de contenido"/>
          <p:cNvSpPr>
            <a:spLocks noGrp="1"/>
          </p:cNvSpPr>
          <p:nvPr>
            <p:ph sz="quarter" idx="1"/>
          </p:nvPr>
        </p:nvSpPr>
        <p:spPr>
          <a:xfrm>
            <a:off x="357158" y="1571612"/>
            <a:ext cx="8503920" cy="4572000"/>
          </a:xfrm>
        </p:spPr>
        <p:txBody>
          <a:bodyPr>
            <a:normAutofit fontScale="92500" lnSpcReduction="20000"/>
          </a:bodyPr>
          <a:lstStyle/>
          <a:p>
            <a:r>
              <a:rPr lang="es-CO" dirty="0" smtClean="0">
                <a:latin typeface="Arial Narrow" pitchFamily="34" charset="0"/>
              </a:rPr>
              <a:t/>
            </a:r>
            <a:br>
              <a:rPr lang="es-CO" dirty="0" smtClean="0">
                <a:latin typeface="Arial Narrow" pitchFamily="34" charset="0"/>
              </a:rPr>
            </a:br>
            <a:r>
              <a:rPr lang="es-CO" dirty="0" smtClean="0">
                <a:latin typeface="Arial Narrow" pitchFamily="34" charset="0"/>
              </a:rPr>
              <a:t/>
            </a:r>
            <a:br>
              <a:rPr lang="es-CO" dirty="0" smtClean="0">
                <a:latin typeface="Arial Narrow" pitchFamily="34" charset="0"/>
              </a:rPr>
            </a:br>
            <a:r>
              <a:rPr lang="es-CO" dirty="0" smtClean="0">
                <a:latin typeface="Arial Narrow" pitchFamily="34" charset="0"/>
              </a:rPr>
              <a:t>Entre otras cosas, la cama se podrá convertir en una superficie de trabajo o incluso elevarse hasta el techo a modo de panel; las sábanas estarán hechas de un </a:t>
            </a:r>
            <a:r>
              <a:rPr lang="es-CO" dirty="0" err="1" smtClean="0">
                <a:latin typeface="Arial Narrow" pitchFamily="34" charset="0"/>
              </a:rPr>
              <a:t>nanotejido</a:t>
            </a:r>
            <a:r>
              <a:rPr lang="es-CO" dirty="0" smtClean="0">
                <a:latin typeface="Arial Narrow" pitchFamily="34" charset="0"/>
              </a:rPr>
              <a:t> especial </a:t>
            </a:r>
            <a:r>
              <a:rPr lang="es-CO" dirty="0" err="1" smtClean="0">
                <a:latin typeface="Arial Narrow" pitchFamily="34" charset="0"/>
              </a:rPr>
              <a:t>autolimpiable</a:t>
            </a:r>
            <a:r>
              <a:rPr lang="es-CO" dirty="0" smtClean="0">
                <a:latin typeface="Arial Narrow" pitchFamily="34" charset="0"/>
              </a:rPr>
              <a:t> que se puede ajustar en cuanto a firmeza y temperatura; un lector escaneará las etiquetas de las prendas de ropa para, posteriormente, sugerir al cliente la mejor combinación para una reunión o evento; y cuando el huésped esté descalzo frente al lavamanos, la alfombra detectará sus constantes vitales y averiguará qué nutrientes necesita, combinándolos en un gel que estará disponible en un dispensador al lado del grifo.</a:t>
            </a:r>
          </a:p>
          <a:p>
            <a:r>
              <a:rPr lang="es-CO" dirty="0" smtClean="0">
                <a:latin typeface="Arial Narrow" pitchFamily="34" charset="0"/>
              </a:rPr>
              <a:t>FUENTE: avances-tecnologicos.euroresidentes.com/2007/03/el-hotel-del-futuro.html</a:t>
            </a:r>
            <a:endParaRPr lang="es-CO" dirty="0" smtClean="0"/>
          </a:p>
          <a:p>
            <a:endParaRPr lang="es-C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428604"/>
            <a:ext cx="8534400" cy="758952"/>
          </a:xfrm>
        </p:spPr>
        <p:txBody>
          <a:bodyPr>
            <a:normAutofit fontScale="90000"/>
          </a:bodyPr>
          <a:lstStyle/>
          <a:p>
            <a:r>
              <a:rPr lang="es-CO" dirty="0" smtClean="0">
                <a:solidFill>
                  <a:schemeClr val="tx1"/>
                </a:solidFill>
              </a:rPr>
              <a:t>AVANCES TECNOLOGICOS EN LA HOTELERIA</a:t>
            </a:r>
            <a:endParaRPr lang="es-CO" dirty="0">
              <a:solidFill>
                <a:schemeClr val="tx1"/>
              </a:solidFill>
            </a:endParaRPr>
          </a:p>
        </p:txBody>
      </p:sp>
      <p:sp>
        <p:nvSpPr>
          <p:cNvPr id="3" name="2 Marcador de contenido"/>
          <p:cNvSpPr>
            <a:spLocks noGrp="1"/>
          </p:cNvSpPr>
          <p:nvPr>
            <p:ph sz="quarter" idx="1"/>
          </p:nvPr>
        </p:nvSpPr>
        <p:spPr/>
        <p:txBody>
          <a:bodyPr>
            <a:normAutofit fontScale="92500" lnSpcReduction="10000"/>
          </a:bodyPr>
          <a:lstStyle/>
          <a:p>
            <a:r>
              <a:rPr lang="es-CO" dirty="0" smtClean="0">
                <a:latin typeface="Arial Narrow" pitchFamily="34" charset="0"/>
              </a:rPr>
              <a:t>Entre otras cosas, la cama se podrá convertir en una superficie de trabajo o incluso elevarse hasta el techo a modo de panel; las sábanas estarán hechas de un </a:t>
            </a:r>
            <a:r>
              <a:rPr lang="es-CO" dirty="0" err="1" smtClean="0">
                <a:latin typeface="Arial Narrow" pitchFamily="34" charset="0"/>
              </a:rPr>
              <a:t>nanotejido</a:t>
            </a:r>
            <a:r>
              <a:rPr lang="es-CO" dirty="0" smtClean="0">
                <a:latin typeface="Arial Narrow" pitchFamily="34" charset="0"/>
              </a:rPr>
              <a:t> especial </a:t>
            </a:r>
            <a:r>
              <a:rPr lang="es-CO" dirty="0" err="1" smtClean="0">
                <a:latin typeface="Arial Narrow" pitchFamily="34" charset="0"/>
              </a:rPr>
              <a:t>autolimpiable</a:t>
            </a:r>
            <a:r>
              <a:rPr lang="es-CO" dirty="0" smtClean="0">
                <a:latin typeface="Arial Narrow" pitchFamily="34" charset="0"/>
              </a:rPr>
              <a:t> que se puede ajustar en cuanto a firmeza y temperatura; un lector escaneará las etiquetas de las prendas de ropa para, posteriormente, sugerir al cliente la mejor combinación para una reunión o evento; y cuando el huésped esté descalzo frente al lavamanos, la alfombra detectará sus constantes vitales y averiguará qué nutrientes necesita, combinándolos en un gel que estará disponible en un dispensador al lado del grifo.</a:t>
            </a:r>
          </a:p>
          <a:p>
            <a:r>
              <a:rPr lang="es-CO" dirty="0" smtClean="0">
                <a:latin typeface="Arial Narrow" pitchFamily="34" charset="0"/>
              </a:rPr>
              <a:t>FUENTE: avances-tecnologicos.euroresidentes.com/2007/03/el-hotel-del-futuro.html</a:t>
            </a:r>
            <a:endParaRPr lang="es-CO" dirty="0" smtClean="0"/>
          </a:p>
          <a:p>
            <a:endParaRPr lang="es-CO" dirty="0" smtClean="0"/>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500042"/>
            <a:ext cx="8534400" cy="75895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CO" dirty="0" smtClean="0">
                <a:solidFill>
                  <a:schemeClr val="bg1"/>
                </a:solidFill>
                <a:latin typeface="Algerian" pitchFamily="82" charset="0"/>
              </a:rPr>
              <a:t/>
            </a:r>
            <a:br>
              <a:rPr lang="es-CO" dirty="0" smtClean="0">
                <a:solidFill>
                  <a:schemeClr val="bg1"/>
                </a:solidFill>
                <a:latin typeface="Algerian" pitchFamily="82" charset="0"/>
              </a:rPr>
            </a:br>
            <a:r>
              <a:rPr lang="es-CO" dirty="0" smtClean="0">
                <a:solidFill>
                  <a:schemeClr val="bg1"/>
                </a:solidFill>
                <a:latin typeface="Arial Black" pitchFamily="34" charset="0"/>
              </a:rPr>
              <a:t>PLANTEAMIENTO DE EL PROBLEMA:</a:t>
            </a:r>
            <a:endParaRPr lang="es-CO" dirty="0">
              <a:solidFill>
                <a:schemeClr val="bg1"/>
              </a:solidFill>
              <a:latin typeface="Arial Black" pitchFamily="34" charset="0"/>
            </a:endParaRPr>
          </a:p>
        </p:txBody>
      </p:sp>
      <p:sp>
        <p:nvSpPr>
          <p:cNvPr id="3" name="2 Marcador de contenido"/>
          <p:cNvSpPr>
            <a:spLocks noGrp="1"/>
          </p:cNvSpPr>
          <p:nvPr>
            <p:ph sz="quarter" idx="1"/>
          </p:nvPr>
        </p:nvSpPr>
        <p:spPr>
          <a:xfrm>
            <a:off x="357158" y="1857364"/>
            <a:ext cx="8503920" cy="4572000"/>
          </a:xfrm>
        </p:spPr>
        <p:txBody>
          <a:bodyPr>
            <a:normAutofit/>
          </a:bodyPr>
          <a:lstStyle/>
          <a:p>
            <a:r>
              <a:rPr lang="es-CO" dirty="0" smtClean="0"/>
              <a:t>El </a:t>
            </a:r>
            <a:r>
              <a:rPr lang="es-CO" dirty="0"/>
              <a:t>objetivo de este estudio es valorar el desarrollo que han tenido  las empresas turísticas, gracias a la tecnología en  los hoteles </a:t>
            </a:r>
            <a:r>
              <a:rPr lang="es-CO" dirty="0" smtClean="0"/>
              <a:t>, </a:t>
            </a:r>
            <a:r>
              <a:rPr lang="es-CO" dirty="0"/>
              <a:t>los </a:t>
            </a:r>
            <a:r>
              <a:rPr lang="es-CO" dirty="0" smtClean="0"/>
              <a:t>restaurantes y demás ramas de el turismo </a:t>
            </a:r>
            <a:r>
              <a:rPr lang="es-CO" dirty="0"/>
              <a:t>identificando desde una perspectiva dinámica, el papel creciente atribuido por las empresas turísticas a las innovaciones tecnológicas.</a:t>
            </a:r>
          </a:p>
          <a:p>
            <a:endParaRPr lang="es-C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CONCLUSIONES:</a:t>
            </a:r>
            <a:endParaRPr lang="es-CO" dirty="0"/>
          </a:p>
        </p:txBody>
      </p:sp>
      <p:sp>
        <p:nvSpPr>
          <p:cNvPr id="3" name="2 Marcador de contenido"/>
          <p:cNvSpPr>
            <a:spLocks noGrp="1"/>
          </p:cNvSpPr>
          <p:nvPr>
            <p:ph sz="quarter" idx="1"/>
          </p:nvPr>
        </p:nvSpPr>
        <p:spPr/>
        <p:txBody>
          <a:bodyPr/>
          <a:lstStyle/>
          <a:p>
            <a:r>
              <a:rPr lang="es-CO" dirty="0" smtClean="0"/>
              <a:t>PARA CONCLUIR CREO QUE LA TECNOLOGIA ES UN  GRAN APOYO PARA EL TURISMO DESDE EL PUNTO EN QUE SE MIRE,A QUE GRACIAS A LAS HERRAMIENTAS QUE A UTILIZADO EL PRESTADOR DE SERVICIOS ES POR LO QUE MEXICO HA CRECIDO EN TURISMO.</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s-CO" dirty="0" smtClean="0">
                <a:solidFill>
                  <a:schemeClr val="bg1"/>
                </a:solidFill>
              </a:rPr>
              <a:t>OBJETIVOS:</a:t>
            </a:r>
            <a:endParaRPr lang="es-CO" dirty="0">
              <a:solidFill>
                <a:schemeClr val="bg1"/>
              </a:solidFill>
            </a:endParaRPr>
          </a:p>
        </p:txBody>
      </p:sp>
      <p:sp>
        <p:nvSpPr>
          <p:cNvPr id="3" name="2 Marcador de contenido"/>
          <p:cNvSpPr>
            <a:spLocks noGrp="1"/>
          </p:cNvSpPr>
          <p:nvPr>
            <p:ph sz="quarter" idx="1"/>
          </p:nvPr>
        </p:nvSpPr>
        <p:spPr>
          <a:xfrm>
            <a:off x="1142976" y="1785926"/>
            <a:ext cx="6657964" cy="4566284"/>
          </a:xfrm>
        </p:spPr>
        <p:txBody>
          <a:bodyPr>
            <a:normAutofit/>
          </a:bodyPr>
          <a:lstStyle/>
          <a:p>
            <a:r>
              <a:rPr lang="es-CO" sz="2600" b="1" dirty="0" smtClean="0">
                <a:latin typeface="Arial Narrow" pitchFamily="34" charset="0"/>
              </a:rPr>
              <a:t>General</a:t>
            </a:r>
            <a:r>
              <a:rPr lang="es-CO" sz="2600" b="1" dirty="0">
                <a:latin typeface="Arial Narrow" pitchFamily="34" charset="0"/>
              </a:rPr>
              <a:t>: Resaltar la importancia que tiene el estar a la vanguardia de la tecnología en las empresas turísticas, para proporcionar un buen servicio al turista y así mismo facilitar el brindar los servicios a los prestadores de servicios turísticos.</a:t>
            </a:r>
            <a:endParaRPr lang="es-CO" sz="2600" dirty="0">
              <a:latin typeface="Arial Narrow" pitchFamily="34" charset="0"/>
            </a:endParaRPr>
          </a:p>
          <a:p>
            <a:r>
              <a:rPr lang="es-CO" sz="2600" b="1" dirty="0" err="1" smtClean="0">
                <a:latin typeface="Arial Narrow" pitchFamily="34" charset="0"/>
              </a:rPr>
              <a:t>Especificos</a:t>
            </a:r>
            <a:r>
              <a:rPr lang="es-CO" sz="2600" b="1" dirty="0" smtClean="0">
                <a:latin typeface="Arial Narrow" pitchFamily="34" charset="0"/>
              </a:rPr>
              <a:t>:</a:t>
            </a:r>
            <a:endParaRPr lang="es-CO" sz="2600" dirty="0">
              <a:latin typeface="Arial Narrow" pitchFamily="34" charset="0"/>
            </a:endParaRPr>
          </a:p>
          <a:p>
            <a:pPr>
              <a:buNone/>
            </a:pPr>
            <a:endParaRPr lang="es-CO" sz="2600" dirty="0">
              <a:latin typeface="Arial Narrow" pitchFamily="34" charset="0"/>
            </a:endParaRPr>
          </a:p>
          <a:p>
            <a:pPr>
              <a:buNone/>
            </a:pPr>
            <a:r>
              <a:rPr lang="es-CO" b="1" dirty="0"/>
              <a:t> </a:t>
            </a:r>
            <a:endParaRPr lang="es-CO" dirty="0"/>
          </a:p>
          <a:p>
            <a:endParaRPr lang="es-CO" dirty="0"/>
          </a:p>
        </p:txBody>
      </p:sp>
      <p:sp>
        <p:nvSpPr>
          <p:cNvPr id="4" name="1 Marcador de texto"/>
          <p:cNvSpPr txBox="1">
            <a:spLocks/>
          </p:cNvSpPr>
          <p:nvPr/>
        </p:nvSpPr>
        <p:spPr>
          <a:xfrm>
            <a:off x="3071802" y="4286256"/>
            <a:ext cx="4776798" cy="2000264"/>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pitchFamily="2" charset="2"/>
              <a:buChar char="ü"/>
              <a:tabLst/>
              <a:defRPr/>
            </a:pPr>
            <a:r>
              <a:rPr kumimoji="0" lang="es-CO" sz="2900" b="0" i="0" u="none" strike="noStrike" kern="1200" cap="none" spc="0" normalizeH="0" baseline="0" noProof="0" dirty="0" smtClean="0">
                <a:ln>
                  <a:noFill/>
                </a:ln>
                <a:solidFill>
                  <a:schemeClr val="tx1"/>
                </a:solidFill>
                <a:effectLst/>
                <a:uLnTx/>
                <a:uFillTx/>
                <a:latin typeface="Arial Black" pitchFamily="34" charset="0"/>
              </a:rPr>
              <a:t>Divagar en la herramientas tecnologías que han aumentado la rentabilidad y progreso de las empresas turísticas.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pitchFamily="2" charset="2"/>
              <a:buChar char="ü"/>
              <a:tabLst/>
              <a:defRPr/>
            </a:pPr>
            <a:r>
              <a:rPr kumimoji="0" lang="es-CO" sz="2900" b="0" i="0" u="none" strike="noStrike" kern="1200" cap="none" spc="0" normalizeH="0" baseline="0" noProof="0" dirty="0" smtClean="0">
                <a:ln>
                  <a:noFill/>
                </a:ln>
                <a:solidFill>
                  <a:schemeClr val="tx1"/>
                </a:solidFill>
                <a:effectLst/>
                <a:uLnTx/>
                <a:uFillTx/>
                <a:latin typeface="Arial Black" pitchFamily="34" charset="0"/>
              </a:rPr>
              <a:t>Ver las ventajas y desventajas que ha dejado la aplicación de la tecnología en el prestador de servicios turísticos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pitchFamily="2" charset="2"/>
              <a:buChar char="ü"/>
              <a:tabLst/>
              <a:defRPr/>
            </a:pPr>
            <a:endParaRPr kumimoji="0" lang="es-CO"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s-CO"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s-CO"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368426" y="2743200"/>
            <a:ext cx="6480174" cy="2828940"/>
          </a:xfrm>
        </p:spPr>
        <p:txBody>
          <a:bodyPr>
            <a:normAutofit fontScale="92500" lnSpcReduction="20000"/>
          </a:bodyPr>
          <a:lstStyle/>
          <a:p>
            <a:pPr>
              <a:buFont typeface="Wingdings" pitchFamily="2" charset="2"/>
              <a:buChar char="ü"/>
            </a:pPr>
            <a:r>
              <a:rPr lang="es-CO" sz="2400" dirty="0" smtClean="0"/>
              <a:t>VISUALISAR LA IMPORTANCIA QUE TIENE EL UTILIZAR LOS ULTIMOS ADELANTOS DE LA TECNOLOGIA EN LAS EMPRESAS TURISTICAS</a:t>
            </a:r>
          </a:p>
          <a:p>
            <a:pPr>
              <a:buFont typeface="Wingdings" pitchFamily="2" charset="2"/>
              <a:buChar char="ü"/>
            </a:pPr>
            <a:r>
              <a:rPr lang="es-CO" sz="2400" dirty="0" smtClean="0"/>
              <a:t>VER CUALES SON LAS VENTAJAS QUE TENEMOS AL UTILIZAR LAS HERRAMIENTAS TECNOLOGICAS Y CUALES SON LAS REPERCUSIONES</a:t>
            </a:r>
          </a:p>
          <a:p>
            <a:endParaRPr lang="es-CO" dirty="0" smtClean="0"/>
          </a:p>
          <a:p>
            <a:endParaRPr lang="es-CO" dirty="0"/>
          </a:p>
        </p:txBody>
      </p:sp>
      <p:sp>
        <p:nvSpPr>
          <p:cNvPr id="3" name="2 Título"/>
          <p:cNvSpPr>
            <a:spLocks noGrp="1"/>
          </p:cNvSpPr>
          <p:nvPr>
            <p:ph type="title"/>
          </p:nvPr>
        </p:nvSpPr>
        <p:spPr/>
        <p:txBody>
          <a:bodyPr/>
          <a:lstStyle/>
          <a:p>
            <a:r>
              <a:rPr lang="es-CO" dirty="0" smtClean="0"/>
              <a:t>METAS:</a:t>
            </a: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JUSTIFICACION</a:t>
            </a:r>
            <a:endParaRPr lang="es-CO" dirty="0"/>
          </a:p>
        </p:txBody>
      </p:sp>
      <p:sp>
        <p:nvSpPr>
          <p:cNvPr id="3" name="2 Marcador de contenido"/>
          <p:cNvSpPr>
            <a:spLocks noGrp="1"/>
          </p:cNvSpPr>
          <p:nvPr>
            <p:ph sz="quarter" idx="1"/>
          </p:nvPr>
        </p:nvSpPr>
        <p:spPr/>
        <p:txBody>
          <a:bodyPr/>
          <a:lstStyle/>
          <a:p>
            <a:pPr algn="ctr"/>
            <a:r>
              <a:rPr lang="es-CO" dirty="0" smtClean="0">
                <a:latin typeface="Arial Black" pitchFamily="34" charset="0"/>
              </a:rPr>
              <a:t>La importancia de esta investigación es visualizar y resaltar lo importante que es utilizar y estar a la vanguardia de los adelantos tecnológicos y así mismo ver como ha ido avanzando el sector turísticos gracias a las herramientas tecnológicas.</a:t>
            </a:r>
          </a:p>
          <a:p>
            <a:pPr>
              <a:buNone/>
            </a:pPr>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HIPOTESIS</a:t>
            </a:r>
            <a:endParaRPr lang="es-CO" dirty="0"/>
          </a:p>
        </p:txBody>
      </p:sp>
      <p:sp>
        <p:nvSpPr>
          <p:cNvPr id="3" name="2 Marcador de contenido"/>
          <p:cNvSpPr>
            <a:spLocks noGrp="1"/>
          </p:cNvSpPr>
          <p:nvPr>
            <p:ph sz="quarter" idx="1"/>
          </p:nvPr>
        </p:nvSpPr>
        <p:spPr/>
        <p:txBody>
          <a:bodyPr>
            <a:normAutofit fontScale="92500" lnSpcReduction="10000"/>
          </a:bodyPr>
          <a:lstStyle/>
          <a:p>
            <a:r>
              <a:rPr lang="es-CO" dirty="0" smtClean="0"/>
              <a:t>La importancia de aplicar la tecnología es a favor de la evolución del sector turístico, junto al de la construcción de nuevas herramientas que atraigan el turismo, ya que el turismo es el más importante en cuanto a la aportación a nuestro país México, al PIB y al empleo. El turismo contribuye al PIB de nuestro país y representa un porcentaje considerable del empleo total en México. En los últimos años el número de turistas se ha mantenido e incluso ha crecido ligeramente durante los últimos años gracias a la tecnología, así que considero muy importante mantener  un buen turismo en México utilizando las herramientas que nos aporta la tecnología.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4000" dirty="0" smtClean="0">
                <a:solidFill>
                  <a:schemeClr val="tx1"/>
                </a:solidFill>
              </a:rPr>
              <a:t>MARCO TEORICO</a:t>
            </a:r>
            <a:endParaRPr lang="es-CO" sz="4000" dirty="0">
              <a:solidFill>
                <a:schemeClr val="tx1"/>
              </a:solidFill>
            </a:endParaRPr>
          </a:p>
        </p:txBody>
      </p:sp>
      <p:sp>
        <p:nvSpPr>
          <p:cNvPr id="3" name="2 Marcador de contenido"/>
          <p:cNvSpPr>
            <a:spLocks noGrp="1"/>
          </p:cNvSpPr>
          <p:nvPr>
            <p:ph sz="quarter" idx="1"/>
          </p:nvPr>
        </p:nvSpPr>
        <p:spPr/>
        <p:txBody>
          <a:bodyPr/>
          <a:lstStyle/>
          <a:p>
            <a:pPr algn="ctr"/>
            <a:r>
              <a:rPr lang="es-CO" sz="4800" dirty="0" smtClean="0">
                <a:latin typeface="Arial Black" pitchFamily="34" charset="0"/>
              </a:rPr>
              <a:t>¿Qué ES </a:t>
            </a:r>
            <a:r>
              <a:rPr lang="es-CO" sz="4800" dirty="0" smtClean="0">
                <a:solidFill>
                  <a:srgbClr val="C00000"/>
                </a:solidFill>
                <a:latin typeface="Arial Black" pitchFamily="34" charset="0"/>
              </a:rPr>
              <a:t>TURISMO</a:t>
            </a:r>
            <a:r>
              <a:rPr lang="es-CO" sz="4800" dirty="0" smtClean="0">
                <a:latin typeface="Arial Black" pitchFamily="34" charset="0"/>
              </a:rPr>
              <a:t>?</a:t>
            </a:r>
          </a:p>
          <a:p>
            <a:pPr algn="ctr"/>
            <a:r>
              <a:rPr lang="es-CO" sz="4800" dirty="0" smtClean="0">
                <a:latin typeface="Arial Black" pitchFamily="34" charset="0"/>
              </a:rPr>
              <a:t>¿Qué ES </a:t>
            </a:r>
            <a:r>
              <a:rPr lang="es-CO" sz="4800" dirty="0" smtClean="0">
                <a:solidFill>
                  <a:srgbClr val="C00000"/>
                </a:solidFill>
                <a:latin typeface="Arial Black" pitchFamily="34" charset="0"/>
              </a:rPr>
              <a:t>TECNOLOGIA</a:t>
            </a:r>
            <a:r>
              <a:rPr lang="es-CO" sz="4800" dirty="0" smtClean="0">
                <a:latin typeface="Arial Black" pitchFamily="34" charset="0"/>
              </a:rPr>
              <a:t>?</a:t>
            </a:r>
          </a:p>
          <a:p>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714356"/>
            <a:ext cx="8358214" cy="4572032"/>
          </a:xfrm>
        </p:spPr>
        <p:style>
          <a:lnRef idx="0">
            <a:schemeClr val="accent1"/>
          </a:lnRef>
          <a:fillRef idx="3">
            <a:schemeClr val="accent1"/>
          </a:fillRef>
          <a:effectRef idx="3">
            <a:schemeClr val="accent1"/>
          </a:effectRef>
          <a:fontRef idx="minor">
            <a:schemeClr val="lt1"/>
          </a:fontRef>
        </p:style>
        <p:txBody>
          <a:bodyPr>
            <a:normAutofit lnSpcReduction="10000"/>
          </a:bodyPr>
          <a:lstStyle/>
          <a:p>
            <a:pPr algn="ctr"/>
            <a:r>
              <a:rPr lang="es-CO" sz="6600" b="1" dirty="0">
                <a:solidFill>
                  <a:schemeClr val="bg1"/>
                </a:solidFill>
                <a:latin typeface="Arial Narrow" pitchFamily="34" charset="0"/>
              </a:rPr>
              <a:t>¿Qué es turismo?</a:t>
            </a:r>
            <a:endParaRPr lang="es-CO" sz="6600" dirty="0">
              <a:solidFill>
                <a:schemeClr val="bg1"/>
              </a:solidFill>
              <a:latin typeface="Arial Narrow" pitchFamily="34" charset="0"/>
            </a:endParaRPr>
          </a:p>
          <a:p>
            <a:pPr>
              <a:buNone/>
            </a:pPr>
            <a:endParaRPr lang="es-CO" dirty="0">
              <a:solidFill>
                <a:schemeClr val="bg1"/>
              </a:solidFill>
              <a:latin typeface="Arial Narrow" pitchFamily="34" charset="0"/>
            </a:endParaRPr>
          </a:p>
          <a:p>
            <a:r>
              <a:rPr lang="es-ES" dirty="0">
                <a:solidFill>
                  <a:schemeClr val="bg1"/>
                </a:solidFill>
                <a:latin typeface="Arial Narrow" pitchFamily="34" charset="0"/>
              </a:rPr>
              <a:t>Se denomina </a:t>
            </a:r>
            <a:r>
              <a:rPr lang="es-ES" b="1" dirty="0">
                <a:solidFill>
                  <a:schemeClr val="bg1"/>
                </a:solidFill>
                <a:latin typeface="Arial Narrow" pitchFamily="34" charset="0"/>
              </a:rPr>
              <a:t>turismo</a:t>
            </a:r>
            <a:r>
              <a:rPr lang="es-ES" dirty="0">
                <a:solidFill>
                  <a:schemeClr val="bg1"/>
                </a:solidFill>
                <a:latin typeface="Arial Narrow" pitchFamily="34" charset="0"/>
              </a:rPr>
              <a:t> al conjunto de actividades que realizan los individuos durante sus </a:t>
            </a:r>
            <a:r>
              <a:rPr lang="es-ES" b="1" dirty="0">
                <a:solidFill>
                  <a:schemeClr val="bg1"/>
                </a:solidFill>
                <a:latin typeface="Arial Narrow" pitchFamily="34" charset="0"/>
              </a:rPr>
              <a:t>viajes</a:t>
            </a:r>
            <a:r>
              <a:rPr lang="es-ES" dirty="0">
                <a:solidFill>
                  <a:schemeClr val="bg1"/>
                </a:solidFill>
                <a:latin typeface="Arial Narrow" pitchFamily="34" charset="0"/>
              </a:rPr>
              <a:t> y </a:t>
            </a:r>
            <a:r>
              <a:rPr lang="es-ES" b="1" dirty="0">
                <a:solidFill>
                  <a:schemeClr val="bg1"/>
                </a:solidFill>
                <a:latin typeface="Arial Narrow" pitchFamily="34" charset="0"/>
              </a:rPr>
              <a:t>estancias</a:t>
            </a:r>
            <a:r>
              <a:rPr lang="es-ES" dirty="0">
                <a:solidFill>
                  <a:schemeClr val="bg1"/>
                </a:solidFill>
                <a:latin typeface="Arial Narrow" pitchFamily="34" charset="0"/>
              </a:rPr>
              <a:t> en lugares diferentes a los de su entorno habitual por un periodo de tiempo consecutivo inferior a un año. La </a:t>
            </a:r>
            <a:r>
              <a:rPr lang="es-ES" b="1" dirty="0">
                <a:solidFill>
                  <a:schemeClr val="bg1"/>
                </a:solidFill>
                <a:latin typeface="Arial Narrow" pitchFamily="34" charset="0"/>
              </a:rPr>
              <a:t>actividad turística</a:t>
            </a:r>
            <a:r>
              <a:rPr lang="es-ES" dirty="0">
                <a:solidFill>
                  <a:schemeClr val="bg1"/>
                </a:solidFill>
                <a:latin typeface="Arial Narrow" pitchFamily="34" charset="0"/>
              </a:rPr>
              <a:t> generalmente se realiza con fines de ocio, aunque también existe el turismo por </a:t>
            </a:r>
            <a:r>
              <a:rPr lang="es-ES" dirty="0">
                <a:solidFill>
                  <a:schemeClr val="bg1"/>
                </a:solidFill>
                <a:latin typeface="Arial Narrow" pitchFamily="34" charset="0"/>
                <a:hlinkClick r:id="rId2"/>
              </a:rPr>
              <a:t>negocios</a:t>
            </a:r>
            <a:r>
              <a:rPr lang="es-ES" dirty="0">
                <a:solidFill>
                  <a:schemeClr val="bg1"/>
                </a:solidFill>
                <a:latin typeface="Arial Narrow" pitchFamily="34" charset="0"/>
              </a:rPr>
              <a:t> y otros </a:t>
            </a:r>
            <a:r>
              <a:rPr lang="es-ES" dirty="0" smtClean="0">
                <a:solidFill>
                  <a:schemeClr val="bg1"/>
                </a:solidFill>
                <a:latin typeface="Arial Narrow" pitchFamily="34" charset="0"/>
              </a:rPr>
              <a:t>motivos.</a:t>
            </a:r>
            <a:endParaRPr lang="es-CO" dirty="0">
              <a:solidFill>
                <a:schemeClr val="bg1"/>
              </a:solidFill>
              <a:latin typeface="Arial Narrow" pitchFamily="34" charset="0"/>
            </a:endParaRPr>
          </a:p>
          <a:p>
            <a:pPr>
              <a:buNone/>
            </a:pPr>
            <a:r>
              <a:rPr lang="es-CO" dirty="0" smtClean="0">
                <a:latin typeface="Arial Narrow" pitchFamily="34" charset="0"/>
              </a:rPr>
              <a:t>Fuente : </a:t>
            </a:r>
            <a:r>
              <a:rPr lang="es-CO" dirty="0" err="1" smtClean="0">
                <a:latin typeface="Arial Narrow" pitchFamily="34" charset="0"/>
              </a:rPr>
              <a:t>wikipedia</a:t>
            </a:r>
            <a:endParaRPr lang="es-CO" dirty="0">
              <a:latin typeface="Arial Narrow" pitchFamily="34" charset="0"/>
            </a:endParaRPr>
          </a:p>
          <a:p>
            <a:endParaRPr lang="es-CO" dirty="0">
              <a:latin typeface="Arial Narrow" pitchFamily="34" charset="0"/>
            </a:endParaRPr>
          </a:p>
        </p:txBody>
      </p:sp>
      <p:pic>
        <p:nvPicPr>
          <p:cNvPr id="4" name="3 Imagen" descr="nk.bmp"/>
          <p:cNvPicPr>
            <a:picLocks noChangeAspect="1"/>
          </p:cNvPicPr>
          <p:nvPr/>
        </p:nvPicPr>
        <p:blipFill>
          <a:blip r:embed="rId3"/>
          <a:stretch>
            <a:fillRect/>
          </a:stretch>
        </p:blipFill>
        <p:spPr>
          <a:xfrm>
            <a:off x="7643834" y="4714884"/>
            <a:ext cx="1190476" cy="192882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384</TotalTime>
  <Words>1521</Words>
  <Application>Microsoft Office PowerPoint</Application>
  <PresentationFormat>Presentación en pantalla (4:3)</PresentationFormat>
  <Paragraphs>101</Paragraphs>
  <Slides>30</Slides>
  <Notes>1</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Civil</vt:lpstr>
      <vt:lpstr>    LAS NUEVAS TECNOLOGIAS EN EL SECTOR TURISTICO</vt:lpstr>
      <vt:lpstr>          INTRODUCCION:</vt:lpstr>
      <vt:lpstr> PLANTEAMIENTO DE EL PROBLEMA:</vt:lpstr>
      <vt:lpstr>OBJETIVOS:</vt:lpstr>
      <vt:lpstr>METAS:</vt:lpstr>
      <vt:lpstr>JUSTIFICACION</vt:lpstr>
      <vt:lpstr>HIPOTESIS</vt:lpstr>
      <vt:lpstr>MARCO TEORICO</vt:lpstr>
      <vt:lpstr>Diapositiva 9</vt:lpstr>
      <vt:lpstr>¿Qué es Turismo?</vt:lpstr>
      <vt:lpstr>¿Qué ES TURISMO?</vt:lpstr>
      <vt:lpstr>¿Qué es Tecnología?</vt:lpstr>
      <vt:lpstr>¿Qué es tecnología?</vt:lpstr>
      <vt:lpstr>LA TECNOLOGIA EN DISTINTAS RAMAS DE EL</vt:lpstr>
      <vt:lpstr>Diapositiva 15</vt:lpstr>
      <vt:lpstr>  LA TECNOLOGIA EN LAS DIFERENTES RAMAS DE EL TURISMO</vt:lpstr>
      <vt:lpstr>GDS’s</vt:lpstr>
      <vt:lpstr>Back office</vt:lpstr>
      <vt:lpstr>Diapositiva 19</vt:lpstr>
      <vt:lpstr>HOTELERIA</vt:lpstr>
      <vt:lpstr>SISTEMA PARA FRONT DESK</vt:lpstr>
      <vt:lpstr>Front desk…</vt:lpstr>
      <vt:lpstr> AVANCES INCREIBLES DE LA TECNOLOGIA ACTUALES A Y A FUTURO</vt:lpstr>
      <vt:lpstr>Diapositiva 24</vt:lpstr>
      <vt:lpstr>HOTELERIA</vt:lpstr>
      <vt:lpstr>NUEVAS IDEAS PARA LA TECNOLOGIA</vt:lpstr>
      <vt:lpstr>AVANCES TECNOLOGICOS A FUTURO:</vt:lpstr>
      <vt:lpstr>AVANCES TECNOLOGICOS EN LA HOTELERIA</vt:lpstr>
      <vt:lpstr>AVANCES TECNOLOGICOS EN LA HOTELERIA</vt:lpstr>
      <vt:lpstr>CONCLUSIONES:</vt:lpstr>
    </vt:vector>
  </TitlesOfParts>
  <Company>AmSavS Creation´s 2008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nuevas tecnologías en el sector turístico </dc:title>
  <dc:creator>M@riiAnitA♥</dc:creator>
  <cp:lastModifiedBy>Lidia</cp:lastModifiedBy>
  <cp:revision>39</cp:revision>
  <dcterms:created xsi:type="dcterms:W3CDTF">2011-11-30T03:04:45Z</dcterms:created>
  <dcterms:modified xsi:type="dcterms:W3CDTF">2007-08-02T06:08:09Z</dcterms:modified>
</cp:coreProperties>
</file>