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DC90-BDCF-4970-B43D-BB4BEA553848}" type="datetimeFigureOut">
              <a:rPr lang="es-MX" smtClean="0"/>
              <a:t>23/01/2017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15EC-BECE-41C6-BEF6-56C38234B473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DC90-BDCF-4970-B43D-BB4BEA553848}" type="datetimeFigureOut">
              <a:rPr lang="es-MX" smtClean="0"/>
              <a:t>23/01/2017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15EC-BECE-41C6-BEF6-56C38234B47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DC90-BDCF-4970-B43D-BB4BEA553848}" type="datetimeFigureOut">
              <a:rPr lang="es-MX" smtClean="0"/>
              <a:t>23/01/2017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15EC-BECE-41C6-BEF6-56C38234B47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DC90-BDCF-4970-B43D-BB4BEA553848}" type="datetimeFigureOut">
              <a:rPr lang="es-MX" smtClean="0"/>
              <a:t>23/01/2017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15EC-BECE-41C6-BEF6-56C38234B47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DC90-BDCF-4970-B43D-BB4BEA553848}" type="datetimeFigureOut">
              <a:rPr lang="es-MX" smtClean="0"/>
              <a:t>23/01/2017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15EC-BECE-41C6-BEF6-56C38234B473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DC90-BDCF-4970-B43D-BB4BEA553848}" type="datetimeFigureOut">
              <a:rPr lang="es-MX" smtClean="0"/>
              <a:t>23/01/2017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15EC-BECE-41C6-BEF6-56C38234B47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DC90-BDCF-4970-B43D-BB4BEA553848}" type="datetimeFigureOut">
              <a:rPr lang="es-MX" smtClean="0"/>
              <a:t>23/01/2017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15EC-BECE-41C6-BEF6-56C38234B47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DC90-BDCF-4970-B43D-BB4BEA553848}" type="datetimeFigureOut">
              <a:rPr lang="es-MX" smtClean="0"/>
              <a:t>23/01/2017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15EC-BECE-41C6-BEF6-56C38234B47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DC90-BDCF-4970-B43D-BB4BEA553848}" type="datetimeFigureOut">
              <a:rPr lang="es-MX" smtClean="0"/>
              <a:t>23/01/2017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15EC-BECE-41C6-BEF6-56C38234B47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4DC90-BDCF-4970-B43D-BB4BEA553848}" type="datetimeFigureOut">
              <a:rPr lang="es-MX" smtClean="0"/>
              <a:t>23/01/2017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015EC-BECE-41C6-BEF6-56C38234B473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C64DC90-BDCF-4970-B43D-BB4BEA553848}" type="datetimeFigureOut">
              <a:rPr lang="es-MX" smtClean="0"/>
              <a:t>23/01/2017</a:t>
            </a:fld>
            <a:endParaRPr lang="es-MX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95015EC-BECE-41C6-BEF6-56C38234B473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C64DC90-BDCF-4970-B43D-BB4BEA553848}" type="datetimeFigureOut">
              <a:rPr lang="es-MX" smtClean="0"/>
              <a:t>23/01/2017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95015EC-BECE-41C6-BEF6-56C38234B473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x/url?sa=i&amp;rct=j&amp;q=&amp;esrc=s&amp;source=images&amp;cd=&amp;cad=rja&amp;uact=8&amp;ved=0ahUKEwiYxZHrjNnRAhXL1IMKHQUzBnUQjRwIBw&amp;url=http%3A%2F%2Fwww.milenio.com%2Ftendencias%2Fsviajes-guias_turisticas-tendencias_0_695330623.html&amp;psig=AFQjCNERqs8oMi5W9lBv4ApS4ZvWFi5RNA&amp;ust=148528948502138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velbymexico.com/guadalajara/" TargetMode="External"/><Relationship Id="rId2" Type="http://schemas.openxmlformats.org/officeDocument/2006/relationships/hyperlink" Target="https://sites.google.com/site/turismomasturismo/principales-ramas-en-el-turism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ANDREA MORENO HERRERA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LTU781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RAMAS DEL TURISMO</a:t>
            </a:r>
            <a:endParaRPr lang="es-MX" dirty="0"/>
          </a:p>
        </p:txBody>
      </p:sp>
      <p:sp>
        <p:nvSpPr>
          <p:cNvPr id="4" name="3 Proceso alternativo"/>
          <p:cNvSpPr/>
          <p:nvPr/>
        </p:nvSpPr>
        <p:spPr>
          <a:xfrm>
            <a:off x="899592" y="1772816"/>
            <a:ext cx="2448272" cy="68465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Servicios de Alojamiento</a:t>
            </a:r>
            <a:endParaRPr lang="es-MX" dirty="0"/>
          </a:p>
        </p:txBody>
      </p:sp>
      <p:sp>
        <p:nvSpPr>
          <p:cNvPr id="5" name="4 Proceso alternativo"/>
          <p:cNvSpPr/>
          <p:nvPr/>
        </p:nvSpPr>
        <p:spPr>
          <a:xfrm>
            <a:off x="899592" y="2852936"/>
            <a:ext cx="2448272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Servicios de Alimentación</a:t>
            </a:r>
            <a:endParaRPr lang="es-MX" dirty="0"/>
          </a:p>
        </p:txBody>
      </p:sp>
      <p:sp>
        <p:nvSpPr>
          <p:cNvPr id="6" name="5 Proceso alternativo"/>
          <p:cNvSpPr/>
          <p:nvPr/>
        </p:nvSpPr>
        <p:spPr>
          <a:xfrm>
            <a:off x="899592" y="3933056"/>
            <a:ext cx="2448272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Servicios de Guías</a:t>
            </a:r>
            <a:endParaRPr lang="es-MX" dirty="0"/>
          </a:p>
        </p:txBody>
      </p:sp>
      <p:sp>
        <p:nvSpPr>
          <p:cNvPr id="7" name="6 Proceso alternativo"/>
          <p:cNvSpPr/>
          <p:nvPr/>
        </p:nvSpPr>
        <p:spPr>
          <a:xfrm>
            <a:off x="899592" y="5157192"/>
            <a:ext cx="2448272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Servicio de Acogida</a:t>
            </a:r>
            <a:endParaRPr lang="es-MX" dirty="0"/>
          </a:p>
        </p:txBody>
      </p:sp>
      <p:sp>
        <p:nvSpPr>
          <p:cNvPr id="8" name="7 Proceso alternativo"/>
          <p:cNvSpPr/>
          <p:nvPr/>
        </p:nvSpPr>
        <p:spPr>
          <a:xfrm>
            <a:off x="5436096" y="1844824"/>
            <a:ext cx="2520280" cy="64807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Servicios de información </a:t>
            </a:r>
            <a:endParaRPr lang="es-MX" dirty="0"/>
          </a:p>
        </p:txBody>
      </p:sp>
      <p:sp>
        <p:nvSpPr>
          <p:cNvPr id="9" name="8 Proceso alternativo"/>
          <p:cNvSpPr/>
          <p:nvPr/>
        </p:nvSpPr>
        <p:spPr>
          <a:xfrm>
            <a:off x="5436096" y="2852936"/>
            <a:ext cx="2520280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Servicios de Intermediación</a:t>
            </a:r>
            <a:endParaRPr lang="es-MX" dirty="0"/>
          </a:p>
        </p:txBody>
      </p:sp>
      <p:sp>
        <p:nvSpPr>
          <p:cNvPr id="10" name="9 Proceso alternativo"/>
          <p:cNvSpPr/>
          <p:nvPr/>
        </p:nvSpPr>
        <p:spPr>
          <a:xfrm>
            <a:off x="5436096" y="4005064"/>
            <a:ext cx="2520280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Servicios de Consultoría Turística</a:t>
            </a:r>
            <a:endParaRPr lang="es-MX" dirty="0"/>
          </a:p>
        </p:txBody>
      </p:sp>
      <p:sp>
        <p:nvSpPr>
          <p:cNvPr id="11" name="10 Flecha abajo"/>
          <p:cNvSpPr/>
          <p:nvPr/>
        </p:nvSpPr>
        <p:spPr>
          <a:xfrm>
            <a:off x="4067944" y="1268760"/>
            <a:ext cx="57606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Flecha abajo"/>
          <p:cNvSpPr/>
          <p:nvPr/>
        </p:nvSpPr>
        <p:spPr>
          <a:xfrm>
            <a:off x="1907704" y="2564904"/>
            <a:ext cx="21602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Flecha abajo"/>
          <p:cNvSpPr/>
          <p:nvPr/>
        </p:nvSpPr>
        <p:spPr>
          <a:xfrm>
            <a:off x="1907704" y="3645024"/>
            <a:ext cx="21602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Flecha abajo"/>
          <p:cNvSpPr/>
          <p:nvPr/>
        </p:nvSpPr>
        <p:spPr>
          <a:xfrm>
            <a:off x="1907704" y="4797152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Flecha abajo"/>
          <p:cNvSpPr/>
          <p:nvPr/>
        </p:nvSpPr>
        <p:spPr>
          <a:xfrm>
            <a:off x="6588224" y="2564904"/>
            <a:ext cx="21602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Flecha abajo"/>
          <p:cNvSpPr/>
          <p:nvPr/>
        </p:nvSpPr>
        <p:spPr>
          <a:xfrm>
            <a:off x="6588224" y="3717032"/>
            <a:ext cx="216024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Proceso alternativo"/>
          <p:cNvSpPr/>
          <p:nvPr/>
        </p:nvSpPr>
        <p:spPr>
          <a:xfrm>
            <a:off x="899592" y="1772816"/>
            <a:ext cx="2448272" cy="68465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Servicios de Alojamiento</a:t>
            </a:r>
            <a:endParaRPr lang="es-MX" dirty="0"/>
          </a:p>
        </p:txBody>
      </p:sp>
      <p:sp>
        <p:nvSpPr>
          <p:cNvPr id="6" name="5 Proceso alternativo"/>
          <p:cNvSpPr/>
          <p:nvPr/>
        </p:nvSpPr>
        <p:spPr>
          <a:xfrm>
            <a:off x="899592" y="2852936"/>
            <a:ext cx="2448272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Servicios de Alimentación</a:t>
            </a:r>
            <a:endParaRPr lang="es-MX" dirty="0"/>
          </a:p>
        </p:txBody>
      </p:sp>
      <p:sp>
        <p:nvSpPr>
          <p:cNvPr id="7" name="6 Proceso alternativo"/>
          <p:cNvSpPr/>
          <p:nvPr/>
        </p:nvSpPr>
        <p:spPr>
          <a:xfrm>
            <a:off x="899592" y="3933056"/>
            <a:ext cx="2448272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Servicios de Guías</a:t>
            </a:r>
            <a:endParaRPr lang="es-MX" dirty="0"/>
          </a:p>
        </p:txBody>
      </p:sp>
      <p:sp>
        <p:nvSpPr>
          <p:cNvPr id="8" name="7 Proceso alternativo"/>
          <p:cNvSpPr/>
          <p:nvPr/>
        </p:nvSpPr>
        <p:spPr>
          <a:xfrm>
            <a:off x="899592" y="5157192"/>
            <a:ext cx="2448272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Servicio de Acogida</a:t>
            </a:r>
            <a:endParaRPr lang="es-MX" dirty="0"/>
          </a:p>
        </p:txBody>
      </p:sp>
      <p:sp>
        <p:nvSpPr>
          <p:cNvPr id="9" name="8 Flecha derecha"/>
          <p:cNvSpPr/>
          <p:nvPr/>
        </p:nvSpPr>
        <p:spPr>
          <a:xfrm>
            <a:off x="3923928" y="1916832"/>
            <a:ext cx="115212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Flecha derecha"/>
          <p:cNvSpPr/>
          <p:nvPr/>
        </p:nvSpPr>
        <p:spPr>
          <a:xfrm>
            <a:off x="3923928" y="2924944"/>
            <a:ext cx="115212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Flecha derecha"/>
          <p:cNvSpPr/>
          <p:nvPr/>
        </p:nvSpPr>
        <p:spPr>
          <a:xfrm>
            <a:off x="3923928" y="4077072"/>
            <a:ext cx="115212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Flecha derecha"/>
          <p:cNvSpPr/>
          <p:nvPr/>
        </p:nvSpPr>
        <p:spPr>
          <a:xfrm>
            <a:off x="3851920" y="5229200"/>
            <a:ext cx="115212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Proceso alternativo"/>
          <p:cNvSpPr/>
          <p:nvPr/>
        </p:nvSpPr>
        <p:spPr>
          <a:xfrm>
            <a:off x="5580112" y="1628800"/>
            <a:ext cx="3384376" cy="93610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Facilitar  </a:t>
            </a:r>
            <a:r>
              <a:rPr lang="es-MX" sz="1400" dirty="0"/>
              <a:t>hospedaje o estancia a los usuarios de servicios turísticos, con o sin prestación de otros servicios </a:t>
            </a:r>
            <a:r>
              <a:rPr lang="es-MX" sz="1400" dirty="0" smtClean="0"/>
              <a:t>complementarios.</a:t>
            </a:r>
            <a:endParaRPr lang="es-MX" sz="1400" dirty="0"/>
          </a:p>
        </p:txBody>
      </p:sp>
      <p:sp>
        <p:nvSpPr>
          <p:cNvPr id="14" name="13 Proceso alternativo"/>
          <p:cNvSpPr/>
          <p:nvPr/>
        </p:nvSpPr>
        <p:spPr>
          <a:xfrm>
            <a:off x="5580112" y="2780928"/>
            <a:ext cx="3384376" cy="93610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Proporcionar </a:t>
            </a:r>
            <a:r>
              <a:rPr lang="es-MX" sz="1400" dirty="0"/>
              <a:t>alimentos o bebidas para ser consumidas en el mismo establecimiento o en instalaciones ajenas.</a:t>
            </a:r>
          </a:p>
        </p:txBody>
      </p:sp>
      <p:sp>
        <p:nvSpPr>
          <p:cNvPr id="16" name="15 Proceso alternativo"/>
          <p:cNvSpPr/>
          <p:nvPr/>
        </p:nvSpPr>
        <p:spPr>
          <a:xfrm>
            <a:off x="5580112" y="3933056"/>
            <a:ext cx="3384376" cy="93610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Prestar </a:t>
            </a:r>
            <a:r>
              <a:rPr lang="es-MX" sz="1400" dirty="0"/>
              <a:t>servicios de recorridos turísticos profesional, para interpretar el patrimonio natural y cultural de un lugar.</a:t>
            </a:r>
          </a:p>
        </p:txBody>
      </p:sp>
      <p:sp>
        <p:nvSpPr>
          <p:cNvPr id="17" name="16 Proceso alternativo"/>
          <p:cNvSpPr/>
          <p:nvPr/>
        </p:nvSpPr>
        <p:spPr>
          <a:xfrm>
            <a:off x="5580112" y="5085184"/>
            <a:ext cx="3384376" cy="93610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/>
              <a:t>B</a:t>
            </a:r>
            <a:r>
              <a:rPr lang="es-MX" sz="1400" dirty="0" smtClean="0"/>
              <a:t>rindar </a:t>
            </a:r>
            <a:r>
              <a:rPr lang="es-MX" sz="1400" dirty="0"/>
              <a:t>organización de eventos como reuniones, congresos, seminarios o convenciones.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roceso alternativo"/>
          <p:cNvSpPr/>
          <p:nvPr/>
        </p:nvSpPr>
        <p:spPr>
          <a:xfrm>
            <a:off x="539552" y="1772816"/>
            <a:ext cx="2520280" cy="64807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Servicios de información </a:t>
            </a:r>
            <a:endParaRPr lang="es-MX" dirty="0"/>
          </a:p>
        </p:txBody>
      </p:sp>
      <p:sp>
        <p:nvSpPr>
          <p:cNvPr id="5" name="4 Proceso alternativo"/>
          <p:cNvSpPr/>
          <p:nvPr/>
        </p:nvSpPr>
        <p:spPr>
          <a:xfrm>
            <a:off x="539552" y="2996952"/>
            <a:ext cx="2520280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Servicios de Intermediación</a:t>
            </a:r>
            <a:endParaRPr lang="es-MX" dirty="0"/>
          </a:p>
        </p:txBody>
      </p:sp>
      <p:sp>
        <p:nvSpPr>
          <p:cNvPr id="6" name="5 Proceso alternativo"/>
          <p:cNvSpPr/>
          <p:nvPr/>
        </p:nvSpPr>
        <p:spPr>
          <a:xfrm>
            <a:off x="539552" y="4365104"/>
            <a:ext cx="2520280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Servicios de Consultoría Turística</a:t>
            </a:r>
            <a:endParaRPr lang="es-MX" dirty="0"/>
          </a:p>
        </p:txBody>
      </p:sp>
      <p:sp>
        <p:nvSpPr>
          <p:cNvPr id="7" name="6 Flecha derecha"/>
          <p:cNvSpPr/>
          <p:nvPr/>
        </p:nvSpPr>
        <p:spPr>
          <a:xfrm>
            <a:off x="3995936" y="1844824"/>
            <a:ext cx="115212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Flecha derecha"/>
          <p:cNvSpPr/>
          <p:nvPr/>
        </p:nvSpPr>
        <p:spPr>
          <a:xfrm>
            <a:off x="3995936" y="3140968"/>
            <a:ext cx="115212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Flecha derecha"/>
          <p:cNvSpPr/>
          <p:nvPr/>
        </p:nvSpPr>
        <p:spPr>
          <a:xfrm>
            <a:off x="3995936" y="4437112"/>
            <a:ext cx="1152128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Proceso alternativo"/>
          <p:cNvSpPr/>
          <p:nvPr/>
        </p:nvSpPr>
        <p:spPr>
          <a:xfrm>
            <a:off x="5436096" y="1628800"/>
            <a:ext cx="3384376" cy="93610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Facilitar </a:t>
            </a:r>
            <a:r>
              <a:rPr lang="es-MX" sz="1400" dirty="0"/>
              <a:t>información a usuarios de servicios turísticos sobre recursos turísticos, con o sin prestación de otros servicios complementarios.</a:t>
            </a:r>
          </a:p>
        </p:txBody>
      </p:sp>
      <p:sp>
        <p:nvSpPr>
          <p:cNvPr id="11" name="10 Proceso alternativo"/>
          <p:cNvSpPr/>
          <p:nvPr/>
        </p:nvSpPr>
        <p:spPr>
          <a:xfrm>
            <a:off x="5436096" y="2852936"/>
            <a:ext cx="3384376" cy="93610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 smtClean="0"/>
              <a:t>Cuando </a:t>
            </a:r>
            <a:r>
              <a:rPr lang="es-MX" sz="1400" dirty="0"/>
              <a:t>en la prestación de cualquier tipo de servicio turístico susceptible de ser demandado por un usuario, intervienen personas como medio para facilitarlos.</a:t>
            </a:r>
          </a:p>
        </p:txBody>
      </p:sp>
      <p:sp>
        <p:nvSpPr>
          <p:cNvPr id="12" name="11 Proceso alternativo"/>
          <p:cNvSpPr/>
          <p:nvPr/>
        </p:nvSpPr>
        <p:spPr>
          <a:xfrm>
            <a:off x="5508104" y="4221088"/>
            <a:ext cx="3384376" cy="93610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/>
              <a:t>R</a:t>
            </a:r>
            <a:r>
              <a:rPr lang="es-MX" sz="1400" dirty="0" smtClean="0"/>
              <a:t>ealizar </a:t>
            </a:r>
            <a:r>
              <a:rPr lang="es-MX" sz="1400" dirty="0"/>
              <a:t>la labor de consultoría turística. Algunos de los más importantes incluyen a CBRE, Jones </a:t>
            </a:r>
            <a:r>
              <a:rPr lang="es-MX" sz="1400" dirty="0" err="1"/>
              <a:t>Lang</a:t>
            </a:r>
            <a:r>
              <a:rPr lang="es-MX" sz="1400" dirty="0"/>
              <a:t> o PHG </a:t>
            </a:r>
            <a:r>
              <a:rPr lang="es-MX" sz="1400" dirty="0" err="1"/>
              <a:t>Hotels</a:t>
            </a:r>
            <a:r>
              <a:rPr lang="es-MX" sz="1400" dirty="0"/>
              <a:t> &amp; Resorts.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ÁREA DE INTERÉS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5191"/>
            <a:ext cx="3682752" cy="4534129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SERVICIOS DE GUÍAS.</a:t>
            </a:r>
          </a:p>
          <a:p>
            <a:endParaRPr lang="es-MX" dirty="0" smtClean="0"/>
          </a:p>
          <a:p>
            <a:pPr algn="just">
              <a:buNone/>
            </a:pPr>
            <a:r>
              <a:rPr lang="es-MX" dirty="0" smtClean="0"/>
              <a:t> </a:t>
            </a:r>
            <a:r>
              <a:rPr lang="es-MX" dirty="0" smtClean="0"/>
              <a:t>   </a:t>
            </a:r>
            <a:r>
              <a:rPr lang="es-MX" dirty="0" smtClean="0"/>
              <a:t>E</a:t>
            </a:r>
            <a:r>
              <a:rPr lang="es-MX" dirty="0" smtClean="0"/>
              <a:t>s viable realizar una investigación basado en los servicios de guías turísticas en el centro de la ciudad de Guadalajara con la elaboración de una guía impresa.</a:t>
            </a:r>
            <a:endParaRPr lang="es-MX" dirty="0" smtClean="0"/>
          </a:p>
        </p:txBody>
      </p:sp>
      <p:pic>
        <p:nvPicPr>
          <p:cNvPr id="3074" name="Picture 2" descr="Resultado de imagen para guias turisticA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2492896"/>
            <a:ext cx="4552950" cy="3086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Guía turística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s-ES" dirty="0" smtClean="0"/>
              <a:t>Contiene información </a:t>
            </a:r>
            <a:r>
              <a:rPr lang="es-ES" dirty="0" smtClean="0"/>
              <a:t>detallada sobre los centros y actividades culturales de la </a:t>
            </a:r>
            <a:r>
              <a:rPr lang="es-ES" dirty="0" smtClean="0"/>
              <a:t>zona.</a:t>
            </a:r>
          </a:p>
          <a:p>
            <a:pPr algn="just">
              <a:buNone/>
            </a:pPr>
            <a:endParaRPr lang="es-ES" dirty="0" smtClean="0"/>
          </a:p>
          <a:p>
            <a:pPr algn="just"/>
            <a:r>
              <a:rPr lang="es-ES" dirty="0" smtClean="0"/>
              <a:t>L</a:t>
            </a:r>
            <a:r>
              <a:rPr lang="es-ES" dirty="0" smtClean="0"/>
              <a:t>ugares </a:t>
            </a:r>
            <a:r>
              <a:rPr lang="es-ES" dirty="0" smtClean="0"/>
              <a:t>turísticos que el viajero puede visitar. </a:t>
            </a:r>
            <a:endParaRPr lang="es-ES" dirty="0" smtClean="0"/>
          </a:p>
          <a:p>
            <a:pPr algn="just">
              <a:buNone/>
            </a:pPr>
            <a:endParaRPr lang="es-ES" dirty="0" smtClean="0"/>
          </a:p>
          <a:p>
            <a:pPr algn="just"/>
            <a:r>
              <a:rPr lang="es-ES" dirty="0" smtClean="0"/>
              <a:t>Mapas </a:t>
            </a:r>
            <a:r>
              <a:rPr lang="es-ES" dirty="0" smtClean="0"/>
              <a:t>con </a:t>
            </a:r>
            <a:r>
              <a:rPr lang="es-ES" dirty="0" smtClean="0"/>
              <a:t>diversos </a:t>
            </a:r>
            <a:r>
              <a:rPr lang="es-ES" dirty="0" smtClean="0"/>
              <a:t>detalle sobre la localidad o la zona </a:t>
            </a:r>
            <a:r>
              <a:rPr lang="es-ES" dirty="0" smtClean="0"/>
              <a:t>geográfica.</a:t>
            </a:r>
          </a:p>
          <a:p>
            <a:pPr algn="just">
              <a:buNone/>
            </a:pPr>
            <a:endParaRPr lang="es-ES" dirty="0" smtClean="0"/>
          </a:p>
          <a:p>
            <a:pPr algn="just"/>
            <a:r>
              <a:rPr lang="es-ES" dirty="0" smtClean="0"/>
              <a:t>I</a:t>
            </a:r>
            <a:r>
              <a:rPr lang="es-ES" dirty="0" smtClean="0"/>
              <a:t>tinerarios </a:t>
            </a:r>
            <a:r>
              <a:rPr lang="es-ES" dirty="0" smtClean="0"/>
              <a:t>recomendados. </a:t>
            </a:r>
            <a:endParaRPr lang="es-ES" dirty="0" smtClean="0"/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I</a:t>
            </a:r>
            <a:r>
              <a:rPr lang="es-ES" dirty="0" smtClean="0"/>
              <a:t>nformación </a:t>
            </a:r>
            <a:r>
              <a:rPr lang="es-ES" dirty="0" smtClean="0"/>
              <a:t>histórica y </a:t>
            </a:r>
            <a:r>
              <a:rPr lang="es-ES" dirty="0" smtClean="0"/>
              <a:t>cultural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S</a:t>
            </a:r>
            <a:r>
              <a:rPr lang="es-ES" dirty="0" smtClean="0"/>
              <a:t>e </a:t>
            </a:r>
            <a:r>
              <a:rPr lang="es-ES" dirty="0" smtClean="0"/>
              <a:t>centran en intereses </a:t>
            </a:r>
            <a:endParaRPr lang="es-ES" dirty="0" smtClean="0"/>
          </a:p>
          <a:p>
            <a:pPr algn="just">
              <a:buNone/>
            </a:pPr>
            <a:endParaRPr lang="es-ES" dirty="0" smtClean="0"/>
          </a:p>
          <a:p>
            <a:pPr algn="just"/>
            <a:r>
              <a:rPr lang="es-ES" dirty="0" smtClean="0"/>
              <a:t>Existen </a:t>
            </a:r>
            <a:r>
              <a:rPr lang="es-ES" dirty="0" smtClean="0"/>
              <a:t>guías visuales que contienen gran cantidad de imágenes del destino y otras más enfocadas en las informaciones prácticas del viaje</a:t>
            </a:r>
            <a:r>
              <a:rPr lang="es-ES" dirty="0" smtClean="0"/>
              <a:t>.</a:t>
            </a:r>
          </a:p>
          <a:p>
            <a:pPr algn="just">
              <a:buNone/>
            </a:pPr>
            <a:endParaRPr lang="es-ES" dirty="0" smtClean="0"/>
          </a:p>
          <a:p>
            <a:pPr algn="just"/>
            <a:r>
              <a:rPr lang="es-ES" dirty="0" err="1" smtClean="0"/>
              <a:t>Estan</a:t>
            </a:r>
            <a:r>
              <a:rPr lang="es-ES" dirty="0" smtClean="0"/>
              <a:t> pensadas </a:t>
            </a:r>
            <a:r>
              <a:rPr lang="es-ES" dirty="0" smtClean="0"/>
              <a:t>para ser utilizadas durante la realización de un viaje real por lo que suelen tener tamaños medianos o pequeños.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Actividades de guías turísticas en la ciudad de Guadalajara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s-MX" dirty="0" smtClean="0"/>
              <a:t>El "</a:t>
            </a:r>
            <a:r>
              <a:rPr lang="es-MX" dirty="0" err="1" smtClean="0"/>
              <a:t>TapatíoTour</a:t>
            </a:r>
            <a:r>
              <a:rPr lang="es-MX" dirty="0" smtClean="0"/>
              <a:t>“</a:t>
            </a:r>
          </a:p>
          <a:p>
            <a:pPr algn="just">
              <a:buNone/>
            </a:pPr>
            <a:r>
              <a:rPr lang="es-MX" b="1" dirty="0" smtClean="0"/>
              <a:t> </a:t>
            </a:r>
            <a:r>
              <a:rPr lang="es-MX" b="1" dirty="0" smtClean="0"/>
              <a:t>    </a:t>
            </a:r>
          </a:p>
          <a:p>
            <a:pPr algn="just">
              <a:buNone/>
            </a:pPr>
            <a:r>
              <a:rPr lang="es-MX" b="1" dirty="0" smtClean="0"/>
              <a:t>Santuario </a:t>
            </a:r>
            <a:r>
              <a:rPr lang="es-MX" b="1" dirty="0" smtClean="0"/>
              <a:t>de Nuestra Señora de la Virgen de Guadalupe</a:t>
            </a:r>
            <a:r>
              <a:rPr lang="es-MX" dirty="0" smtClean="0"/>
              <a:t>,</a:t>
            </a:r>
            <a:r>
              <a:rPr lang="es-MX" b="1" dirty="0" smtClean="0"/>
              <a:t> Templo Expiatorio del Santísimo Sacramento, </a:t>
            </a:r>
            <a:r>
              <a:rPr lang="es-MX" dirty="0" smtClean="0"/>
              <a:t>Ex convento del Carmen Templo de San Francisco de Asís, Templo de San Agustín, </a:t>
            </a:r>
            <a:r>
              <a:rPr lang="es-MX" b="1" dirty="0" smtClean="0"/>
              <a:t>Plaza de los Mariachis</a:t>
            </a:r>
            <a:r>
              <a:rPr lang="es-MX" dirty="0" smtClean="0"/>
              <a:t>, Plaza de la Liberación, Palacio Municipal, Palacio de Gobierno,</a:t>
            </a:r>
            <a:r>
              <a:rPr lang="es-MX" b="1" dirty="0" smtClean="0"/>
              <a:t> Hospicio Cabañas,</a:t>
            </a:r>
            <a:r>
              <a:rPr lang="es-MX" dirty="0" smtClean="0"/>
              <a:t> Teatro Degollado, Teatro Diana, Paseo por la Avenida Chapultepec, </a:t>
            </a:r>
            <a:r>
              <a:rPr lang="es-MX" b="1" dirty="0" smtClean="0"/>
              <a:t>Escultura La Minerva</a:t>
            </a:r>
            <a:r>
              <a:rPr lang="es-MX" dirty="0" smtClean="0"/>
              <a:t>, Los Arcos de la Avenida Vallarta, Rotonda de los hombres ilustres, Plaza Guadalajara, Plaza Tapatía, </a:t>
            </a:r>
            <a:r>
              <a:rPr lang="es-MX" b="1" dirty="0" smtClean="0"/>
              <a:t>Zoológico</a:t>
            </a:r>
            <a:r>
              <a:rPr lang="es-MX" dirty="0" smtClean="0"/>
              <a:t> de Guadalajara, Parque </a:t>
            </a:r>
            <a:r>
              <a:rPr lang="es-MX" dirty="0" err="1" smtClean="0"/>
              <a:t>Metropolitan</a:t>
            </a:r>
            <a:r>
              <a:rPr lang="es-MX" dirty="0" smtClean="0"/>
              <a:t>, Parque los </a:t>
            </a:r>
            <a:r>
              <a:rPr lang="es-MX" dirty="0" err="1" smtClean="0"/>
              <a:t>Colomos</a:t>
            </a:r>
            <a:r>
              <a:rPr lang="es-MX" dirty="0" smtClean="0"/>
              <a:t>, Parque Agua Azul, Centro de Ciencia y Tecnología Planetario "Severo Díaz Galindo", Mercado de San Juan de Dios. </a:t>
            </a:r>
            <a:endParaRPr lang="es-MX" dirty="0" smtClean="0"/>
          </a:p>
          <a:p>
            <a:pPr algn="just">
              <a:buNone/>
            </a:pPr>
            <a:endParaRPr lang="es-MX" dirty="0" smtClean="0"/>
          </a:p>
          <a:p>
            <a:pPr algn="just">
              <a:buNone/>
            </a:pPr>
            <a:r>
              <a:rPr lang="es-MX" dirty="0" smtClean="0"/>
              <a:t>(NO ES UNA GUÍA IMPRESA)</a:t>
            </a:r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Fuentes bibliográficas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>
                <a:hlinkClick r:id="rId2"/>
              </a:rPr>
              <a:t>https://</a:t>
            </a:r>
            <a:r>
              <a:rPr lang="es-MX" dirty="0" smtClean="0">
                <a:hlinkClick r:id="rId2"/>
              </a:rPr>
              <a:t>sites.google.com/site/turismomasturismo/principales-ramas-en-el-turismo</a:t>
            </a:r>
            <a:r>
              <a:rPr lang="es-MX" dirty="0" smtClean="0"/>
              <a:t>.</a:t>
            </a:r>
          </a:p>
          <a:p>
            <a:pPr>
              <a:buNone/>
            </a:pPr>
            <a:endParaRPr lang="es-MX" dirty="0" smtClean="0"/>
          </a:p>
          <a:p>
            <a:r>
              <a:rPr lang="es-MX" dirty="0" smtClean="0">
                <a:hlinkClick r:id="rId3"/>
              </a:rPr>
              <a:t>https://www.travelbymexico.com/guadalajara</a:t>
            </a:r>
            <a:r>
              <a:rPr lang="es-MX" dirty="0" smtClean="0">
                <a:hlinkClick r:id="rId3"/>
              </a:rPr>
              <a:t>/</a:t>
            </a: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41</TotalTime>
  <Words>464</Words>
  <Application>Microsoft Office PowerPoint</Application>
  <PresentationFormat>Presentación en pantalla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Módulo</vt:lpstr>
      <vt:lpstr>ANDREA MORENO HERRERA</vt:lpstr>
      <vt:lpstr>RAMAS DEL TURISMO</vt:lpstr>
      <vt:lpstr>Diapositiva 3</vt:lpstr>
      <vt:lpstr>Diapositiva 4</vt:lpstr>
      <vt:lpstr>ÁREA DE INTERÉS</vt:lpstr>
      <vt:lpstr>Guía turística</vt:lpstr>
      <vt:lpstr>Actividades de guías turísticas en la ciudad de Guadalajara</vt:lpstr>
      <vt:lpstr>Fuentes bibliográficas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ANDREA MORENO HERRERA</dc:title>
  <dc:creator>Laffayette</dc:creator>
  <cp:lastModifiedBy>Laffayette</cp:lastModifiedBy>
  <cp:revision>5</cp:revision>
  <dcterms:created xsi:type="dcterms:W3CDTF">2017-01-23T19:55:40Z</dcterms:created>
  <dcterms:modified xsi:type="dcterms:W3CDTF">2017-01-23T20:36:59Z</dcterms:modified>
</cp:coreProperties>
</file>