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s-ES" smtClean="0"/>
              <a:t>Haga clic para modificar el estilo de título del patrón</a:t>
            </a:r>
            <a:endParaRPr lang="en-US" dirty="0"/>
          </a:p>
        </p:txBody>
      </p:sp>
      <p:sp>
        <p:nvSpPr>
          <p:cNvPr id="11" name="Date Placeholder 10"/>
          <p:cNvSpPr>
            <a:spLocks noGrp="1"/>
          </p:cNvSpPr>
          <p:nvPr>
            <p:ph type="dt" sz="half" idx="10"/>
          </p:nvPr>
        </p:nvSpPr>
        <p:spPr bwMode="black"/>
        <p:txBody>
          <a:bodyPr/>
          <a:lstStyle/>
          <a:p>
            <a:fld id="{BEA00254-AFB2-4C37-8283-F94FD1573EDB}" type="datetimeFigureOut">
              <a:rPr lang="es-ES" smtClean="0"/>
              <a:t>29/08/2016</a:t>
            </a:fld>
            <a:endParaRPr lang="es-ES"/>
          </a:p>
        </p:txBody>
      </p:sp>
      <p:sp>
        <p:nvSpPr>
          <p:cNvPr id="17" name="Slide Number Placeholder 16"/>
          <p:cNvSpPr>
            <a:spLocks noGrp="1"/>
          </p:cNvSpPr>
          <p:nvPr>
            <p:ph type="sldNum" sz="quarter" idx="11"/>
          </p:nvPr>
        </p:nvSpPr>
        <p:spPr/>
        <p:txBody>
          <a:bodyPr/>
          <a:lstStyle/>
          <a:p>
            <a:fld id="{35C3295D-CB8E-42D7-8EF7-D0599B187F08}" type="slidenum">
              <a:rPr lang="es-ES" smtClean="0"/>
              <a:t>‹Nº›</a:t>
            </a:fld>
            <a:endParaRPr lang="es-ES"/>
          </a:p>
        </p:txBody>
      </p:sp>
      <p:sp>
        <p:nvSpPr>
          <p:cNvPr id="19" name="Footer Placeholder 1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EA00254-AFB2-4C37-8283-F94FD1573EDB}" type="datetimeFigureOut">
              <a:rPr lang="es-ES" smtClean="0"/>
              <a:t>29/08/2016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5C3295D-CB8E-42D7-8EF7-D0599B187F0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EA00254-AFB2-4C37-8283-F94FD1573EDB}" type="datetimeFigureOut">
              <a:rPr lang="es-ES" smtClean="0"/>
              <a:t>29/08/2016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5C3295D-CB8E-42D7-8EF7-D0599B187F08}" type="slidenum">
              <a:rPr lang="es-ES" smtClean="0"/>
              <a:t>‹Nº›</a:t>
            </a:fld>
            <a:endParaRPr lang="es-ES"/>
          </a:p>
        </p:txBody>
      </p:sp>
      <p:sp>
        <p:nvSpPr>
          <p:cNvPr id="2" name="Vertical Title 1"/>
          <p:cNvSpPr>
            <a:spLocks noGrp="1"/>
          </p:cNvSpPr>
          <p:nvPr>
            <p:ph type="title" orient="vert"/>
          </p:nvPr>
        </p:nvSpPr>
        <p:spPr>
          <a:xfrm>
            <a:off x="7239000" y="914401"/>
            <a:ext cx="926980" cy="5029200"/>
          </a:xfrm>
        </p:spPr>
        <p:txBody>
          <a:bodyPr vert="eaVert"/>
          <a:lstStyle/>
          <a:p>
            <a:r>
              <a:rPr lang="es-ES" smtClean="0"/>
              <a:t>Haga clic para modificar el estilo de título del patrón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Title 8"/>
          <p:cNvSpPr>
            <a:spLocks noGrp="1"/>
          </p:cNvSpPr>
          <p:nvPr>
            <p:ph type="title"/>
          </p:nvPr>
        </p:nvSpPr>
        <p:spPr/>
        <p:txBody>
          <a:bodyPr/>
          <a:lstStyle/>
          <a:p>
            <a:r>
              <a:rPr lang="es-ES" smtClean="0"/>
              <a:t>Haga clic para modificar el estilo de título del patrón</a:t>
            </a:r>
            <a:endParaRPr lang="en-US"/>
          </a:p>
        </p:txBody>
      </p:sp>
      <p:sp>
        <p:nvSpPr>
          <p:cNvPr id="11" name="Date Placeholder 10"/>
          <p:cNvSpPr>
            <a:spLocks noGrp="1"/>
          </p:cNvSpPr>
          <p:nvPr>
            <p:ph type="dt" sz="half" idx="14"/>
          </p:nvPr>
        </p:nvSpPr>
        <p:spPr/>
        <p:txBody>
          <a:bodyPr/>
          <a:lstStyle/>
          <a:p>
            <a:fld id="{BEA00254-AFB2-4C37-8283-F94FD1573EDB}" type="datetimeFigureOut">
              <a:rPr lang="es-ES" smtClean="0"/>
              <a:t>29/08/2016</a:t>
            </a:fld>
            <a:endParaRPr lang="es-ES"/>
          </a:p>
        </p:txBody>
      </p:sp>
      <p:sp>
        <p:nvSpPr>
          <p:cNvPr id="12" name="Slide Number Placeholder 11"/>
          <p:cNvSpPr>
            <a:spLocks noGrp="1"/>
          </p:cNvSpPr>
          <p:nvPr>
            <p:ph type="sldNum" sz="quarter" idx="15"/>
          </p:nvPr>
        </p:nvSpPr>
        <p:spPr/>
        <p:txBody>
          <a:bodyPr/>
          <a:lstStyle/>
          <a:p>
            <a:fld id="{35C3295D-CB8E-42D7-8EF7-D0599B187F08}" type="slidenum">
              <a:rPr lang="es-ES" smtClean="0"/>
              <a:t>‹Nº›</a:t>
            </a:fld>
            <a:endParaRPr lang="es-ES"/>
          </a:p>
        </p:txBody>
      </p:sp>
      <p:sp>
        <p:nvSpPr>
          <p:cNvPr id="13" name="Footer Placeholder 12"/>
          <p:cNvSpPr>
            <a:spLocks noGrp="1"/>
          </p:cNvSpPr>
          <p:nvPr>
            <p:ph type="ftr" sz="quarter" idx="16"/>
          </p:nvPr>
        </p:nvSpPr>
        <p:spPr/>
        <p:txBody>
          <a:body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s-ES" smtClean="0"/>
              <a:t>Haga clic para modificar el estilo de título del patrón</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3" name="Date Placeholder 12"/>
          <p:cNvSpPr>
            <a:spLocks noGrp="1"/>
          </p:cNvSpPr>
          <p:nvPr>
            <p:ph type="dt" sz="half" idx="10"/>
          </p:nvPr>
        </p:nvSpPr>
        <p:spPr/>
        <p:txBody>
          <a:bodyPr/>
          <a:lstStyle/>
          <a:p>
            <a:fld id="{BEA00254-AFB2-4C37-8283-F94FD1573EDB}" type="datetimeFigureOut">
              <a:rPr lang="es-ES" smtClean="0"/>
              <a:t>29/08/2016</a:t>
            </a:fld>
            <a:endParaRPr lang="es-ES"/>
          </a:p>
        </p:txBody>
      </p:sp>
      <p:sp>
        <p:nvSpPr>
          <p:cNvPr id="14" name="Slide Number Placeholder 13"/>
          <p:cNvSpPr>
            <a:spLocks noGrp="1"/>
          </p:cNvSpPr>
          <p:nvPr>
            <p:ph type="sldNum" sz="quarter" idx="11"/>
          </p:nvPr>
        </p:nvSpPr>
        <p:spPr/>
        <p:txBody>
          <a:bodyPr/>
          <a:lstStyle/>
          <a:p>
            <a:fld id="{35C3295D-CB8E-42D7-8EF7-D0599B187F08}" type="slidenum">
              <a:rPr lang="es-ES" smtClean="0"/>
              <a:t>‹Nº›</a:t>
            </a:fld>
            <a:endParaRPr lang="es-ES"/>
          </a:p>
        </p:txBody>
      </p:sp>
      <p:sp>
        <p:nvSpPr>
          <p:cNvPr id="15" name="Footer Placeholder 14"/>
          <p:cNvSpPr>
            <a:spLocks noGrp="1"/>
          </p:cNvSpPr>
          <p:nvPr>
            <p:ph type="ftr" sz="quarter" idx="12"/>
          </p:nvPr>
        </p:nvSpPr>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9" name="Date Placeholder 8"/>
          <p:cNvSpPr>
            <a:spLocks noGrp="1"/>
          </p:cNvSpPr>
          <p:nvPr>
            <p:ph type="dt" sz="half" idx="15"/>
          </p:nvPr>
        </p:nvSpPr>
        <p:spPr/>
        <p:txBody>
          <a:bodyPr/>
          <a:lstStyle/>
          <a:p>
            <a:fld id="{BEA00254-AFB2-4C37-8283-F94FD1573EDB}" type="datetimeFigureOut">
              <a:rPr lang="es-ES" smtClean="0"/>
              <a:t>29/08/2016</a:t>
            </a:fld>
            <a:endParaRPr lang="es-ES"/>
          </a:p>
        </p:txBody>
      </p:sp>
      <p:sp>
        <p:nvSpPr>
          <p:cNvPr id="12" name="Slide Number Placeholder 11"/>
          <p:cNvSpPr>
            <a:spLocks noGrp="1"/>
          </p:cNvSpPr>
          <p:nvPr>
            <p:ph type="sldNum" sz="quarter" idx="16"/>
          </p:nvPr>
        </p:nvSpPr>
        <p:spPr/>
        <p:txBody>
          <a:bodyPr/>
          <a:lstStyle/>
          <a:p>
            <a:fld id="{35C3295D-CB8E-42D7-8EF7-D0599B187F08}" type="slidenum">
              <a:rPr lang="es-ES" smtClean="0"/>
              <a:t>‹Nº›</a:t>
            </a:fld>
            <a:endParaRPr lang="es-ES"/>
          </a:p>
        </p:txBody>
      </p:sp>
      <p:sp>
        <p:nvSpPr>
          <p:cNvPr id="13" name="Footer Placeholder 12"/>
          <p:cNvSpPr>
            <a:spLocks noGrp="1"/>
          </p:cNvSpPr>
          <p:nvPr>
            <p:ph type="ftr" sz="quarter" idx="17"/>
          </p:nvPr>
        </p:nvSpPr>
        <p:spPr/>
        <p:txBody>
          <a:bodyPr/>
          <a:lstStyle/>
          <a:p>
            <a:endParaRPr lang="es-ES"/>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s-ES" smtClean="0"/>
              <a:t>Haga clic para modificar el estilo de texto del patrón</a:t>
            </a:r>
          </a:p>
        </p:txBody>
      </p:sp>
      <p:sp>
        <p:nvSpPr>
          <p:cNvPr id="11" name="Date Placeholder 10"/>
          <p:cNvSpPr>
            <a:spLocks noGrp="1"/>
          </p:cNvSpPr>
          <p:nvPr>
            <p:ph type="dt" sz="half" idx="16"/>
          </p:nvPr>
        </p:nvSpPr>
        <p:spPr/>
        <p:txBody>
          <a:bodyPr/>
          <a:lstStyle/>
          <a:p>
            <a:fld id="{BEA00254-AFB2-4C37-8283-F94FD1573EDB}" type="datetimeFigureOut">
              <a:rPr lang="es-ES" smtClean="0"/>
              <a:t>29/08/2016</a:t>
            </a:fld>
            <a:endParaRPr lang="es-ES"/>
          </a:p>
        </p:txBody>
      </p:sp>
      <p:sp>
        <p:nvSpPr>
          <p:cNvPr id="12" name="Slide Number Placeholder 11"/>
          <p:cNvSpPr>
            <a:spLocks noGrp="1"/>
          </p:cNvSpPr>
          <p:nvPr>
            <p:ph type="sldNum" sz="quarter" idx="17"/>
          </p:nvPr>
        </p:nvSpPr>
        <p:spPr/>
        <p:txBody>
          <a:bodyPr/>
          <a:lstStyle/>
          <a:p>
            <a:fld id="{35C3295D-CB8E-42D7-8EF7-D0599B187F08}" type="slidenum">
              <a:rPr lang="es-ES" smtClean="0"/>
              <a:t>‹Nº›</a:t>
            </a:fld>
            <a:endParaRPr lang="es-ES"/>
          </a:p>
        </p:txBody>
      </p:sp>
      <p:sp>
        <p:nvSpPr>
          <p:cNvPr id="13" name="Footer Placeholder 12"/>
          <p:cNvSpPr>
            <a:spLocks noGrp="1"/>
          </p:cNvSpPr>
          <p:nvPr>
            <p:ph type="ftr" sz="quarter" idx="18"/>
          </p:nvPr>
        </p:nvSpPr>
        <p:spPr/>
        <p:txBody>
          <a:bodyPr/>
          <a:lstStyle/>
          <a:p>
            <a:endParaRPr lang="es-ES"/>
          </a:p>
        </p:txBody>
      </p:sp>
      <p:sp>
        <p:nvSpPr>
          <p:cNvPr id="18" name="Title 1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s-ES" smtClean="0"/>
              <a:t>Haga clic para modificar el estilo de título del patrón</a:t>
            </a:r>
            <a:endParaRPr lang="en-US"/>
          </a:p>
        </p:txBody>
      </p:sp>
      <p:sp>
        <p:nvSpPr>
          <p:cNvPr id="15" name="Date Placeholder 14"/>
          <p:cNvSpPr>
            <a:spLocks noGrp="1"/>
          </p:cNvSpPr>
          <p:nvPr>
            <p:ph type="dt" sz="half" idx="10"/>
          </p:nvPr>
        </p:nvSpPr>
        <p:spPr/>
        <p:txBody>
          <a:bodyPr/>
          <a:lstStyle/>
          <a:p>
            <a:fld id="{BEA00254-AFB2-4C37-8283-F94FD1573EDB}" type="datetimeFigureOut">
              <a:rPr lang="es-ES" smtClean="0"/>
              <a:t>29/08/2016</a:t>
            </a:fld>
            <a:endParaRPr lang="es-ES"/>
          </a:p>
        </p:txBody>
      </p:sp>
      <p:sp>
        <p:nvSpPr>
          <p:cNvPr id="16" name="Slide Number Placeholder 15"/>
          <p:cNvSpPr>
            <a:spLocks noGrp="1"/>
          </p:cNvSpPr>
          <p:nvPr>
            <p:ph type="sldNum" sz="quarter" idx="11"/>
          </p:nvPr>
        </p:nvSpPr>
        <p:spPr/>
        <p:txBody>
          <a:bodyPr/>
          <a:lstStyle/>
          <a:p>
            <a:fld id="{35C3295D-CB8E-42D7-8EF7-D0599B187F08}" type="slidenum">
              <a:rPr lang="es-ES" smtClean="0"/>
              <a:t>‹Nº›</a:t>
            </a:fld>
            <a:endParaRPr lang="es-ES"/>
          </a:p>
        </p:txBody>
      </p:sp>
      <p:sp>
        <p:nvSpPr>
          <p:cNvPr id="17" name="Footer Placeholder 16"/>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EA00254-AFB2-4C37-8283-F94FD1573EDB}" type="datetimeFigureOut">
              <a:rPr lang="es-ES" smtClean="0"/>
              <a:t>29/08/2016</a:t>
            </a:fld>
            <a:endParaRPr lang="es-ES"/>
          </a:p>
        </p:txBody>
      </p:sp>
      <p:sp>
        <p:nvSpPr>
          <p:cNvPr id="8" name="Slide Number Placeholder 7"/>
          <p:cNvSpPr>
            <a:spLocks noGrp="1"/>
          </p:cNvSpPr>
          <p:nvPr>
            <p:ph type="sldNum" sz="quarter" idx="11"/>
          </p:nvPr>
        </p:nvSpPr>
        <p:spPr/>
        <p:txBody>
          <a:bodyPr/>
          <a:lstStyle/>
          <a:p>
            <a:fld id="{35C3295D-CB8E-42D7-8EF7-D0599B187F08}"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16" name="Date Placeholder 15"/>
          <p:cNvSpPr>
            <a:spLocks noGrp="1"/>
          </p:cNvSpPr>
          <p:nvPr>
            <p:ph type="dt" sz="half" idx="15"/>
          </p:nvPr>
        </p:nvSpPr>
        <p:spPr/>
        <p:txBody>
          <a:bodyPr/>
          <a:lstStyle/>
          <a:p>
            <a:fld id="{BEA00254-AFB2-4C37-8283-F94FD1573EDB}" type="datetimeFigureOut">
              <a:rPr lang="es-ES" smtClean="0"/>
              <a:t>29/08/2016</a:t>
            </a:fld>
            <a:endParaRPr lang="es-ES"/>
          </a:p>
        </p:txBody>
      </p:sp>
      <p:sp>
        <p:nvSpPr>
          <p:cNvPr id="19" name="Slide Number Placeholder 18"/>
          <p:cNvSpPr>
            <a:spLocks noGrp="1"/>
          </p:cNvSpPr>
          <p:nvPr>
            <p:ph type="sldNum" sz="quarter" idx="16"/>
          </p:nvPr>
        </p:nvSpPr>
        <p:spPr/>
        <p:txBody>
          <a:bodyPr/>
          <a:lstStyle/>
          <a:p>
            <a:fld id="{35C3295D-CB8E-42D7-8EF7-D0599B187F08}" type="slidenum">
              <a:rPr lang="es-ES" smtClean="0"/>
              <a:t>‹Nº›</a:t>
            </a:fld>
            <a:endParaRPr lang="es-ES"/>
          </a:p>
        </p:txBody>
      </p:sp>
      <p:sp>
        <p:nvSpPr>
          <p:cNvPr id="23" name="Footer Placeholder 22"/>
          <p:cNvSpPr>
            <a:spLocks noGrp="1"/>
          </p:cNvSpPr>
          <p:nvPr>
            <p:ph type="ftr" sz="quarter" idx="17"/>
          </p:nvPr>
        </p:nvSpPr>
        <p:spPr/>
        <p:txBody>
          <a:bodyPr/>
          <a:lstStyle/>
          <a:p>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s-ES" smtClean="0"/>
              <a:t>Haga clic para modificar el estilo de texto del patrón</a:t>
            </a:r>
          </a:p>
        </p:txBody>
      </p:sp>
      <p:sp>
        <p:nvSpPr>
          <p:cNvPr id="12" name="Title 11"/>
          <p:cNvSpPr>
            <a:spLocks noGrp="1"/>
          </p:cNvSpPr>
          <p:nvPr>
            <p:ph type="title"/>
          </p:nvPr>
        </p:nvSpPr>
        <p:spPr>
          <a:xfrm>
            <a:off x="2514600" y="975360"/>
            <a:ext cx="4114800" cy="701040"/>
          </a:xfrm>
        </p:spPr>
        <p:txBody>
          <a:bodyPr/>
          <a:lstStyle/>
          <a:p>
            <a:r>
              <a:rPr lang="es-ES" smtClean="0"/>
              <a:t>Haga clic para modificar el estilo de título del patrón</a:t>
            </a:r>
            <a:endParaRPr lang="en-US"/>
          </a:p>
        </p:txBody>
      </p:sp>
      <p:sp>
        <p:nvSpPr>
          <p:cNvPr id="13" name="Date Placeholder 12"/>
          <p:cNvSpPr>
            <a:spLocks noGrp="1"/>
          </p:cNvSpPr>
          <p:nvPr>
            <p:ph type="dt" sz="half" idx="14"/>
          </p:nvPr>
        </p:nvSpPr>
        <p:spPr>
          <a:xfrm>
            <a:off x="2981325" y="273180"/>
            <a:ext cx="3181350" cy="292100"/>
          </a:xfrm>
        </p:spPr>
        <p:txBody>
          <a:bodyPr/>
          <a:lstStyle/>
          <a:p>
            <a:fld id="{BEA00254-AFB2-4C37-8283-F94FD1573EDB}" type="datetimeFigureOut">
              <a:rPr lang="es-ES" smtClean="0"/>
              <a:t>29/08/2016</a:t>
            </a:fld>
            <a:endParaRPr lang="es-ES"/>
          </a:p>
        </p:txBody>
      </p:sp>
      <p:sp>
        <p:nvSpPr>
          <p:cNvPr id="14" name="Slide Number Placeholder 13"/>
          <p:cNvSpPr>
            <a:spLocks noGrp="1"/>
          </p:cNvSpPr>
          <p:nvPr>
            <p:ph type="sldNum" sz="quarter" idx="15"/>
          </p:nvPr>
        </p:nvSpPr>
        <p:spPr>
          <a:xfrm>
            <a:off x="4038600" y="6172200"/>
            <a:ext cx="1066800" cy="304800"/>
          </a:xfrm>
        </p:spPr>
        <p:txBody>
          <a:bodyPr/>
          <a:lstStyle/>
          <a:p>
            <a:fld id="{35C3295D-CB8E-42D7-8EF7-D0599B187F08}" type="slidenum">
              <a:rPr lang="es-ES" smtClean="0"/>
              <a:t>‹Nº›</a:t>
            </a:fld>
            <a:endParaRPr lang="es-ES"/>
          </a:p>
        </p:txBody>
      </p:sp>
      <p:sp>
        <p:nvSpPr>
          <p:cNvPr id="15" name="Footer Placeholder 14"/>
          <p:cNvSpPr>
            <a:spLocks noGrp="1"/>
          </p:cNvSpPr>
          <p:nvPr>
            <p:ph type="ftr" sz="quarter" idx="16"/>
          </p:nvPr>
        </p:nvSpPr>
        <p:spPr>
          <a:xfrm>
            <a:off x="1447800" y="6486525"/>
            <a:ext cx="6248400" cy="29210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EA00254-AFB2-4C37-8283-F94FD1573EDB}" type="datetimeFigureOut">
              <a:rPr lang="es-ES" smtClean="0"/>
              <a:t>29/08/2016</a:t>
            </a:fld>
            <a:endParaRPr lang="es-E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s-E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35C3295D-CB8E-42D7-8EF7-D0599B187F08}" type="slidenum">
              <a:rPr lang="es-ES" smtClean="0"/>
              <a:t>‹Nº›</a:t>
            </a:fld>
            <a:endParaRPr lang="es-E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s-ES" smtClean="0"/>
              <a:t>Haga clic para modificar el estilo de título del patrón</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3779912" y="2204864"/>
            <a:ext cx="1728192"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031940" y="2708920"/>
            <a:ext cx="1224136" cy="646331"/>
          </a:xfrm>
          <a:prstGeom prst="rect">
            <a:avLst/>
          </a:prstGeom>
          <a:noFill/>
        </p:spPr>
        <p:txBody>
          <a:bodyPr wrap="square" rtlCol="0">
            <a:spAutoFit/>
          </a:bodyPr>
          <a:lstStyle/>
          <a:p>
            <a:pPr algn="ctr"/>
            <a:r>
              <a:rPr lang="es-MX" dirty="0" smtClean="0">
                <a:effectLst>
                  <a:outerShdw blurRad="38100" dist="38100" dir="2700000" algn="tl">
                    <a:srgbClr val="000000">
                      <a:alpha val="43137"/>
                    </a:srgbClr>
                  </a:outerShdw>
                </a:effectLst>
                <a:latin typeface="Bernard MT Condensed" panose="02050806060905020404" pitchFamily="18" charset="0"/>
              </a:rPr>
              <a:t>Ramas del Turismo</a:t>
            </a:r>
            <a:endParaRPr lang="es-ES" dirty="0">
              <a:effectLst>
                <a:outerShdw blurRad="38100" dist="38100" dir="2700000" algn="tl">
                  <a:srgbClr val="000000">
                    <a:alpha val="43137"/>
                  </a:srgbClr>
                </a:outerShdw>
              </a:effectLst>
              <a:latin typeface="Bernard MT Condensed" panose="02050806060905020404" pitchFamily="18" charset="0"/>
            </a:endParaRPr>
          </a:p>
        </p:txBody>
      </p:sp>
      <p:cxnSp>
        <p:nvCxnSpPr>
          <p:cNvPr id="12" name="11 Conector angular"/>
          <p:cNvCxnSpPr/>
          <p:nvPr/>
        </p:nvCxnSpPr>
        <p:spPr>
          <a:xfrm rot="5400000" flipH="1" flipV="1">
            <a:off x="3851920" y="1897592"/>
            <a:ext cx="648072" cy="28803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7" name="16 Rectángulo"/>
          <p:cNvSpPr/>
          <p:nvPr/>
        </p:nvSpPr>
        <p:spPr>
          <a:xfrm>
            <a:off x="3908571" y="1161813"/>
            <a:ext cx="864096" cy="57606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8" name="17 CuadroTexto"/>
          <p:cNvSpPr txBox="1"/>
          <p:nvPr/>
        </p:nvSpPr>
        <p:spPr>
          <a:xfrm>
            <a:off x="3908571" y="1295956"/>
            <a:ext cx="864096" cy="307777"/>
          </a:xfrm>
          <a:prstGeom prst="rect">
            <a:avLst/>
          </a:prstGeom>
          <a:noFill/>
        </p:spPr>
        <p:txBody>
          <a:bodyPr wrap="square" rtlCol="0">
            <a:spAutoFit/>
          </a:bodyPr>
          <a:lstStyle/>
          <a:p>
            <a:pPr algn="ctr"/>
            <a:r>
              <a:rPr lang="es-MX" sz="1400" dirty="0" smtClean="0">
                <a:effectLst>
                  <a:outerShdw blurRad="38100" dist="38100" dir="2700000" algn="tl">
                    <a:srgbClr val="000000">
                      <a:alpha val="43137"/>
                    </a:srgbClr>
                  </a:outerShdw>
                </a:effectLst>
                <a:latin typeface="Bernard MT Condensed" panose="02050806060905020404" pitchFamily="18" charset="0"/>
              </a:rPr>
              <a:t>Hotelería</a:t>
            </a:r>
            <a:endParaRPr lang="es-ES" sz="1400" dirty="0">
              <a:effectLst>
                <a:outerShdw blurRad="38100" dist="38100" dir="2700000" algn="tl">
                  <a:srgbClr val="000000">
                    <a:alpha val="43137"/>
                  </a:srgbClr>
                </a:outerShdw>
              </a:effectLst>
              <a:latin typeface="Bernard MT Condensed" panose="02050806060905020404" pitchFamily="18" charset="0"/>
            </a:endParaRPr>
          </a:p>
        </p:txBody>
      </p:sp>
      <p:cxnSp>
        <p:nvCxnSpPr>
          <p:cNvPr id="21" name="20 Conector angular"/>
          <p:cNvCxnSpPr>
            <a:stCxn id="4" idx="7"/>
          </p:cNvCxnSpPr>
          <p:nvPr/>
        </p:nvCxnSpPr>
        <p:spPr>
          <a:xfrm rot="5400000" flipH="1" flipV="1">
            <a:off x="5162823" y="2081033"/>
            <a:ext cx="437476" cy="25309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3" name="22 Rectángulo redondeado"/>
          <p:cNvSpPr/>
          <p:nvPr/>
        </p:nvSpPr>
        <p:spPr>
          <a:xfrm>
            <a:off x="5484796" y="1441446"/>
            <a:ext cx="1008112" cy="57606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24" name="23 CuadroTexto"/>
          <p:cNvSpPr txBox="1"/>
          <p:nvPr/>
        </p:nvSpPr>
        <p:spPr>
          <a:xfrm>
            <a:off x="5556804" y="1577543"/>
            <a:ext cx="864096" cy="338554"/>
          </a:xfrm>
          <a:prstGeom prst="rect">
            <a:avLst/>
          </a:prstGeom>
          <a:noFill/>
        </p:spPr>
        <p:txBody>
          <a:bodyPr wrap="square" rtlCol="0">
            <a:spAutoFit/>
          </a:bodyPr>
          <a:lstStyle/>
          <a:p>
            <a:pPr algn="ctr"/>
            <a:r>
              <a:rPr lang="es-MX" sz="1600" dirty="0" smtClean="0">
                <a:effectLst>
                  <a:outerShdw blurRad="38100" dist="38100" dir="2700000" algn="tl">
                    <a:srgbClr val="000000">
                      <a:alpha val="43137"/>
                    </a:srgbClr>
                  </a:outerShdw>
                </a:effectLst>
                <a:latin typeface="Bernard MT Condensed" panose="02050806060905020404" pitchFamily="18" charset="0"/>
              </a:rPr>
              <a:t>A &amp; B</a:t>
            </a:r>
            <a:endParaRPr lang="es-ES" sz="1600" dirty="0">
              <a:effectLst>
                <a:outerShdw blurRad="38100" dist="38100" dir="2700000" algn="tl">
                  <a:srgbClr val="000000">
                    <a:alpha val="43137"/>
                  </a:srgbClr>
                </a:outerShdw>
              </a:effectLst>
              <a:latin typeface="Bernard MT Condensed" panose="02050806060905020404" pitchFamily="18" charset="0"/>
            </a:endParaRPr>
          </a:p>
        </p:txBody>
      </p:sp>
      <p:cxnSp>
        <p:nvCxnSpPr>
          <p:cNvPr id="26" name="25 Conector angular"/>
          <p:cNvCxnSpPr/>
          <p:nvPr/>
        </p:nvCxnSpPr>
        <p:spPr>
          <a:xfrm>
            <a:off x="5381561" y="2637782"/>
            <a:ext cx="658758" cy="39430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29" name="28 Rectángulo"/>
          <p:cNvSpPr/>
          <p:nvPr/>
        </p:nvSpPr>
        <p:spPr>
          <a:xfrm>
            <a:off x="6040319" y="2492459"/>
            <a:ext cx="1141442" cy="68494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30" name="29 CuadroTexto"/>
          <p:cNvSpPr txBox="1"/>
          <p:nvPr/>
        </p:nvSpPr>
        <p:spPr>
          <a:xfrm>
            <a:off x="6178992" y="2542544"/>
            <a:ext cx="864096" cy="584775"/>
          </a:xfrm>
          <a:prstGeom prst="rect">
            <a:avLst/>
          </a:prstGeom>
          <a:noFill/>
        </p:spPr>
        <p:txBody>
          <a:bodyPr wrap="square" rtlCol="0">
            <a:spAutoFit/>
          </a:bodyPr>
          <a:lstStyle/>
          <a:p>
            <a:pPr algn="ctr"/>
            <a:r>
              <a:rPr lang="es-MX" sz="1600" dirty="0" smtClean="0">
                <a:effectLst>
                  <a:outerShdw blurRad="38100" dist="38100" dir="2700000" algn="tl">
                    <a:srgbClr val="000000">
                      <a:alpha val="43137"/>
                    </a:srgbClr>
                  </a:outerShdw>
                </a:effectLst>
                <a:latin typeface="Bernard MT Condensed" panose="02050806060905020404" pitchFamily="18" charset="0"/>
              </a:rPr>
              <a:t>Guía turístico</a:t>
            </a:r>
            <a:endParaRPr lang="es-ES" sz="1600" dirty="0">
              <a:effectLst>
                <a:outerShdw blurRad="38100" dist="38100" dir="2700000" algn="tl">
                  <a:srgbClr val="000000">
                    <a:alpha val="43137"/>
                  </a:srgbClr>
                </a:outerShdw>
              </a:effectLst>
              <a:latin typeface="Bernard MT Condensed" panose="02050806060905020404" pitchFamily="18" charset="0"/>
            </a:endParaRPr>
          </a:p>
        </p:txBody>
      </p:sp>
      <p:cxnSp>
        <p:nvCxnSpPr>
          <p:cNvPr id="34" name="33 Conector angular"/>
          <p:cNvCxnSpPr/>
          <p:nvPr/>
        </p:nvCxnSpPr>
        <p:spPr>
          <a:xfrm rot="16200000" flipH="1">
            <a:off x="5372824" y="3293720"/>
            <a:ext cx="432048" cy="41457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5710940" y="3717032"/>
            <a:ext cx="1021300" cy="648072"/>
          </a:xfrm>
          <a:prstGeom prst="roundRect">
            <a:avLst/>
          </a:prstGeom>
          <a:ln>
            <a:solidFill>
              <a:srgbClr val="FF99CC"/>
            </a:solidFill>
          </a:ln>
          <a:scene3d>
            <a:camera prst="orthographicFront">
              <a:rot lat="0" lon="0" rev="0"/>
            </a:camera>
            <a:lightRig rig="twoPt" dir="t">
              <a:rot lat="0" lon="0" rev="1800000"/>
            </a:lightRig>
          </a:scene3d>
          <a:sp3d>
            <a:bevelT w="44450" h="31750" prst="riblet"/>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s-ES"/>
          </a:p>
        </p:txBody>
      </p:sp>
      <p:sp>
        <p:nvSpPr>
          <p:cNvPr id="36" name="35 CuadroTexto"/>
          <p:cNvSpPr txBox="1"/>
          <p:nvPr/>
        </p:nvSpPr>
        <p:spPr>
          <a:xfrm>
            <a:off x="5770054" y="3825044"/>
            <a:ext cx="936104" cy="432048"/>
          </a:xfrm>
          <a:prstGeom prst="rect">
            <a:avLst/>
          </a:prstGeom>
          <a:noFill/>
        </p:spPr>
        <p:txBody>
          <a:bodyPr wrap="square" rtlCol="0">
            <a:spAutoFit/>
          </a:bodyPr>
          <a:lstStyle/>
          <a:p>
            <a:pPr algn="ctr"/>
            <a:r>
              <a:rPr lang="es-MX" sz="1100" dirty="0" smtClean="0">
                <a:effectLst>
                  <a:outerShdw blurRad="38100" dist="38100" dir="2700000" algn="tl">
                    <a:srgbClr val="000000">
                      <a:alpha val="43137"/>
                    </a:srgbClr>
                  </a:outerShdw>
                </a:effectLst>
                <a:latin typeface="Bernard MT Condensed" panose="02050806060905020404" pitchFamily="18" charset="0"/>
              </a:rPr>
              <a:t>Organización de eventos</a:t>
            </a:r>
            <a:endParaRPr lang="es-ES" sz="1100" dirty="0">
              <a:effectLst>
                <a:outerShdw blurRad="38100" dist="38100" dir="2700000" algn="tl">
                  <a:srgbClr val="000000">
                    <a:alpha val="43137"/>
                  </a:srgbClr>
                </a:outerShdw>
              </a:effectLst>
              <a:latin typeface="Bernard MT Condensed" panose="02050806060905020404" pitchFamily="18" charset="0"/>
            </a:endParaRPr>
          </a:p>
        </p:txBody>
      </p:sp>
      <p:cxnSp>
        <p:nvCxnSpPr>
          <p:cNvPr id="40" name="39 Conector angular"/>
          <p:cNvCxnSpPr/>
          <p:nvPr/>
        </p:nvCxnSpPr>
        <p:spPr>
          <a:xfrm rot="5400000">
            <a:off x="3797914" y="3891250"/>
            <a:ext cx="684076" cy="21602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1" name="40 Rectángulo"/>
          <p:cNvSpPr/>
          <p:nvPr/>
        </p:nvSpPr>
        <p:spPr>
          <a:xfrm>
            <a:off x="3483143" y="4301753"/>
            <a:ext cx="1097593" cy="75608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2" name="41 CuadroTexto"/>
          <p:cNvSpPr txBox="1"/>
          <p:nvPr/>
        </p:nvSpPr>
        <p:spPr>
          <a:xfrm>
            <a:off x="3547123" y="4418185"/>
            <a:ext cx="997787" cy="523220"/>
          </a:xfrm>
          <a:prstGeom prst="rect">
            <a:avLst/>
          </a:prstGeom>
          <a:noFill/>
        </p:spPr>
        <p:txBody>
          <a:bodyPr wrap="square" rtlCol="0">
            <a:spAutoFit/>
          </a:bodyPr>
          <a:lstStyle/>
          <a:p>
            <a:pPr algn="ctr"/>
            <a:r>
              <a:rPr lang="es-MX" sz="1400" dirty="0" smtClean="0">
                <a:effectLst>
                  <a:outerShdw blurRad="38100" dist="38100" dir="2700000" algn="tl">
                    <a:srgbClr val="000000">
                      <a:alpha val="43137"/>
                    </a:srgbClr>
                  </a:outerShdw>
                </a:effectLst>
                <a:latin typeface="Bernard MT Condensed" panose="02050806060905020404" pitchFamily="18" charset="0"/>
              </a:rPr>
              <a:t>Turismo alternativo</a:t>
            </a:r>
            <a:endParaRPr lang="es-ES" sz="1400" dirty="0">
              <a:effectLst>
                <a:outerShdw blurRad="38100" dist="38100" dir="2700000" algn="tl">
                  <a:srgbClr val="000000">
                    <a:alpha val="43137"/>
                  </a:srgbClr>
                </a:outerShdw>
              </a:effectLst>
              <a:latin typeface="Bernard MT Condensed" panose="02050806060905020404" pitchFamily="18" charset="0"/>
            </a:endParaRPr>
          </a:p>
        </p:txBody>
      </p:sp>
      <p:cxnSp>
        <p:nvCxnSpPr>
          <p:cNvPr id="44" name="43 Conector angular"/>
          <p:cNvCxnSpPr/>
          <p:nvPr/>
        </p:nvCxnSpPr>
        <p:spPr>
          <a:xfrm rot="10800000">
            <a:off x="3059302" y="2912369"/>
            <a:ext cx="720610" cy="21495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45" name="44 Rectángulo redondeado"/>
          <p:cNvSpPr/>
          <p:nvPr/>
        </p:nvSpPr>
        <p:spPr>
          <a:xfrm>
            <a:off x="1979181" y="2538733"/>
            <a:ext cx="1080120" cy="75608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46" name="45 CuadroTexto"/>
          <p:cNvSpPr txBox="1"/>
          <p:nvPr/>
        </p:nvSpPr>
        <p:spPr>
          <a:xfrm>
            <a:off x="1897906" y="2637782"/>
            <a:ext cx="1242669" cy="523220"/>
          </a:xfrm>
          <a:prstGeom prst="rect">
            <a:avLst/>
          </a:prstGeom>
          <a:noFill/>
        </p:spPr>
        <p:txBody>
          <a:bodyPr wrap="square" rtlCol="0">
            <a:spAutoFit/>
          </a:bodyPr>
          <a:lstStyle/>
          <a:p>
            <a:pPr algn="ctr"/>
            <a:r>
              <a:rPr lang="es-MX" sz="1400" dirty="0" smtClean="0">
                <a:effectLst>
                  <a:outerShdw blurRad="38100" dist="38100" dir="2700000" algn="tl">
                    <a:srgbClr val="000000">
                      <a:alpha val="43137"/>
                    </a:srgbClr>
                  </a:outerShdw>
                </a:effectLst>
                <a:latin typeface="Bernard MT Condensed" panose="02050806060905020404" pitchFamily="18" charset="0"/>
              </a:rPr>
              <a:t>Sector restaurantero</a:t>
            </a:r>
            <a:endParaRPr lang="es-ES" sz="1400" dirty="0">
              <a:effectLst>
                <a:outerShdw blurRad="38100" dist="38100" dir="2700000" algn="tl">
                  <a:srgbClr val="000000">
                    <a:alpha val="43137"/>
                  </a:srgbClr>
                </a:outerShdw>
              </a:effectLst>
              <a:latin typeface="Bernard MT Condensed" panose="02050806060905020404" pitchFamily="18" charset="0"/>
            </a:endParaRPr>
          </a:p>
        </p:txBody>
      </p:sp>
      <p:sp>
        <p:nvSpPr>
          <p:cNvPr id="51" name="50 Estrella de 5 puntas"/>
          <p:cNvSpPr/>
          <p:nvPr/>
        </p:nvSpPr>
        <p:spPr>
          <a:xfrm>
            <a:off x="6611040" y="3751719"/>
            <a:ext cx="247871" cy="252028"/>
          </a:xfrm>
          <a:prstGeom prst="star5">
            <a:avLst/>
          </a:prstGeom>
          <a:solidFill>
            <a:srgbClr val="FFFF00"/>
          </a:solidFill>
          <a:ln>
            <a:solidFill>
              <a:srgbClr val="FFC000"/>
            </a:solidFill>
          </a:ln>
          <a:effectLst>
            <a:outerShdw blurRad="76200" dist="12700" dir="2700000" sy="-23000" kx="-8004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73124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quarter" idx="13"/>
          </p:nvPr>
        </p:nvSpPr>
        <p:spPr/>
        <p:txBody>
          <a:bodyPr>
            <a:normAutofit lnSpcReduction="10000"/>
          </a:bodyPr>
          <a:lstStyle/>
          <a:p>
            <a:pPr algn="l"/>
            <a:r>
              <a:rPr lang="es-MX" sz="1400" b="1" dirty="0" smtClean="0">
                <a:solidFill>
                  <a:schemeClr val="accent6">
                    <a:lumMod val="75000"/>
                  </a:schemeClr>
                </a:solidFill>
              </a:rPr>
              <a:t>Hotelería: </a:t>
            </a:r>
            <a:r>
              <a:rPr lang="es-MX" sz="1250" b="1" dirty="0" smtClean="0"/>
              <a:t>La hotelería es una rama del turismo, que brinda el servicio del alojamiento al turista. Este puede tener diversas clasificaciones, según el confort y el lugar donde se encuentren. Cada instalación hotelera es muy importante dentro del mundo turístico, ya que brinda la estadía del turista en el viaje</a:t>
            </a:r>
            <a:r>
              <a:rPr lang="es-MX" sz="1200" b="1" dirty="0" smtClean="0"/>
              <a:t>. </a:t>
            </a:r>
          </a:p>
          <a:p>
            <a:pPr algn="l"/>
            <a:r>
              <a:rPr lang="es-MX" sz="1400" b="1" dirty="0" smtClean="0">
                <a:solidFill>
                  <a:schemeClr val="accent6">
                    <a:lumMod val="75000"/>
                  </a:schemeClr>
                </a:solidFill>
              </a:rPr>
              <a:t>Alimentos y Bebidas: </a:t>
            </a:r>
            <a:r>
              <a:rPr lang="es-MX" sz="1250" b="1" dirty="0" smtClean="0"/>
              <a:t>El departamento de Alimentos y Bebidas es de los más importantes dentro de un hotel, ya que de allí se genera aproximadamente el 50% de todas las ganancias en un establecimiento de hospedaje o en cualquier recinto restaurantero. El objetivo principal de este departamento es el de ofrecer un buen servicio y producto a los comensales a fin de satisfacer sus necesidades culinarias.</a:t>
            </a:r>
          </a:p>
          <a:p>
            <a:pPr algn="l"/>
            <a:r>
              <a:rPr lang="es-MX" sz="1400" b="1" dirty="0" smtClean="0">
                <a:solidFill>
                  <a:schemeClr val="accent6">
                    <a:lumMod val="75000"/>
                  </a:schemeClr>
                </a:solidFill>
              </a:rPr>
              <a:t>Guía turístico:</a:t>
            </a:r>
            <a:r>
              <a:rPr lang="es-MX" sz="1250" dirty="0" smtClean="0"/>
              <a:t> </a:t>
            </a:r>
            <a:r>
              <a:rPr lang="es-MX" sz="1250" b="1" dirty="0" smtClean="0"/>
              <a:t>Una</a:t>
            </a:r>
            <a:r>
              <a:rPr lang="es-MX" sz="1250" b="1" dirty="0"/>
              <a:t> guía turística o guía de viaje es un libro para turistas o viajeros que proporciona detalles sobre una localidad o área geográfica, un destino turístico o un itinerario en particular. Es el equivalente escrito de un guía turístico</a:t>
            </a:r>
            <a:r>
              <a:rPr lang="es-MX" sz="1250" b="1" dirty="0" smtClean="0"/>
              <a:t>.</a:t>
            </a:r>
          </a:p>
          <a:p>
            <a:pPr algn="l"/>
            <a:r>
              <a:rPr lang="es-MX" sz="1400" b="1" dirty="0" smtClean="0">
                <a:solidFill>
                  <a:schemeClr val="accent6">
                    <a:lumMod val="75000"/>
                  </a:schemeClr>
                </a:solidFill>
              </a:rPr>
              <a:t>Organización de eventos: </a:t>
            </a:r>
            <a:r>
              <a:rPr lang="es-MX" sz="1250" b="1" dirty="0" smtClean="0"/>
              <a:t>La organización de eventos es el proceso de diseño, planificación y producción de congresos, festivales, ceremonias, fiestas, convenciones u otro tipo de reuniones, cada una de las cuales puede tener diferentes finalidades.</a:t>
            </a:r>
          </a:p>
          <a:p>
            <a:pPr algn="l"/>
            <a:r>
              <a:rPr lang="es-MX" sz="1400" b="1" dirty="0" smtClean="0">
                <a:solidFill>
                  <a:schemeClr val="accent6">
                    <a:lumMod val="75000"/>
                  </a:schemeClr>
                </a:solidFill>
              </a:rPr>
              <a:t>Turismo alternativo: </a:t>
            </a:r>
            <a:r>
              <a:rPr lang="es-MX" sz="1250" b="1" dirty="0" smtClean="0"/>
              <a:t>El turismo alternativo es una nueva opción más allá de sol y playas, para realizar actividades no convencionales que incluyen loa apreciación de atractivos naturales y manifestaciones culturales con un bajo impacto ambiental y cultural.</a:t>
            </a:r>
          </a:p>
          <a:p>
            <a:pPr algn="l"/>
            <a:r>
              <a:rPr lang="es-MX" sz="1400" b="1" dirty="0" smtClean="0">
                <a:solidFill>
                  <a:schemeClr val="accent6">
                    <a:lumMod val="75000"/>
                  </a:schemeClr>
                </a:solidFill>
              </a:rPr>
              <a:t>Sector restaurantero: </a:t>
            </a:r>
            <a:r>
              <a:rPr lang="es-MX" sz="1250" b="1" dirty="0" smtClean="0"/>
              <a:t>Aquí, como egresado de la carrera de turismo, tendrás los conocimientos adecuados para poder administrar un negocio como lo es un restaurante. Este se dedica a dar servicio de alimentos con una excelente calidad para los comensales. </a:t>
            </a:r>
          </a:p>
          <a:p>
            <a:pPr algn="l"/>
            <a:endParaRPr lang="es-ES" sz="1250" b="1" dirty="0"/>
          </a:p>
        </p:txBody>
      </p:sp>
      <p:sp>
        <p:nvSpPr>
          <p:cNvPr id="6" name="5 Título"/>
          <p:cNvSpPr>
            <a:spLocks noGrp="1"/>
          </p:cNvSpPr>
          <p:nvPr>
            <p:ph type="title"/>
          </p:nvPr>
        </p:nvSpPr>
        <p:spPr/>
        <p:txBody>
          <a:bodyPr/>
          <a:lstStyle/>
          <a:p>
            <a:endParaRPr lang="es-ES"/>
          </a:p>
        </p:txBody>
      </p:sp>
    </p:spTree>
    <p:extLst>
      <p:ext uri="{BB962C8B-B14F-4D97-AF65-F5344CB8AC3E}">
        <p14:creationId xmlns:p14="http://schemas.microsoft.com/office/powerpoint/2010/main" val="386644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457200" y="2020824"/>
            <a:ext cx="8229600" cy="4288496"/>
          </a:xfrm>
        </p:spPr>
        <p:txBody>
          <a:bodyPr>
            <a:normAutofit fontScale="85000" lnSpcReduction="20000"/>
          </a:bodyPr>
          <a:lstStyle/>
          <a:p>
            <a:pPr algn="l"/>
            <a:r>
              <a:rPr lang="es-MX" sz="1600" dirty="0" smtClean="0"/>
              <a:t>El área que más me ha gustado de mi carrera es difícil de elegir,  ya que el Turismo tiene una gran gama de opciones a las cuales puedes dedicarte y muchas que llaman demasiado mi atención. </a:t>
            </a:r>
          </a:p>
          <a:p>
            <a:pPr algn="l"/>
            <a:r>
              <a:rPr lang="es-MX" sz="1600" dirty="0" smtClean="0"/>
              <a:t>En pocas palabras, es que hay varias ramas del Turismo las cuales me gustan, pero dos de las que son mucho de mi agrado serían el </a:t>
            </a:r>
            <a:r>
              <a:rPr lang="es-MX" sz="1600" b="1" dirty="0" smtClean="0"/>
              <a:t>sector restaurantero </a:t>
            </a:r>
            <a:r>
              <a:rPr lang="es-MX" sz="1600" dirty="0" smtClean="0"/>
              <a:t>y </a:t>
            </a:r>
            <a:r>
              <a:rPr lang="es-MX" sz="1600" b="1" dirty="0" smtClean="0"/>
              <a:t>organización de eventos</a:t>
            </a:r>
            <a:r>
              <a:rPr lang="es-MX" sz="1600" dirty="0" smtClean="0"/>
              <a:t>. </a:t>
            </a:r>
          </a:p>
          <a:p>
            <a:pPr algn="l"/>
            <a:endParaRPr lang="es-MX" sz="1600" dirty="0"/>
          </a:p>
          <a:p>
            <a:pPr algn="l"/>
            <a:r>
              <a:rPr lang="es-MX" sz="1600" dirty="0" smtClean="0"/>
              <a:t>Sector restaurantero-.</a:t>
            </a:r>
          </a:p>
          <a:p>
            <a:pPr algn="l"/>
            <a:r>
              <a:rPr lang="es-MX" sz="1600" dirty="0" smtClean="0"/>
              <a:t>La Asociación de Hoteles y Restaurantes (citado por </a:t>
            </a:r>
            <a:r>
              <a:rPr lang="es-MX" sz="1600" dirty="0" err="1" smtClean="0"/>
              <a:t>Olsen</a:t>
            </a:r>
            <a:r>
              <a:rPr lang="es-MX" sz="1600" dirty="0" smtClean="0"/>
              <a:t> y </a:t>
            </a:r>
            <a:r>
              <a:rPr lang="es-MX" sz="1600" dirty="0" err="1" smtClean="0"/>
              <a:t>Sharma</a:t>
            </a:r>
            <a:r>
              <a:rPr lang="es-MX" sz="1600" dirty="0" smtClean="0"/>
              <a:t>, 2000) señalan que como parte del sector turístico, los restaurantes pertenecen a una industria de alcance mundial, en un estado de rápida evolución. </a:t>
            </a:r>
            <a:r>
              <a:rPr lang="es-MX" sz="1600" dirty="0" err="1" smtClean="0"/>
              <a:t>Sparks</a:t>
            </a:r>
            <a:r>
              <a:rPr lang="es-MX" sz="1600" dirty="0" smtClean="0"/>
              <a:t>, </a:t>
            </a:r>
            <a:r>
              <a:rPr lang="es-MX" sz="1600" dirty="0" err="1" smtClean="0"/>
              <a:t>Bowen</a:t>
            </a:r>
            <a:r>
              <a:rPr lang="es-MX" sz="1600" dirty="0" smtClean="0"/>
              <a:t> y </a:t>
            </a:r>
            <a:r>
              <a:rPr lang="es-MX" sz="1600" dirty="0" err="1" smtClean="0"/>
              <a:t>Klag</a:t>
            </a:r>
            <a:r>
              <a:rPr lang="es-MX" sz="1600" dirty="0" smtClean="0"/>
              <a:t> (2003) dicen que los restaurantes son un factor importante al escoger un lugar para divertirse por algunos turistas. Por lo que los restaurantes de un destino pueden realzar la satisfacción total de los huéspedes. </a:t>
            </a:r>
          </a:p>
          <a:p>
            <a:pPr algn="l"/>
            <a:r>
              <a:rPr lang="es-MX" sz="1600" dirty="0" smtClean="0"/>
              <a:t>Lugares donde se practica: </a:t>
            </a:r>
          </a:p>
          <a:p>
            <a:pPr algn="l"/>
            <a:r>
              <a:rPr lang="es-MX" sz="1600" dirty="0" smtClean="0"/>
              <a:t>Me parece que como lo dice en el apartado anterior, es algo de clase mundial. Por lo cual, a cualquier rincón del mundo que se vaya, habrá siempre un restaurant para darte servicio. </a:t>
            </a:r>
          </a:p>
          <a:p>
            <a:pPr algn="l"/>
            <a:endParaRPr lang="es-MX" sz="1600" b="1" dirty="0" smtClean="0"/>
          </a:p>
          <a:p>
            <a:pPr algn="l"/>
            <a:r>
              <a:rPr lang="es-MX" sz="1600" b="1" dirty="0" smtClean="0"/>
              <a:t>Cita:</a:t>
            </a:r>
          </a:p>
          <a:p>
            <a:pPr algn="l"/>
            <a:r>
              <a:rPr lang="es-MX" sz="1600" dirty="0" smtClean="0"/>
              <a:t>La Catarina UDLAP, </a:t>
            </a:r>
            <a:r>
              <a:rPr lang="es-MX" sz="1600" i="1" dirty="0" smtClean="0"/>
              <a:t>La industria restaurantera</a:t>
            </a:r>
            <a:r>
              <a:rPr lang="es-MX" sz="1600" dirty="0" smtClean="0"/>
              <a:t>,[medio electrónico],fecha de consulta [29 de Agosto del 2016]</a:t>
            </a:r>
          </a:p>
          <a:p>
            <a:pPr algn="l"/>
            <a:r>
              <a:rPr lang="es-MX" sz="1600" dirty="0"/>
              <a:t>Disponible en: &lt;</a:t>
            </a:r>
            <a:r>
              <a:rPr lang="es-MX" sz="1600" dirty="0" smtClean="0"/>
              <a:t>http</a:t>
            </a:r>
            <a:r>
              <a:rPr lang="es-MX" sz="1600" dirty="0"/>
              <a:t>://</a:t>
            </a:r>
            <a:r>
              <a:rPr lang="es-MX" sz="1600" dirty="0" smtClean="0"/>
              <a:t>catarina.udlap.mx/u_dl_a/tales/documentos/lhr/ramos_p_o/capitulo2.pdf&gt;</a:t>
            </a:r>
          </a:p>
          <a:p>
            <a:pPr algn="l"/>
            <a:endParaRPr lang="es-ES" sz="1600" dirty="0"/>
          </a:p>
        </p:txBody>
      </p:sp>
      <p:sp>
        <p:nvSpPr>
          <p:cNvPr id="3" name="2 Título"/>
          <p:cNvSpPr>
            <a:spLocks noGrp="1"/>
          </p:cNvSpPr>
          <p:nvPr>
            <p:ph type="title"/>
          </p:nvPr>
        </p:nvSpPr>
        <p:spPr/>
        <p:txBody>
          <a:bodyPr/>
          <a:lstStyle/>
          <a:p>
            <a:endParaRPr lang="es-ES"/>
          </a:p>
        </p:txBody>
      </p:sp>
    </p:spTree>
    <p:extLst>
      <p:ext uri="{BB962C8B-B14F-4D97-AF65-F5344CB8AC3E}">
        <p14:creationId xmlns:p14="http://schemas.microsoft.com/office/powerpoint/2010/main" val="3740613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93</TotalTime>
  <Words>381</Words>
  <Application>Microsoft Office PowerPoint</Application>
  <PresentationFormat>Presentación en pantalla (4:3)</PresentationFormat>
  <Paragraphs>24</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BlackTie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Angelica Gamboa</dc:creator>
  <cp:lastModifiedBy>Angelica Gamboa</cp:lastModifiedBy>
  <cp:revision>9</cp:revision>
  <dcterms:created xsi:type="dcterms:W3CDTF">2016-08-29T21:24:26Z</dcterms:created>
  <dcterms:modified xsi:type="dcterms:W3CDTF">2016-08-29T22:57:35Z</dcterms:modified>
</cp:coreProperties>
</file>