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424E2-BA06-4061-B806-752F3F5AA678}" type="datetimeFigureOut">
              <a:rPr lang="es-MX" smtClean="0"/>
              <a:t>27/02/2014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979E2-AC1F-4C10-906A-CCDC6FAB1C2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697658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424E2-BA06-4061-B806-752F3F5AA678}" type="datetimeFigureOut">
              <a:rPr lang="es-MX" smtClean="0"/>
              <a:t>27/02/2014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979E2-AC1F-4C10-906A-CCDC6FAB1C2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391848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424E2-BA06-4061-B806-752F3F5AA678}" type="datetimeFigureOut">
              <a:rPr lang="es-MX" smtClean="0"/>
              <a:t>27/02/2014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979E2-AC1F-4C10-906A-CCDC6FAB1C2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437164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424E2-BA06-4061-B806-752F3F5AA678}" type="datetimeFigureOut">
              <a:rPr lang="es-MX" smtClean="0"/>
              <a:t>27/02/2014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979E2-AC1F-4C10-906A-CCDC6FAB1C2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719947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424E2-BA06-4061-B806-752F3F5AA678}" type="datetimeFigureOut">
              <a:rPr lang="es-MX" smtClean="0"/>
              <a:t>27/02/2014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979E2-AC1F-4C10-906A-CCDC6FAB1C2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504735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424E2-BA06-4061-B806-752F3F5AA678}" type="datetimeFigureOut">
              <a:rPr lang="es-MX" smtClean="0"/>
              <a:t>27/02/2014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979E2-AC1F-4C10-906A-CCDC6FAB1C2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461044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424E2-BA06-4061-B806-752F3F5AA678}" type="datetimeFigureOut">
              <a:rPr lang="es-MX" smtClean="0"/>
              <a:t>27/02/2014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979E2-AC1F-4C10-906A-CCDC6FAB1C2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910155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424E2-BA06-4061-B806-752F3F5AA678}" type="datetimeFigureOut">
              <a:rPr lang="es-MX" smtClean="0"/>
              <a:t>27/02/2014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979E2-AC1F-4C10-906A-CCDC6FAB1C2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911472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424E2-BA06-4061-B806-752F3F5AA678}" type="datetimeFigureOut">
              <a:rPr lang="es-MX" smtClean="0"/>
              <a:t>27/02/2014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979E2-AC1F-4C10-906A-CCDC6FAB1C2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907921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424E2-BA06-4061-B806-752F3F5AA678}" type="datetimeFigureOut">
              <a:rPr lang="es-MX" smtClean="0"/>
              <a:t>27/02/2014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979E2-AC1F-4C10-906A-CCDC6FAB1C2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604657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424E2-BA06-4061-B806-752F3F5AA678}" type="datetimeFigureOut">
              <a:rPr lang="es-MX" smtClean="0"/>
              <a:t>27/02/2014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979E2-AC1F-4C10-906A-CCDC6FAB1C2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339226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3424E2-BA06-4061-B806-752F3F5AA678}" type="datetimeFigureOut">
              <a:rPr lang="es-MX" smtClean="0"/>
              <a:t>27/02/2014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3979E2-AC1F-4C10-906A-CCDC6FAB1C2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45518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Philip Alexander Gómez Hernández </a:t>
            </a:r>
            <a:endParaRPr lang="es-MX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MX" dirty="0" smtClean="0"/>
              <a:t>Medicina basada en evidencias </a:t>
            </a:r>
          </a:p>
          <a:p>
            <a:r>
              <a:rPr lang="es-MX" dirty="0" smtClean="0"/>
              <a:t>Dr. Karim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7384638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Caso 1 </a:t>
            </a:r>
            <a:endParaRPr lang="es-MX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23253551"/>
              </p:ext>
            </p:extLst>
          </p:nvPr>
        </p:nvGraphicFramePr>
        <p:xfrm>
          <a:off x="457200" y="1600200"/>
          <a:ext cx="8229600" cy="25046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447244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Cáncer 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No cáncer 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Total </a:t>
                      </a:r>
                      <a:endParaRPr lang="es-MX" dirty="0"/>
                    </a:p>
                  </a:txBody>
                  <a:tcPr/>
                </a:tc>
              </a:tr>
              <a:tr h="771956">
                <a:tc>
                  <a:txBody>
                    <a:bodyPr/>
                    <a:lstStyle/>
                    <a:p>
                      <a:r>
                        <a:rPr lang="es-MX" dirty="0" smtClean="0"/>
                        <a:t>Sin terapia estrogenica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(A) 1432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(B) 1000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2432</a:t>
                      </a:r>
                      <a:endParaRPr lang="es-MX" dirty="0"/>
                    </a:p>
                  </a:txBody>
                  <a:tcPr/>
                </a:tc>
              </a:tr>
              <a:tr h="838200">
                <a:tc>
                  <a:txBody>
                    <a:bodyPr/>
                    <a:lstStyle/>
                    <a:p>
                      <a:r>
                        <a:rPr lang="es-MX" dirty="0" smtClean="0"/>
                        <a:t>Con terapia estrogenica 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(C)</a:t>
                      </a:r>
                      <a:r>
                        <a:rPr lang="es-MX" baseline="0" dirty="0" smtClean="0"/>
                        <a:t> 320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(D)</a:t>
                      </a:r>
                      <a:r>
                        <a:rPr lang="es-MX" baseline="0" dirty="0" smtClean="0"/>
                        <a:t> 160 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480</a:t>
                      </a:r>
                      <a:endParaRPr lang="es-MX" dirty="0"/>
                    </a:p>
                  </a:txBody>
                  <a:tcPr/>
                </a:tc>
              </a:tr>
              <a:tr h="447244">
                <a:tc>
                  <a:txBody>
                    <a:bodyPr/>
                    <a:lstStyle/>
                    <a:p>
                      <a:r>
                        <a:rPr lang="es-MX" dirty="0" smtClean="0"/>
                        <a:t>Total 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1752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1160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2912</a:t>
                      </a:r>
                      <a:endParaRPr lang="es-MX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5 CuadroTexto"/>
          <p:cNvSpPr txBox="1"/>
          <p:nvPr/>
        </p:nvSpPr>
        <p:spPr>
          <a:xfrm>
            <a:off x="457200" y="4495800"/>
            <a:ext cx="8153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Le= a/</a:t>
            </a:r>
            <a:r>
              <a:rPr lang="es-MX" dirty="0" err="1" smtClean="0"/>
              <a:t>a+b</a:t>
            </a:r>
            <a:r>
              <a:rPr lang="es-MX" dirty="0" smtClean="0"/>
              <a:t> = 0.588           Lo= c/</a:t>
            </a:r>
            <a:r>
              <a:rPr lang="es-MX" dirty="0" err="1" smtClean="0"/>
              <a:t>c+d</a:t>
            </a:r>
            <a:r>
              <a:rPr lang="es-MX" dirty="0" smtClean="0"/>
              <a:t> = 0.66</a:t>
            </a:r>
          </a:p>
          <a:p>
            <a:r>
              <a:rPr lang="es-MX" dirty="0" smtClean="0"/>
              <a:t>RR= 0.88 </a:t>
            </a:r>
          </a:p>
          <a:p>
            <a:r>
              <a:rPr lang="es-MX" dirty="0" smtClean="0"/>
              <a:t>Esto nos indica que es un factor protector &lt;1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0546554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Caso 2 </a:t>
            </a:r>
            <a:endParaRPr lang="es-MX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65250124"/>
              </p:ext>
            </p:extLst>
          </p:nvPr>
        </p:nvGraphicFramePr>
        <p:xfrm>
          <a:off x="457200" y="1600200"/>
          <a:ext cx="8229600" cy="1925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es-MX" dirty="0" smtClean="0"/>
                        <a:t>Diabetes mellitus tipo</a:t>
                      </a:r>
                      <a:r>
                        <a:rPr lang="es-MX" baseline="0" dirty="0" smtClean="0"/>
                        <a:t> 2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Presente 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Ausente </a:t>
                      </a:r>
                      <a:endParaRPr lang="es-MX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smtClean="0"/>
                        <a:t>Triada clásica</a:t>
                      </a:r>
                      <a:r>
                        <a:rPr lang="es-MX" baseline="0" dirty="0" smtClean="0"/>
                        <a:t> con hemoglobina glucosilada (+)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(A) 1000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(B) 1200</a:t>
                      </a:r>
                      <a:endParaRPr lang="es-MX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smtClean="0"/>
                        <a:t>Sin triada</a:t>
                      </a:r>
                      <a:r>
                        <a:rPr lang="es-MX" baseline="0" dirty="0" smtClean="0"/>
                        <a:t> y hemoglobina glucosilada (-) 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(C) 500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(D) 350 </a:t>
                      </a:r>
                      <a:endParaRPr lang="es-MX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4 CuadroTexto"/>
          <p:cNvSpPr txBox="1"/>
          <p:nvPr/>
        </p:nvSpPr>
        <p:spPr>
          <a:xfrm>
            <a:off x="609600" y="3810000"/>
            <a:ext cx="8077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S= a/</a:t>
            </a:r>
            <a:r>
              <a:rPr lang="es-MX" dirty="0" err="1" smtClean="0"/>
              <a:t>a+c</a:t>
            </a:r>
            <a:r>
              <a:rPr lang="es-MX" dirty="0" smtClean="0"/>
              <a:t>= 0.66        E= d/</a:t>
            </a:r>
            <a:r>
              <a:rPr lang="es-MX" dirty="0" err="1" smtClean="0"/>
              <a:t>b+d</a:t>
            </a:r>
            <a:r>
              <a:rPr lang="es-MX" dirty="0" smtClean="0"/>
              <a:t> = 0.22</a:t>
            </a:r>
          </a:p>
          <a:p>
            <a:r>
              <a:rPr lang="es-MX" dirty="0" smtClean="0"/>
              <a:t>VPP= a/</a:t>
            </a:r>
            <a:r>
              <a:rPr lang="es-MX" dirty="0" err="1" smtClean="0"/>
              <a:t>a+b</a:t>
            </a:r>
            <a:r>
              <a:rPr lang="es-MX" dirty="0" smtClean="0"/>
              <a:t> = 0.45       VPN= d/</a:t>
            </a:r>
            <a:r>
              <a:rPr lang="es-MX" dirty="0" err="1" smtClean="0"/>
              <a:t>c+d</a:t>
            </a:r>
            <a:r>
              <a:rPr lang="es-MX" dirty="0" smtClean="0"/>
              <a:t> = 0.41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696886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Caso 3 </a:t>
            </a:r>
            <a:endParaRPr lang="es-MX" dirty="0"/>
          </a:p>
        </p:txBody>
      </p:sp>
      <p:graphicFrame>
        <p:nvGraphicFramePr>
          <p:cNvPr id="6" name="5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50607056"/>
              </p:ext>
            </p:extLst>
          </p:nvPr>
        </p:nvGraphicFramePr>
        <p:xfrm>
          <a:off x="457200" y="1600200"/>
          <a:ext cx="82296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Sin cáncer 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Con cáncer 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Total </a:t>
                      </a:r>
                      <a:endParaRPr lang="es-MX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smtClean="0"/>
                        <a:t>Expuestos</a:t>
                      </a:r>
                      <a:r>
                        <a:rPr lang="es-MX" baseline="0" dirty="0" smtClean="0"/>
                        <a:t> 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(A)  850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(B)  150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smtClean="0"/>
                        <a:t>No expuestos 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(C) 800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(D)   15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smtClean="0"/>
                        <a:t>Total</a:t>
                      </a:r>
                      <a:r>
                        <a:rPr lang="es-MX" baseline="0" dirty="0" smtClean="0"/>
                        <a:t> 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</a:tr>
            </a:tbl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sp>
            <p:nvSpPr>
              <p:cNvPr id="7" name="6 CuadroTexto"/>
              <p:cNvSpPr txBox="1"/>
              <p:nvPr/>
            </p:nvSpPr>
            <p:spPr>
              <a:xfrm>
                <a:off x="533400" y="3429000"/>
                <a:ext cx="8077200" cy="8158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dirty="0" smtClean="0"/>
                  <a:t>Le= a/</a:t>
                </a:r>
                <a:r>
                  <a:rPr lang="es-MX" dirty="0" err="1" smtClean="0"/>
                  <a:t>a+b</a:t>
                </a:r>
                <a:r>
                  <a:rPr lang="es-MX" dirty="0" smtClean="0"/>
                  <a:t>= 0.85      Lo= c/</a:t>
                </a:r>
                <a:r>
                  <a:rPr lang="es-MX" dirty="0" err="1" smtClean="0"/>
                  <a:t>c+d</a:t>
                </a:r>
                <a:r>
                  <a:rPr lang="es-MX" dirty="0" smtClean="0"/>
                  <a:t>= 0.98</a:t>
                </a:r>
              </a:p>
              <a:p>
                <a:r>
                  <a:rPr lang="es-MX" dirty="0" smtClean="0"/>
                  <a:t>OR=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MX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s-MX" b="0" i="1" smtClean="0">
                            <a:latin typeface="Cambria Math"/>
                          </a:rPr>
                          <m:t>𝑎</m:t>
                        </m:r>
                        <m:r>
                          <a:rPr lang="es-MX" b="0" i="1" smtClean="0">
                            <a:latin typeface="Cambria Math"/>
                          </a:rPr>
                          <m:t>/</m:t>
                        </m:r>
                        <m:r>
                          <a:rPr lang="es-MX" b="0" i="1" smtClean="0">
                            <a:latin typeface="Cambria Math"/>
                          </a:rPr>
                          <m:t>𝑐</m:t>
                        </m:r>
                      </m:num>
                      <m:den>
                        <m:r>
                          <a:rPr lang="es-MX" b="0" i="1" smtClean="0">
                            <a:latin typeface="Cambria Math"/>
                          </a:rPr>
                          <m:t>𝑏</m:t>
                        </m:r>
                        <m:r>
                          <a:rPr lang="es-MX" b="0" i="1" smtClean="0">
                            <a:latin typeface="Cambria Math"/>
                          </a:rPr>
                          <m:t>/</m:t>
                        </m:r>
                        <m:r>
                          <a:rPr lang="es-MX" b="0" i="1" smtClean="0">
                            <a:latin typeface="Cambria Math"/>
                          </a:rPr>
                          <m:t>𝑑</m:t>
                        </m:r>
                      </m:den>
                    </m:f>
                    <m:r>
                      <a:rPr lang="es-MX" i="1" smtClean="0"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es-MX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s-MX" b="0" i="1" smtClean="0">
                            <a:latin typeface="Cambria Math"/>
                          </a:rPr>
                          <m:t>𝑎𝑥𝑑</m:t>
                        </m:r>
                      </m:num>
                      <m:den>
                        <m:r>
                          <a:rPr lang="es-MX" b="0" i="1" smtClean="0">
                            <a:latin typeface="Cambria Math"/>
                          </a:rPr>
                          <m:t>𝑏𝑥𝑐</m:t>
                        </m:r>
                      </m:den>
                    </m:f>
                    <m:f>
                      <m:fPr>
                        <m:ctrlPr>
                          <a:rPr lang="es-MX" i="1" dirty="0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s-MX" b="0" i="1" dirty="0" smtClean="0">
                            <a:latin typeface="Cambria Math"/>
                          </a:rPr>
                          <m:t>12750</m:t>
                        </m:r>
                      </m:num>
                      <m:den>
                        <m:r>
                          <a:rPr lang="es-MX" b="0" i="1" dirty="0" smtClean="0">
                            <a:latin typeface="Cambria Math"/>
                          </a:rPr>
                          <m:t>120000</m:t>
                        </m:r>
                      </m:den>
                    </m:f>
                  </m:oMath>
                </a14:m>
                <a:r>
                  <a:rPr lang="es-MX" dirty="0" smtClean="0"/>
                  <a:t> = 0.10 x 100= 10% </a:t>
                </a:r>
              </a:p>
            </p:txBody>
          </p:sp>
        </mc:Choice>
        <mc:Fallback>
          <p:sp>
            <p:nvSpPr>
              <p:cNvPr id="7" name="6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" y="3429000"/>
                <a:ext cx="8077200" cy="815864"/>
              </a:xfrm>
              <a:prstGeom prst="rect">
                <a:avLst/>
              </a:prstGeom>
              <a:blipFill rotWithShape="1">
                <a:blip r:embed="rId2"/>
                <a:stretch>
                  <a:fillRect l="-679" t="-3759" b="-3008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8912066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187</Words>
  <Application>Microsoft Office PowerPoint</Application>
  <PresentationFormat>Presentación en pantalla (4:3)</PresentationFormat>
  <Paragraphs>47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Tema de Office</vt:lpstr>
      <vt:lpstr>Philip Alexander Gómez Hernández </vt:lpstr>
      <vt:lpstr>Caso 1 </vt:lpstr>
      <vt:lpstr>Caso 2 </vt:lpstr>
      <vt:lpstr>Caso 3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Alexander</dc:creator>
  <cp:lastModifiedBy>Alexander</cp:lastModifiedBy>
  <cp:revision>8</cp:revision>
  <dcterms:created xsi:type="dcterms:W3CDTF">2014-02-27T23:19:14Z</dcterms:created>
  <dcterms:modified xsi:type="dcterms:W3CDTF">2014-02-28T01:02:14Z</dcterms:modified>
</cp:coreProperties>
</file>