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86C12-774C-4EB1-8B31-E9ECC7E0FB3D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B99DD93F-91FE-4EBA-AE1C-8E467B3CA24D}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Casos y controles</a:t>
          </a:r>
          <a:endParaRPr lang="es-MX" dirty="0">
            <a:latin typeface="Century Gothic" pitchFamily="34" charset="0"/>
          </a:endParaRPr>
        </a:p>
      </dgm:t>
    </dgm:pt>
    <dgm:pt modelId="{91C7B532-0C32-42C0-A24A-AF31FA83BF0C}" type="parTrans" cxnId="{38497369-2214-46D7-A9EC-2C4997FA6EAF}">
      <dgm:prSet/>
      <dgm:spPr/>
      <dgm:t>
        <a:bodyPr/>
        <a:lstStyle/>
        <a:p>
          <a:endParaRPr lang="es-MX"/>
        </a:p>
      </dgm:t>
    </dgm:pt>
    <dgm:pt modelId="{BA649B27-578D-4FD2-846B-DA582B5558B7}" type="sibTrans" cxnId="{38497369-2214-46D7-A9EC-2C4997FA6EAF}">
      <dgm:prSet/>
      <dgm:spPr/>
      <dgm:t>
        <a:bodyPr/>
        <a:lstStyle/>
        <a:p>
          <a:endParaRPr lang="es-MX"/>
        </a:p>
      </dgm:t>
    </dgm:pt>
    <dgm:pt modelId="{B9514436-CF6D-4B2B-A530-A15E2B2115C7}">
      <dgm:prSet phldrT="[Texto]" custT="1"/>
      <dgm:spPr/>
      <dgm:t>
        <a:bodyPr/>
        <a:lstStyle/>
        <a:p>
          <a:pPr algn="l"/>
          <a:r>
            <a:rPr lang="es-MX" sz="2400" b="1" dirty="0" smtClean="0">
              <a:latin typeface="Century Gothic" pitchFamily="34" charset="0"/>
            </a:rPr>
            <a:t>° Razón de momios:</a:t>
          </a:r>
          <a:endParaRPr lang="es-MX" sz="2400" dirty="0" smtClean="0">
            <a:latin typeface="Century Gothic" pitchFamily="34" charset="0"/>
          </a:endParaRPr>
        </a:p>
        <a:p>
          <a:pPr algn="l"/>
          <a:r>
            <a:rPr lang="es-MX" sz="2400" b="0" dirty="0" err="1" smtClean="0">
              <a:latin typeface="Century Gothic" pitchFamily="34" charset="0"/>
            </a:rPr>
            <a:t>axd</a:t>
          </a:r>
          <a:r>
            <a:rPr lang="es-MX" sz="2400" b="0" dirty="0" smtClean="0">
              <a:latin typeface="Century Gothic" pitchFamily="34" charset="0"/>
            </a:rPr>
            <a:t>/</a:t>
          </a:r>
          <a:r>
            <a:rPr lang="es-MX" sz="2400" b="0" dirty="0" err="1" smtClean="0">
              <a:latin typeface="Century Gothic" pitchFamily="34" charset="0"/>
            </a:rPr>
            <a:t>bxc</a:t>
          </a:r>
          <a:endParaRPr lang="es-MX" sz="2400" b="0" dirty="0" smtClean="0">
            <a:latin typeface="Century Gothic" pitchFamily="34" charset="0"/>
          </a:endParaRPr>
        </a:p>
        <a:p>
          <a:pPr algn="l"/>
          <a:r>
            <a:rPr lang="es-MX" sz="2400" b="1" dirty="0" smtClean="0">
              <a:latin typeface="Century Gothic" pitchFamily="34" charset="0"/>
            </a:rPr>
            <a:t>° Riesgo atribuible en %</a:t>
          </a:r>
          <a:endParaRPr lang="es-MX" sz="2400" dirty="0" smtClean="0">
            <a:latin typeface="Century Gothic" pitchFamily="34" charset="0"/>
          </a:endParaRPr>
        </a:p>
        <a:p>
          <a:pPr algn="l"/>
          <a:r>
            <a:rPr lang="es-MX" sz="2400" b="0" dirty="0" smtClean="0">
              <a:latin typeface="Century Gothic" pitchFamily="34" charset="0"/>
            </a:rPr>
            <a:t>IE-IOx100/IE</a:t>
          </a:r>
          <a:endParaRPr lang="es-MX" sz="2400" b="0" dirty="0">
            <a:latin typeface="Century Gothic" pitchFamily="34" charset="0"/>
          </a:endParaRPr>
        </a:p>
      </dgm:t>
    </dgm:pt>
    <dgm:pt modelId="{ED436F33-5B43-4903-BAE9-3B1045ACD216}" type="parTrans" cxnId="{21372F98-BBC4-4DBA-8DD4-4F1F07DD48CE}">
      <dgm:prSet/>
      <dgm:spPr/>
      <dgm:t>
        <a:bodyPr/>
        <a:lstStyle/>
        <a:p>
          <a:endParaRPr lang="es-MX"/>
        </a:p>
      </dgm:t>
    </dgm:pt>
    <dgm:pt modelId="{D4447014-DC8D-4595-AE82-DEBE5396560A}" type="sibTrans" cxnId="{21372F98-BBC4-4DBA-8DD4-4F1F07DD48CE}">
      <dgm:prSet/>
      <dgm:spPr/>
      <dgm:t>
        <a:bodyPr/>
        <a:lstStyle/>
        <a:p>
          <a:endParaRPr lang="es-MX"/>
        </a:p>
      </dgm:t>
    </dgm:pt>
    <dgm:pt modelId="{4AAA84C7-AEFF-4E9F-A314-B649825696EC}">
      <dgm:prSet phldrT="[Texto]" custT="1"/>
      <dgm:spPr/>
      <dgm:t>
        <a:bodyPr/>
        <a:lstStyle/>
        <a:p>
          <a:pPr algn="l"/>
          <a:r>
            <a:rPr lang="es-MX" sz="2400" b="1" dirty="0" smtClean="0">
              <a:latin typeface="Century Gothic" pitchFamily="34" charset="0"/>
            </a:rPr>
            <a:t>Ventajas: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Estudio en enfermedades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múltiples sesgos de incidencia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Económico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Practico</a:t>
          </a:r>
          <a:endParaRPr lang="es-MX" sz="2400" dirty="0">
            <a:latin typeface="Century Gothic" pitchFamily="34" charset="0"/>
          </a:endParaRPr>
        </a:p>
      </dgm:t>
    </dgm:pt>
    <dgm:pt modelId="{AE6F6DC5-58FD-41B0-B002-D87FACF41BC6}" type="parTrans" cxnId="{DF90F9B8-F0A3-4C72-96F6-83849D9A1048}">
      <dgm:prSet/>
      <dgm:spPr/>
      <dgm:t>
        <a:bodyPr/>
        <a:lstStyle/>
        <a:p>
          <a:endParaRPr lang="es-MX"/>
        </a:p>
      </dgm:t>
    </dgm:pt>
    <dgm:pt modelId="{5B65C845-36DF-4113-B7C4-14AE19E0B628}" type="sibTrans" cxnId="{DF90F9B8-F0A3-4C72-96F6-83849D9A1048}">
      <dgm:prSet/>
      <dgm:spPr/>
      <dgm:t>
        <a:bodyPr/>
        <a:lstStyle/>
        <a:p>
          <a:endParaRPr lang="es-MX"/>
        </a:p>
      </dgm:t>
    </dgm:pt>
    <dgm:pt modelId="{6DB69008-CA0C-4E5A-B759-6B3C9A000C20}">
      <dgm:prSet/>
      <dgm:spPr/>
      <dgm:t>
        <a:bodyPr/>
        <a:lstStyle/>
        <a:p>
          <a:pPr algn="l"/>
          <a:r>
            <a:rPr lang="es-MX" dirty="0" smtClean="0">
              <a:latin typeface="Century Gothic" pitchFamily="34" charset="0"/>
            </a:rPr>
            <a:t>Este diseño busca determinar la frecuencia de exposición a las variables independientes entre individuos afectados, ya que se comparará con  frecuencia entre un grupo de individuos libres de la presencia de la enfermedad, grupo que denominaremos </a:t>
          </a:r>
          <a:r>
            <a:rPr lang="es-MX" b="1" dirty="0" smtClean="0">
              <a:latin typeface="Century Gothic" pitchFamily="34" charset="0"/>
            </a:rPr>
            <a:t>CONTROLES</a:t>
          </a:r>
          <a:r>
            <a:rPr lang="es-MX" dirty="0" smtClean="0">
              <a:latin typeface="Century Gothic" pitchFamily="34" charset="0"/>
            </a:rPr>
            <a:t>.</a:t>
          </a:r>
          <a:endParaRPr lang="es-MX" dirty="0">
            <a:latin typeface="Century Gothic" pitchFamily="34" charset="0"/>
          </a:endParaRPr>
        </a:p>
      </dgm:t>
    </dgm:pt>
    <dgm:pt modelId="{2852BEFD-83E4-476A-B23A-D6A96E334CE2}" type="parTrans" cxnId="{1D326F7B-BD16-456A-A7D4-B2EFD67A6624}">
      <dgm:prSet/>
      <dgm:spPr/>
      <dgm:t>
        <a:bodyPr/>
        <a:lstStyle/>
        <a:p>
          <a:endParaRPr lang="es-MX"/>
        </a:p>
      </dgm:t>
    </dgm:pt>
    <dgm:pt modelId="{004A623E-B6A5-433F-B130-E96E01960FBA}" type="sibTrans" cxnId="{1D326F7B-BD16-456A-A7D4-B2EFD67A6624}">
      <dgm:prSet/>
      <dgm:spPr/>
      <dgm:t>
        <a:bodyPr/>
        <a:lstStyle/>
        <a:p>
          <a:endParaRPr lang="es-MX"/>
        </a:p>
      </dgm:t>
    </dgm:pt>
    <dgm:pt modelId="{117C27D9-13BF-4605-A929-20BD7EC3CD80}" type="pres">
      <dgm:prSet presAssocID="{66286C12-774C-4EB1-8B31-E9ECC7E0FB3D}" presName="composite" presStyleCnt="0">
        <dgm:presLayoutVars>
          <dgm:chMax val="1"/>
          <dgm:dir/>
          <dgm:resizeHandles val="exact"/>
        </dgm:presLayoutVars>
      </dgm:prSet>
      <dgm:spPr/>
    </dgm:pt>
    <dgm:pt modelId="{A3F132B9-6FE4-48AC-A49D-A51F316890DF}" type="pres">
      <dgm:prSet presAssocID="{B99DD93F-91FE-4EBA-AE1C-8E467B3CA24D}" presName="roof" presStyleLbl="dkBgShp" presStyleIdx="0" presStyleCnt="2"/>
      <dgm:spPr/>
      <dgm:t>
        <a:bodyPr/>
        <a:lstStyle/>
        <a:p>
          <a:endParaRPr lang="es-MX"/>
        </a:p>
      </dgm:t>
    </dgm:pt>
    <dgm:pt modelId="{D491C123-C938-449E-8E67-841FABA14312}" type="pres">
      <dgm:prSet presAssocID="{B99DD93F-91FE-4EBA-AE1C-8E467B3CA24D}" presName="pillars" presStyleCnt="0"/>
      <dgm:spPr/>
    </dgm:pt>
    <dgm:pt modelId="{B6619F45-C4AE-4605-B285-02F369947528}" type="pres">
      <dgm:prSet presAssocID="{B99DD93F-91FE-4EBA-AE1C-8E467B3CA24D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7685F2-D51A-4CA1-A4C3-0D88889CAD09}" type="pres">
      <dgm:prSet presAssocID="{B9514436-CF6D-4B2B-A530-A15E2B2115C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82909E-BCA2-4CB1-8E6B-5D26C80369EA}" type="pres">
      <dgm:prSet presAssocID="{4AAA84C7-AEFF-4E9F-A314-B649825696E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809C72-4059-4306-B352-577CB8EB851C}" type="pres">
      <dgm:prSet presAssocID="{B99DD93F-91FE-4EBA-AE1C-8E467B3CA24D}" presName="base" presStyleLbl="dkBgShp" presStyleIdx="1" presStyleCnt="2"/>
      <dgm:spPr/>
    </dgm:pt>
  </dgm:ptLst>
  <dgm:cxnLst>
    <dgm:cxn modelId="{21372F98-BBC4-4DBA-8DD4-4F1F07DD48CE}" srcId="{B99DD93F-91FE-4EBA-AE1C-8E467B3CA24D}" destId="{B9514436-CF6D-4B2B-A530-A15E2B2115C7}" srcOrd="1" destOrd="0" parTransId="{ED436F33-5B43-4903-BAE9-3B1045ACD216}" sibTransId="{D4447014-DC8D-4595-AE82-DEBE5396560A}"/>
    <dgm:cxn modelId="{9CAAC7AA-5F2C-4FD8-94D5-9322449F4C1D}" type="presOf" srcId="{6DB69008-CA0C-4E5A-B759-6B3C9A000C20}" destId="{B6619F45-C4AE-4605-B285-02F369947528}" srcOrd="0" destOrd="0" presId="urn:microsoft.com/office/officeart/2005/8/layout/hList3"/>
    <dgm:cxn modelId="{B30F8DCB-8D9B-49FF-9443-E9D1AEE374A1}" type="presOf" srcId="{4AAA84C7-AEFF-4E9F-A314-B649825696EC}" destId="{DE82909E-BCA2-4CB1-8E6B-5D26C80369EA}" srcOrd="0" destOrd="0" presId="urn:microsoft.com/office/officeart/2005/8/layout/hList3"/>
    <dgm:cxn modelId="{6F968A35-D8F7-44FD-88DF-9E2FE6FE2484}" type="presOf" srcId="{B9514436-CF6D-4B2B-A530-A15E2B2115C7}" destId="{1A7685F2-D51A-4CA1-A4C3-0D88889CAD09}" srcOrd="0" destOrd="0" presId="urn:microsoft.com/office/officeart/2005/8/layout/hList3"/>
    <dgm:cxn modelId="{BB50F18D-497A-4841-9404-3F1F8281169A}" type="presOf" srcId="{66286C12-774C-4EB1-8B31-E9ECC7E0FB3D}" destId="{117C27D9-13BF-4605-A929-20BD7EC3CD80}" srcOrd="0" destOrd="0" presId="urn:microsoft.com/office/officeart/2005/8/layout/hList3"/>
    <dgm:cxn modelId="{1D326F7B-BD16-456A-A7D4-B2EFD67A6624}" srcId="{B99DD93F-91FE-4EBA-AE1C-8E467B3CA24D}" destId="{6DB69008-CA0C-4E5A-B759-6B3C9A000C20}" srcOrd="0" destOrd="0" parTransId="{2852BEFD-83E4-476A-B23A-D6A96E334CE2}" sibTransId="{004A623E-B6A5-433F-B130-E96E01960FBA}"/>
    <dgm:cxn modelId="{DF90F9B8-F0A3-4C72-96F6-83849D9A1048}" srcId="{B99DD93F-91FE-4EBA-AE1C-8E467B3CA24D}" destId="{4AAA84C7-AEFF-4E9F-A314-B649825696EC}" srcOrd="2" destOrd="0" parTransId="{AE6F6DC5-58FD-41B0-B002-D87FACF41BC6}" sibTransId="{5B65C845-36DF-4113-B7C4-14AE19E0B628}"/>
    <dgm:cxn modelId="{7C3B6512-9E44-4FF1-A6F4-570A67F670A2}" type="presOf" srcId="{B99DD93F-91FE-4EBA-AE1C-8E467B3CA24D}" destId="{A3F132B9-6FE4-48AC-A49D-A51F316890DF}" srcOrd="0" destOrd="0" presId="urn:microsoft.com/office/officeart/2005/8/layout/hList3"/>
    <dgm:cxn modelId="{38497369-2214-46D7-A9EC-2C4997FA6EAF}" srcId="{66286C12-774C-4EB1-8B31-E9ECC7E0FB3D}" destId="{B99DD93F-91FE-4EBA-AE1C-8E467B3CA24D}" srcOrd="0" destOrd="0" parTransId="{91C7B532-0C32-42C0-A24A-AF31FA83BF0C}" sibTransId="{BA649B27-578D-4FD2-846B-DA582B5558B7}"/>
    <dgm:cxn modelId="{A024AF9E-1034-4994-B962-DC93E2EC5606}" type="presParOf" srcId="{117C27D9-13BF-4605-A929-20BD7EC3CD80}" destId="{A3F132B9-6FE4-48AC-A49D-A51F316890DF}" srcOrd="0" destOrd="0" presId="urn:microsoft.com/office/officeart/2005/8/layout/hList3"/>
    <dgm:cxn modelId="{B314462B-92F1-4B86-AA8F-96DB1F72B6B8}" type="presParOf" srcId="{117C27D9-13BF-4605-A929-20BD7EC3CD80}" destId="{D491C123-C938-449E-8E67-841FABA14312}" srcOrd="1" destOrd="0" presId="urn:microsoft.com/office/officeart/2005/8/layout/hList3"/>
    <dgm:cxn modelId="{DD91245B-F4F9-4CF7-9BAF-B1B4B1941E07}" type="presParOf" srcId="{D491C123-C938-449E-8E67-841FABA14312}" destId="{B6619F45-C4AE-4605-B285-02F369947528}" srcOrd="0" destOrd="0" presId="urn:microsoft.com/office/officeart/2005/8/layout/hList3"/>
    <dgm:cxn modelId="{C77BB6C2-D547-478F-A4EE-FA005E8D3511}" type="presParOf" srcId="{D491C123-C938-449E-8E67-841FABA14312}" destId="{1A7685F2-D51A-4CA1-A4C3-0D88889CAD09}" srcOrd="1" destOrd="0" presId="urn:microsoft.com/office/officeart/2005/8/layout/hList3"/>
    <dgm:cxn modelId="{99AAFA64-AF43-4E4B-8FD4-F7FCE41B0F9D}" type="presParOf" srcId="{D491C123-C938-449E-8E67-841FABA14312}" destId="{DE82909E-BCA2-4CB1-8E6B-5D26C80369EA}" srcOrd="2" destOrd="0" presId="urn:microsoft.com/office/officeart/2005/8/layout/hList3"/>
    <dgm:cxn modelId="{3E8E3F85-D8F3-4AA7-9A8F-8B5CA695D0F2}" type="presParOf" srcId="{117C27D9-13BF-4605-A929-20BD7EC3CD80}" destId="{74809C72-4059-4306-B352-577CB8EB851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739575-4EA5-4E49-8687-13F0400C09B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1B2AA3F-AAC3-42FE-9ADE-42297ED4C7D7}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Cohortes</a:t>
          </a:r>
          <a:endParaRPr lang="es-MX" dirty="0">
            <a:latin typeface="Century Gothic" pitchFamily="34" charset="0"/>
          </a:endParaRPr>
        </a:p>
      </dgm:t>
    </dgm:pt>
    <dgm:pt modelId="{67DDE61C-1CF3-49F7-A27B-7039B2BE0F0F}" type="parTrans" cxnId="{D3149DCF-EF77-4EA0-8CA4-FD9728D0A1B5}">
      <dgm:prSet/>
      <dgm:spPr/>
      <dgm:t>
        <a:bodyPr/>
        <a:lstStyle/>
        <a:p>
          <a:endParaRPr lang="es-MX"/>
        </a:p>
      </dgm:t>
    </dgm:pt>
    <dgm:pt modelId="{E39164E5-D703-4C91-85B9-FCE34AC5485B}" type="sibTrans" cxnId="{D3149DCF-EF77-4EA0-8CA4-FD9728D0A1B5}">
      <dgm:prSet/>
      <dgm:spPr/>
      <dgm:t>
        <a:bodyPr/>
        <a:lstStyle/>
        <a:p>
          <a:endParaRPr lang="es-MX"/>
        </a:p>
      </dgm:t>
    </dgm:pt>
    <dgm:pt modelId="{FD1D7427-9EA9-46B8-8C5E-F326B514D066}">
      <dgm:prSet phldrT="[Texto]"/>
      <dgm:spPr/>
      <dgm:t>
        <a:bodyPr/>
        <a:lstStyle/>
        <a:p>
          <a:pPr algn="l"/>
          <a:r>
            <a:rPr lang="es-MX" dirty="0" smtClean="0">
              <a:latin typeface="Century Gothic" pitchFamily="34" charset="0"/>
            </a:rPr>
            <a:t>Se compara con las incidencias de una enfermedad  en individuos expuestos y en los no expuestos al supuesto factor de riesgo. Es el cociente de la incidencia de una enfermedad .Es la incidencia de casos nuevos entre enfermos</a:t>
          </a:r>
          <a:endParaRPr lang="es-MX" dirty="0">
            <a:latin typeface="Century Gothic" pitchFamily="34" charset="0"/>
          </a:endParaRPr>
        </a:p>
      </dgm:t>
    </dgm:pt>
    <dgm:pt modelId="{4330FCE6-28E6-41CB-AA75-49BDB677C479}" type="parTrans" cxnId="{7B06F510-3003-4249-B580-28F24E8BB255}">
      <dgm:prSet/>
      <dgm:spPr/>
      <dgm:t>
        <a:bodyPr/>
        <a:lstStyle/>
        <a:p>
          <a:endParaRPr lang="es-MX"/>
        </a:p>
      </dgm:t>
    </dgm:pt>
    <dgm:pt modelId="{709CDA9C-75D3-4DCA-A311-E0111AC39713}" type="sibTrans" cxnId="{7B06F510-3003-4249-B580-28F24E8BB255}">
      <dgm:prSet/>
      <dgm:spPr/>
      <dgm:t>
        <a:bodyPr/>
        <a:lstStyle/>
        <a:p>
          <a:endParaRPr lang="es-MX"/>
        </a:p>
      </dgm:t>
    </dgm:pt>
    <dgm:pt modelId="{1B9522ED-2968-46F3-BA13-2A8D3F1A61E9}">
      <dgm:prSet phldrT="[Texto]"/>
      <dgm:spPr/>
      <dgm:t>
        <a:bodyPr/>
        <a:lstStyle/>
        <a:p>
          <a:pPr algn="l"/>
          <a:r>
            <a:rPr lang="es-MX" b="1" dirty="0" smtClean="0">
              <a:latin typeface="Century Gothic" pitchFamily="34" charset="0"/>
            </a:rPr>
            <a:t>° C. de incidencia expuestos: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CIE= a/(</a:t>
          </a:r>
          <a:r>
            <a:rPr lang="es-MX" dirty="0" err="1" smtClean="0">
              <a:latin typeface="Century Gothic" pitchFamily="34" charset="0"/>
            </a:rPr>
            <a:t>a+b</a:t>
          </a:r>
          <a:r>
            <a:rPr lang="es-MX" dirty="0" smtClean="0">
              <a:latin typeface="Century Gothic" pitchFamily="34" charset="0"/>
            </a:rPr>
            <a:t>)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C.de incidencia no expuestos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CIE= c/(</a:t>
          </a:r>
          <a:r>
            <a:rPr lang="es-MX" dirty="0" err="1" smtClean="0">
              <a:latin typeface="Century Gothic" pitchFamily="34" charset="0"/>
            </a:rPr>
            <a:t>c+b</a:t>
          </a:r>
          <a:r>
            <a:rPr lang="es-MX" dirty="0" smtClean="0">
              <a:latin typeface="Century Gothic" pitchFamily="34" charset="0"/>
            </a:rPr>
            <a:t>)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Riesgo Relativo=</a:t>
          </a:r>
          <a:r>
            <a:rPr lang="es-MX" dirty="0" smtClean="0">
              <a:latin typeface="Century Gothic" pitchFamily="34" charset="0"/>
            </a:rPr>
            <a:t> CIE/CIOX100=%</a:t>
          </a:r>
          <a:endParaRPr lang="es-MX" dirty="0">
            <a:latin typeface="Century Gothic" pitchFamily="34" charset="0"/>
          </a:endParaRPr>
        </a:p>
      </dgm:t>
    </dgm:pt>
    <dgm:pt modelId="{0318BC15-0BC2-40CC-A640-CF2658390139}" type="parTrans" cxnId="{46CC2D2A-ABD4-4587-9B0B-E6B7EFB89764}">
      <dgm:prSet/>
      <dgm:spPr/>
      <dgm:t>
        <a:bodyPr/>
        <a:lstStyle/>
        <a:p>
          <a:endParaRPr lang="es-MX"/>
        </a:p>
      </dgm:t>
    </dgm:pt>
    <dgm:pt modelId="{8BE5FD06-154A-4B52-B7F5-4EB073444C25}" type="sibTrans" cxnId="{46CC2D2A-ABD4-4587-9B0B-E6B7EFB89764}">
      <dgm:prSet/>
      <dgm:spPr/>
      <dgm:t>
        <a:bodyPr/>
        <a:lstStyle/>
        <a:p>
          <a:endParaRPr lang="es-MX"/>
        </a:p>
      </dgm:t>
    </dgm:pt>
    <dgm:pt modelId="{563DF4AF-C2BA-4EB8-89A6-F058DC1A6858}">
      <dgm:prSet phldrT="[Texto]"/>
      <dgm:spPr/>
      <dgm:t>
        <a:bodyPr/>
        <a:lstStyle/>
        <a:p>
          <a:pPr algn="l"/>
          <a:r>
            <a:rPr lang="es-MX" b="1" dirty="0" smtClean="0">
              <a:latin typeface="Century Gothic" pitchFamily="34" charset="0"/>
            </a:rPr>
            <a:t>Ventajas:</a:t>
          </a:r>
        </a:p>
        <a:p>
          <a:pPr algn="l"/>
          <a:r>
            <a:rPr lang="es-MX" dirty="0" smtClean="0">
              <a:latin typeface="Century Gothic" pitchFamily="34" charset="0"/>
            </a:rPr>
            <a:t>Observacionales</a:t>
          </a:r>
        </a:p>
        <a:p>
          <a:pPr algn="l"/>
          <a:r>
            <a:rPr lang="es-MX" dirty="0" smtClean="0">
              <a:latin typeface="Century Gothic" pitchFamily="34" charset="0"/>
            </a:rPr>
            <a:t>Factor expuesto</a:t>
          </a:r>
        </a:p>
        <a:p>
          <a:pPr algn="l"/>
          <a:r>
            <a:rPr lang="es-MX" dirty="0" smtClean="0">
              <a:latin typeface="Century Gothic" pitchFamily="34" charset="0"/>
            </a:rPr>
            <a:t>Grandes grupos</a:t>
          </a:r>
        </a:p>
        <a:p>
          <a:pPr algn="l"/>
          <a:r>
            <a:rPr lang="es-MX" dirty="0" smtClean="0">
              <a:latin typeface="Century Gothic" pitchFamily="34" charset="0"/>
            </a:rPr>
            <a:t>libre de sesgo</a:t>
          </a:r>
          <a:endParaRPr lang="es-MX" dirty="0">
            <a:latin typeface="Century Gothic" pitchFamily="34" charset="0"/>
          </a:endParaRPr>
        </a:p>
      </dgm:t>
    </dgm:pt>
    <dgm:pt modelId="{0775582D-F87A-4B62-9D05-05E31EF645D8}" type="parTrans" cxnId="{56BE9A61-C8A9-4C30-8517-ED65AFDA8DB6}">
      <dgm:prSet/>
      <dgm:spPr/>
      <dgm:t>
        <a:bodyPr/>
        <a:lstStyle/>
        <a:p>
          <a:endParaRPr lang="es-MX"/>
        </a:p>
      </dgm:t>
    </dgm:pt>
    <dgm:pt modelId="{FE5EAF63-8ADB-4899-8D14-0378EBF060CF}" type="sibTrans" cxnId="{56BE9A61-C8A9-4C30-8517-ED65AFDA8DB6}">
      <dgm:prSet/>
      <dgm:spPr/>
      <dgm:t>
        <a:bodyPr/>
        <a:lstStyle/>
        <a:p>
          <a:endParaRPr lang="es-MX"/>
        </a:p>
      </dgm:t>
    </dgm:pt>
    <dgm:pt modelId="{DF8B98ED-F4A4-48C6-BC4C-A6C5347CBE53}" type="pres">
      <dgm:prSet presAssocID="{C6739575-4EA5-4E49-8687-13F0400C09B9}" presName="composite" presStyleCnt="0">
        <dgm:presLayoutVars>
          <dgm:chMax val="1"/>
          <dgm:dir/>
          <dgm:resizeHandles val="exact"/>
        </dgm:presLayoutVars>
      </dgm:prSet>
      <dgm:spPr/>
    </dgm:pt>
    <dgm:pt modelId="{7959C578-FD5B-4DC7-856C-608FA87EF64C}" type="pres">
      <dgm:prSet presAssocID="{51B2AA3F-AAC3-42FE-9ADE-42297ED4C7D7}" presName="roof" presStyleLbl="dkBgShp" presStyleIdx="0" presStyleCnt="2"/>
      <dgm:spPr/>
      <dgm:t>
        <a:bodyPr/>
        <a:lstStyle/>
        <a:p>
          <a:endParaRPr lang="es-MX"/>
        </a:p>
      </dgm:t>
    </dgm:pt>
    <dgm:pt modelId="{DC0A5510-45DD-41F5-917B-CECF10D10B32}" type="pres">
      <dgm:prSet presAssocID="{51B2AA3F-AAC3-42FE-9ADE-42297ED4C7D7}" presName="pillars" presStyleCnt="0"/>
      <dgm:spPr/>
    </dgm:pt>
    <dgm:pt modelId="{FEE8567B-7D10-4C7D-BC1A-E773FE95C0F0}" type="pres">
      <dgm:prSet presAssocID="{51B2AA3F-AAC3-42FE-9ADE-42297ED4C7D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7E3494-DAF6-472F-B8AF-0504FD025BB8}" type="pres">
      <dgm:prSet presAssocID="{1B9522ED-2968-46F3-BA13-2A8D3F1A61E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CB2F08-87FD-4C19-BDEA-40E70EFA38A2}" type="pres">
      <dgm:prSet presAssocID="{563DF4AF-C2BA-4EB8-89A6-F058DC1A6858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78D435-B9D9-4BDF-9A5B-4E40F19682FD}" type="pres">
      <dgm:prSet presAssocID="{51B2AA3F-AAC3-42FE-9ADE-42297ED4C7D7}" presName="base" presStyleLbl="dkBgShp" presStyleIdx="1" presStyleCnt="2"/>
      <dgm:spPr/>
    </dgm:pt>
  </dgm:ptLst>
  <dgm:cxnLst>
    <dgm:cxn modelId="{58291463-374C-4ADE-9948-A9A6ABE5D9DD}" type="presOf" srcId="{51B2AA3F-AAC3-42FE-9ADE-42297ED4C7D7}" destId="{7959C578-FD5B-4DC7-856C-608FA87EF64C}" srcOrd="0" destOrd="0" presId="urn:microsoft.com/office/officeart/2005/8/layout/hList3"/>
    <dgm:cxn modelId="{68071415-815A-47C0-AD60-4EEC66D51F3D}" type="presOf" srcId="{1B9522ED-2968-46F3-BA13-2A8D3F1A61E9}" destId="{127E3494-DAF6-472F-B8AF-0504FD025BB8}" srcOrd="0" destOrd="0" presId="urn:microsoft.com/office/officeart/2005/8/layout/hList3"/>
    <dgm:cxn modelId="{374A20C6-44DD-4CF3-A667-622842E93A37}" type="presOf" srcId="{C6739575-4EA5-4E49-8687-13F0400C09B9}" destId="{DF8B98ED-F4A4-48C6-BC4C-A6C5347CBE53}" srcOrd="0" destOrd="0" presId="urn:microsoft.com/office/officeart/2005/8/layout/hList3"/>
    <dgm:cxn modelId="{7B06F510-3003-4249-B580-28F24E8BB255}" srcId="{51B2AA3F-AAC3-42FE-9ADE-42297ED4C7D7}" destId="{FD1D7427-9EA9-46B8-8C5E-F326B514D066}" srcOrd="0" destOrd="0" parTransId="{4330FCE6-28E6-41CB-AA75-49BDB677C479}" sibTransId="{709CDA9C-75D3-4DCA-A311-E0111AC39713}"/>
    <dgm:cxn modelId="{E03491B5-EE71-4AD0-80AD-69AFC90BA6EF}" type="presOf" srcId="{563DF4AF-C2BA-4EB8-89A6-F058DC1A6858}" destId="{00CB2F08-87FD-4C19-BDEA-40E70EFA38A2}" srcOrd="0" destOrd="0" presId="urn:microsoft.com/office/officeart/2005/8/layout/hList3"/>
    <dgm:cxn modelId="{8D27A061-5948-4720-B808-5DE6F008FA79}" type="presOf" srcId="{FD1D7427-9EA9-46B8-8C5E-F326B514D066}" destId="{FEE8567B-7D10-4C7D-BC1A-E773FE95C0F0}" srcOrd="0" destOrd="0" presId="urn:microsoft.com/office/officeart/2005/8/layout/hList3"/>
    <dgm:cxn modelId="{D3149DCF-EF77-4EA0-8CA4-FD9728D0A1B5}" srcId="{C6739575-4EA5-4E49-8687-13F0400C09B9}" destId="{51B2AA3F-AAC3-42FE-9ADE-42297ED4C7D7}" srcOrd="0" destOrd="0" parTransId="{67DDE61C-1CF3-49F7-A27B-7039B2BE0F0F}" sibTransId="{E39164E5-D703-4C91-85B9-FCE34AC5485B}"/>
    <dgm:cxn modelId="{46CC2D2A-ABD4-4587-9B0B-E6B7EFB89764}" srcId="{51B2AA3F-AAC3-42FE-9ADE-42297ED4C7D7}" destId="{1B9522ED-2968-46F3-BA13-2A8D3F1A61E9}" srcOrd="1" destOrd="0" parTransId="{0318BC15-0BC2-40CC-A640-CF2658390139}" sibTransId="{8BE5FD06-154A-4B52-B7F5-4EB073444C25}"/>
    <dgm:cxn modelId="{56BE9A61-C8A9-4C30-8517-ED65AFDA8DB6}" srcId="{51B2AA3F-AAC3-42FE-9ADE-42297ED4C7D7}" destId="{563DF4AF-C2BA-4EB8-89A6-F058DC1A6858}" srcOrd="2" destOrd="0" parTransId="{0775582D-F87A-4B62-9D05-05E31EF645D8}" sibTransId="{FE5EAF63-8ADB-4899-8D14-0378EBF060CF}"/>
    <dgm:cxn modelId="{DE20F870-8E88-4622-9AC9-BF0FCE8F1316}" type="presParOf" srcId="{DF8B98ED-F4A4-48C6-BC4C-A6C5347CBE53}" destId="{7959C578-FD5B-4DC7-856C-608FA87EF64C}" srcOrd="0" destOrd="0" presId="urn:microsoft.com/office/officeart/2005/8/layout/hList3"/>
    <dgm:cxn modelId="{11874A35-36DB-42D0-A7C5-7837BE77B901}" type="presParOf" srcId="{DF8B98ED-F4A4-48C6-BC4C-A6C5347CBE53}" destId="{DC0A5510-45DD-41F5-917B-CECF10D10B32}" srcOrd="1" destOrd="0" presId="urn:microsoft.com/office/officeart/2005/8/layout/hList3"/>
    <dgm:cxn modelId="{687426DA-2189-40F5-9FA2-27D5685A1417}" type="presParOf" srcId="{DC0A5510-45DD-41F5-917B-CECF10D10B32}" destId="{FEE8567B-7D10-4C7D-BC1A-E773FE95C0F0}" srcOrd="0" destOrd="0" presId="urn:microsoft.com/office/officeart/2005/8/layout/hList3"/>
    <dgm:cxn modelId="{1572BB0A-3A8A-444C-87E6-E0FB3751B41C}" type="presParOf" srcId="{DC0A5510-45DD-41F5-917B-CECF10D10B32}" destId="{127E3494-DAF6-472F-B8AF-0504FD025BB8}" srcOrd="1" destOrd="0" presId="urn:microsoft.com/office/officeart/2005/8/layout/hList3"/>
    <dgm:cxn modelId="{979CE3E9-40E2-4083-BE20-B061535BAD74}" type="presParOf" srcId="{DC0A5510-45DD-41F5-917B-CECF10D10B32}" destId="{00CB2F08-87FD-4C19-BDEA-40E70EFA38A2}" srcOrd="2" destOrd="0" presId="urn:microsoft.com/office/officeart/2005/8/layout/hList3"/>
    <dgm:cxn modelId="{FAEB6E5D-472E-4C95-8DDC-5D94CCA21501}" type="presParOf" srcId="{DF8B98ED-F4A4-48C6-BC4C-A6C5347CBE53}" destId="{4778D435-B9D9-4BDF-9A5B-4E40F19682F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39C95-8CE1-44B4-BF63-D525FD148E34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33034655-E7AA-4783-8D9F-4A8E24CF0C29}">
      <dgm:prSet phldrT="[Texto]"/>
      <dgm:spPr/>
      <dgm:t>
        <a:bodyPr/>
        <a:lstStyle/>
        <a:p>
          <a:r>
            <a:rPr lang="es-MX" b="1" dirty="0" smtClean="0">
              <a:latin typeface="Century Gothic" pitchFamily="34" charset="0"/>
            </a:rPr>
            <a:t>Interpretación de pruebas diagnosticas</a:t>
          </a:r>
          <a:endParaRPr lang="es-MX" dirty="0">
            <a:latin typeface="Century Gothic" pitchFamily="34" charset="0"/>
          </a:endParaRPr>
        </a:p>
      </dgm:t>
    </dgm:pt>
    <dgm:pt modelId="{D92AE4F1-29D8-4F75-8AF5-8A716232FD31}" type="parTrans" cxnId="{A271D7D6-DA07-4D0C-BE7E-9BD397A78615}">
      <dgm:prSet/>
      <dgm:spPr/>
      <dgm:t>
        <a:bodyPr/>
        <a:lstStyle/>
        <a:p>
          <a:endParaRPr lang="es-MX"/>
        </a:p>
      </dgm:t>
    </dgm:pt>
    <dgm:pt modelId="{817728C3-12F4-48D9-B4DC-49E4F36F4D4F}" type="sibTrans" cxnId="{A271D7D6-DA07-4D0C-BE7E-9BD397A78615}">
      <dgm:prSet/>
      <dgm:spPr/>
      <dgm:t>
        <a:bodyPr/>
        <a:lstStyle/>
        <a:p>
          <a:endParaRPr lang="es-MX"/>
        </a:p>
      </dgm:t>
    </dgm:pt>
    <dgm:pt modelId="{79A7FCE0-832F-49D1-A80F-1E32274FF3EB}">
      <dgm:prSet phldrT="[Texto]" custT="1"/>
      <dgm:spPr/>
      <dgm:t>
        <a:bodyPr/>
        <a:lstStyle/>
        <a:p>
          <a:pPr algn="l"/>
          <a:r>
            <a:rPr lang="es-MX" sz="2400" dirty="0" smtClean="0">
              <a:latin typeface="Century Gothic" pitchFamily="34" charset="0"/>
            </a:rPr>
            <a:t>Prevalencia existente (pre-prueba)priori (prevalencia de la enfermedad).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Probabilidad pre-prueba(Priori)</a:t>
          </a:r>
        </a:p>
        <a:p>
          <a:pPr algn="l"/>
          <a:r>
            <a:rPr lang="es-MX" sz="2400" dirty="0" smtClean="0">
              <a:latin typeface="Century Gothic" pitchFamily="34" charset="0"/>
            </a:rPr>
            <a:t>Justifica a medida cuantitativa (RM)</a:t>
          </a:r>
        </a:p>
        <a:p>
          <a:pPr algn="l"/>
          <a:r>
            <a:rPr lang="es-MX" sz="2000" dirty="0" smtClean="0">
              <a:latin typeface="Century Gothic" pitchFamily="34" charset="0"/>
            </a:rPr>
            <a:t>Resultado</a:t>
          </a:r>
          <a:r>
            <a:rPr lang="es-MX" sz="2400" dirty="0" smtClean="0">
              <a:latin typeface="Century Gothic" pitchFamily="34" charset="0"/>
            </a:rPr>
            <a:t> con razón de verosimilitud</a:t>
          </a:r>
          <a:endParaRPr lang="es-MX" sz="2400" dirty="0">
            <a:latin typeface="Century Gothic" pitchFamily="34" charset="0"/>
          </a:endParaRPr>
        </a:p>
      </dgm:t>
    </dgm:pt>
    <dgm:pt modelId="{30826E96-7BF3-4442-AA07-A82435D38151}" type="parTrans" cxnId="{417F9802-396F-4858-8232-C0BB98BF1348}">
      <dgm:prSet/>
      <dgm:spPr/>
      <dgm:t>
        <a:bodyPr/>
        <a:lstStyle/>
        <a:p>
          <a:endParaRPr lang="es-MX"/>
        </a:p>
      </dgm:t>
    </dgm:pt>
    <dgm:pt modelId="{88F73ECB-0EA6-4BFD-9047-BB33A16D2E92}" type="sibTrans" cxnId="{417F9802-396F-4858-8232-C0BB98BF1348}">
      <dgm:prSet/>
      <dgm:spPr/>
      <dgm:t>
        <a:bodyPr/>
        <a:lstStyle/>
        <a:p>
          <a:endParaRPr lang="es-MX"/>
        </a:p>
      </dgm:t>
    </dgm:pt>
    <dgm:pt modelId="{14DFF353-8659-40BC-A644-23023D60828C}">
      <dgm:prSet phldrT="[Texto]"/>
      <dgm:spPr/>
      <dgm:t>
        <a:bodyPr/>
        <a:lstStyle/>
        <a:p>
          <a:pPr algn="l"/>
          <a:r>
            <a:rPr lang="es-MX" b="1" dirty="0" smtClean="0">
              <a:latin typeface="Century Gothic" pitchFamily="34" charset="0"/>
            </a:rPr>
            <a:t>° Prueba (</a:t>
          </a:r>
          <a:r>
            <a:rPr lang="es-MX" b="1" dirty="0" err="1" smtClean="0">
              <a:latin typeface="Century Gothic" pitchFamily="34" charset="0"/>
            </a:rPr>
            <a:t>apriori</a:t>
          </a:r>
          <a:r>
            <a:rPr lang="es-MX" b="1" dirty="0" smtClean="0">
              <a:latin typeface="Century Gothic" pitchFamily="34" charset="0"/>
            </a:rPr>
            <a:t>)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(VP+FN)/TOTAL</a:t>
          </a:r>
        </a:p>
        <a:p>
          <a:pPr algn="l"/>
          <a:r>
            <a:rPr lang="es-MX" dirty="0" smtClean="0">
              <a:latin typeface="Century Gothic" pitchFamily="34" charset="0"/>
            </a:rPr>
            <a:t>Momios A priori:</a:t>
          </a:r>
        </a:p>
        <a:p>
          <a:pPr algn="l"/>
          <a:r>
            <a:rPr lang="es-MX" dirty="0" smtClean="0">
              <a:latin typeface="Century Gothic" pitchFamily="34" charset="0"/>
            </a:rPr>
            <a:t>PPA/1-a priori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</a:t>
          </a:r>
          <a:r>
            <a:rPr lang="es-MX" b="1" dirty="0" err="1" smtClean="0">
              <a:latin typeface="Century Gothic" pitchFamily="34" charset="0"/>
            </a:rPr>
            <a:t>Razon</a:t>
          </a:r>
          <a:r>
            <a:rPr lang="es-MX" b="1" dirty="0" smtClean="0">
              <a:latin typeface="Century Gothic" pitchFamily="34" charset="0"/>
            </a:rPr>
            <a:t> de verosimilitud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sensibilidad/1especificidad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</a:t>
          </a:r>
          <a:r>
            <a:rPr lang="es-MX" b="1" dirty="0" err="1" smtClean="0">
              <a:latin typeface="Century Gothic" pitchFamily="34" charset="0"/>
            </a:rPr>
            <a:t>Razon</a:t>
          </a:r>
          <a:r>
            <a:rPr lang="es-MX" b="1" dirty="0" smtClean="0">
              <a:latin typeface="Century Gothic" pitchFamily="34" charset="0"/>
            </a:rPr>
            <a:t> de verosimilitud 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1sensibilidad/especificidad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Momios post prueba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s-MX" dirty="0" smtClean="0">
              <a:latin typeface="Century Gothic" pitchFamily="34" charset="0"/>
            </a:rPr>
            <a:t>MP X RV</a:t>
          </a:r>
        </a:p>
        <a:p>
          <a:pPr algn="l"/>
          <a:r>
            <a:rPr lang="es-MX" b="1" dirty="0" smtClean="0">
              <a:latin typeface="Century Gothic" pitchFamily="34" charset="0"/>
            </a:rPr>
            <a:t>° Probabilidad </a:t>
          </a:r>
          <a:r>
            <a:rPr lang="es-MX" b="1" dirty="0" err="1" smtClean="0">
              <a:latin typeface="Century Gothic" pitchFamily="34" charset="0"/>
            </a:rPr>
            <a:t>posterion</a:t>
          </a:r>
          <a:endParaRPr lang="es-MX" dirty="0" smtClean="0">
            <a:latin typeface="Century Gothic" pitchFamily="34" charset="0"/>
          </a:endParaRPr>
        </a:p>
        <a:p>
          <a:pPr algn="l"/>
          <a:r>
            <a:rPr lang="en-US" dirty="0" err="1" smtClean="0">
              <a:latin typeface="Century Gothic" pitchFamily="34" charset="0"/>
            </a:rPr>
            <a:t>Momios</a:t>
          </a:r>
          <a:r>
            <a:rPr lang="en-US" dirty="0" smtClean="0">
              <a:latin typeface="Century Gothic" pitchFamily="34" charset="0"/>
            </a:rPr>
            <a:t> post </a:t>
          </a:r>
          <a:r>
            <a:rPr lang="en-US" dirty="0" err="1" smtClean="0">
              <a:latin typeface="Century Gothic" pitchFamily="34" charset="0"/>
            </a:rPr>
            <a:t>apriorin</a:t>
          </a:r>
          <a:r>
            <a:rPr lang="en-US" dirty="0" smtClean="0">
              <a:latin typeface="Century Gothic" pitchFamily="34" charset="0"/>
            </a:rPr>
            <a:t>(post-</a:t>
          </a:r>
          <a:r>
            <a:rPr lang="en-US" dirty="0" err="1" smtClean="0">
              <a:latin typeface="Century Gothic" pitchFamily="34" charset="0"/>
            </a:rPr>
            <a:t>prueba</a:t>
          </a:r>
          <a:r>
            <a:rPr lang="en-US" dirty="0" smtClean="0">
              <a:latin typeface="Century Gothic" pitchFamily="34" charset="0"/>
            </a:rPr>
            <a:t>/1 +</a:t>
          </a:r>
          <a:r>
            <a:rPr lang="en-US" dirty="0" err="1" smtClean="0">
              <a:latin typeface="Century Gothic" pitchFamily="34" charset="0"/>
            </a:rPr>
            <a:t>momios</a:t>
          </a:r>
          <a:r>
            <a:rPr lang="en-US" dirty="0" smtClean="0">
              <a:latin typeface="Century Gothic" pitchFamily="34" charset="0"/>
            </a:rPr>
            <a:t> post </a:t>
          </a:r>
          <a:r>
            <a:rPr lang="en-US" dirty="0" err="1" smtClean="0">
              <a:latin typeface="Century Gothic" pitchFamily="34" charset="0"/>
            </a:rPr>
            <a:t>spriori</a:t>
          </a:r>
          <a:r>
            <a:rPr lang="en-US" dirty="0" smtClean="0">
              <a:latin typeface="Century Gothic" pitchFamily="34" charset="0"/>
            </a:rPr>
            <a:t>)</a:t>
          </a:r>
          <a:endParaRPr lang="es-MX" dirty="0" smtClean="0">
            <a:latin typeface="Century Gothic" pitchFamily="34" charset="0"/>
          </a:endParaRPr>
        </a:p>
        <a:p>
          <a:pPr algn="l"/>
          <a:endParaRPr lang="es-MX" dirty="0">
            <a:latin typeface="Century Gothic" pitchFamily="34" charset="0"/>
          </a:endParaRPr>
        </a:p>
      </dgm:t>
    </dgm:pt>
    <dgm:pt modelId="{AE8C9C6E-0E7D-46C8-8FEF-7F1297948E08}" type="parTrans" cxnId="{EF4B9FD1-C4F0-45C0-A0DF-97684BACB1D2}">
      <dgm:prSet/>
      <dgm:spPr/>
      <dgm:t>
        <a:bodyPr/>
        <a:lstStyle/>
        <a:p>
          <a:endParaRPr lang="es-MX"/>
        </a:p>
      </dgm:t>
    </dgm:pt>
    <dgm:pt modelId="{B8727A4F-D4FB-44DB-AFD3-59E9AC3B2385}" type="sibTrans" cxnId="{EF4B9FD1-C4F0-45C0-A0DF-97684BACB1D2}">
      <dgm:prSet/>
      <dgm:spPr/>
      <dgm:t>
        <a:bodyPr/>
        <a:lstStyle/>
        <a:p>
          <a:endParaRPr lang="es-MX"/>
        </a:p>
      </dgm:t>
    </dgm:pt>
    <dgm:pt modelId="{3780955B-5DE4-4CD8-90FC-DC7FACBE702B}">
      <dgm:prSet phldrT="[Texto]" custT="1"/>
      <dgm:spPr/>
      <dgm:t>
        <a:bodyPr/>
        <a:lstStyle/>
        <a:p>
          <a:pPr algn="l"/>
          <a:r>
            <a:rPr lang="es-MX" sz="2000" b="1" dirty="0" smtClean="0">
              <a:latin typeface="Century Gothic" pitchFamily="34" charset="0"/>
            </a:rPr>
            <a:t>Ventajas:</a:t>
          </a:r>
          <a:endParaRPr lang="es-MX" sz="2000" dirty="0" smtClean="0">
            <a:latin typeface="Century Gothic" pitchFamily="34" charset="0"/>
          </a:endParaRPr>
        </a:p>
        <a:p>
          <a:pPr algn="l"/>
          <a:r>
            <a:rPr lang="es-MX" sz="2000" dirty="0" smtClean="0">
              <a:latin typeface="Century Gothic" pitchFamily="34" charset="0"/>
            </a:rPr>
            <a:t>Al finalizar el estudio se realiza con el resultado de verosimilitud.</a:t>
          </a:r>
        </a:p>
        <a:p>
          <a:pPr algn="l"/>
          <a:r>
            <a:rPr lang="es-MX" sz="2000" dirty="0" smtClean="0">
              <a:latin typeface="Century Gothic" pitchFamily="34" charset="0"/>
            </a:rPr>
            <a:t>Nos dice la prevalencia de la enfermedad si hablamos de un grupo de factor de riesgo o protector.</a:t>
          </a:r>
        </a:p>
        <a:p>
          <a:pPr algn="l"/>
          <a:r>
            <a:rPr lang="es-MX" sz="2000" dirty="0" smtClean="0">
              <a:latin typeface="Century Gothic" pitchFamily="34" charset="0"/>
            </a:rPr>
            <a:t>Justifica la medida en que si esta bien establecido.</a:t>
          </a:r>
          <a:endParaRPr lang="es-MX" sz="2000" dirty="0">
            <a:latin typeface="Century Gothic" pitchFamily="34" charset="0"/>
          </a:endParaRPr>
        </a:p>
      </dgm:t>
    </dgm:pt>
    <dgm:pt modelId="{014FBC45-B8F9-4C7B-BCFA-016A49FFB359}" type="parTrans" cxnId="{796A5E0A-F5B9-4EBD-B27C-BB55E8AD6EAF}">
      <dgm:prSet/>
      <dgm:spPr/>
      <dgm:t>
        <a:bodyPr/>
        <a:lstStyle/>
        <a:p>
          <a:endParaRPr lang="es-MX"/>
        </a:p>
      </dgm:t>
    </dgm:pt>
    <dgm:pt modelId="{2176BC0F-57DC-4CF4-9BC2-CE06E0B4742C}" type="sibTrans" cxnId="{796A5E0A-F5B9-4EBD-B27C-BB55E8AD6EAF}">
      <dgm:prSet/>
      <dgm:spPr/>
      <dgm:t>
        <a:bodyPr/>
        <a:lstStyle/>
        <a:p>
          <a:endParaRPr lang="es-MX"/>
        </a:p>
      </dgm:t>
    </dgm:pt>
    <dgm:pt modelId="{4D21A53D-2261-49C1-A31E-A132211160E1}" type="pres">
      <dgm:prSet presAssocID="{8BE39C95-8CE1-44B4-BF63-D525FD148E34}" presName="composite" presStyleCnt="0">
        <dgm:presLayoutVars>
          <dgm:chMax val="1"/>
          <dgm:dir/>
          <dgm:resizeHandles val="exact"/>
        </dgm:presLayoutVars>
      </dgm:prSet>
      <dgm:spPr/>
    </dgm:pt>
    <dgm:pt modelId="{FCCF9F97-51D9-4F42-BA3B-5AC2648B7F0B}" type="pres">
      <dgm:prSet presAssocID="{33034655-E7AA-4783-8D9F-4A8E24CF0C29}" presName="roof" presStyleLbl="dkBgShp" presStyleIdx="0" presStyleCnt="2"/>
      <dgm:spPr/>
      <dgm:t>
        <a:bodyPr/>
        <a:lstStyle/>
        <a:p>
          <a:endParaRPr lang="es-MX"/>
        </a:p>
      </dgm:t>
    </dgm:pt>
    <dgm:pt modelId="{DAF393DF-C700-4940-A989-2D001C29DAE5}" type="pres">
      <dgm:prSet presAssocID="{33034655-E7AA-4783-8D9F-4A8E24CF0C29}" presName="pillars" presStyleCnt="0"/>
      <dgm:spPr/>
    </dgm:pt>
    <dgm:pt modelId="{5B7F54D1-61E1-439E-9A3A-FB65F0BC5F7B}" type="pres">
      <dgm:prSet presAssocID="{33034655-E7AA-4783-8D9F-4A8E24CF0C2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30A232-A9AA-4E30-B2A1-800CFCEA9A72}" type="pres">
      <dgm:prSet presAssocID="{14DFF353-8659-40BC-A644-23023D60828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77638C-8A9A-4AEF-AEA7-1FA9A6370414}" type="pres">
      <dgm:prSet presAssocID="{3780955B-5DE4-4CD8-90FC-DC7FACBE702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004842-434A-4600-A7C1-1C73D7CB99DC}" type="pres">
      <dgm:prSet presAssocID="{33034655-E7AA-4783-8D9F-4A8E24CF0C29}" presName="base" presStyleLbl="dkBgShp" presStyleIdx="1" presStyleCnt="2"/>
      <dgm:spPr/>
    </dgm:pt>
  </dgm:ptLst>
  <dgm:cxnLst>
    <dgm:cxn modelId="{36644DD9-0692-4A3B-B7FB-C18EB1ABFE9C}" type="presOf" srcId="{8BE39C95-8CE1-44B4-BF63-D525FD148E34}" destId="{4D21A53D-2261-49C1-A31E-A132211160E1}" srcOrd="0" destOrd="0" presId="urn:microsoft.com/office/officeart/2005/8/layout/hList3"/>
    <dgm:cxn modelId="{796A5E0A-F5B9-4EBD-B27C-BB55E8AD6EAF}" srcId="{33034655-E7AA-4783-8D9F-4A8E24CF0C29}" destId="{3780955B-5DE4-4CD8-90FC-DC7FACBE702B}" srcOrd="2" destOrd="0" parTransId="{014FBC45-B8F9-4C7B-BCFA-016A49FFB359}" sibTransId="{2176BC0F-57DC-4CF4-9BC2-CE06E0B4742C}"/>
    <dgm:cxn modelId="{256C89CC-AD65-45D9-96EB-215E17DF4834}" type="presOf" srcId="{33034655-E7AA-4783-8D9F-4A8E24CF0C29}" destId="{FCCF9F97-51D9-4F42-BA3B-5AC2648B7F0B}" srcOrd="0" destOrd="0" presId="urn:microsoft.com/office/officeart/2005/8/layout/hList3"/>
    <dgm:cxn modelId="{0C1F01EC-D5DD-4964-BED4-3EC7CDA10D64}" type="presOf" srcId="{3780955B-5DE4-4CD8-90FC-DC7FACBE702B}" destId="{BD77638C-8A9A-4AEF-AEA7-1FA9A6370414}" srcOrd="0" destOrd="0" presId="urn:microsoft.com/office/officeart/2005/8/layout/hList3"/>
    <dgm:cxn modelId="{EF4B9FD1-C4F0-45C0-A0DF-97684BACB1D2}" srcId="{33034655-E7AA-4783-8D9F-4A8E24CF0C29}" destId="{14DFF353-8659-40BC-A644-23023D60828C}" srcOrd="1" destOrd="0" parTransId="{AE8C9C6E-0E7D-46C8-8FEF-7F1297948E08}" sibTransId="{B8727A4F-D4FB-44DB-AFD3-59E9AC3B2385}"/>
    <dgm:cxn modelId="{A271D7D6-DA07-4D0C-BE7E-9BD397A78615}" srcId="{8BE39C95-8CE1-44B4-BF63-D525FD148E34}" destId="{33034655-E7AA-4783-8D9F-4A8E24CF0C29}" srcOrd="0" destOrd="0" parTransId="{D92AE4F1-29D8-4F75-8AF5-8A716232FD31}" sibTransId="{817728C3-12F4-48D9-B4DC-49E4F36F4D4F}"/>
    <dgm:cxn modelId="{BB37A985-F5BD-4476-93C6-8D6D74F4ADF7}" type="presOf" srcId="{79A7FCE0-832F-49D1-A80F-1E32274FF3EB}" destId="{5B7F54D1-61E1-439E-9A3A-FB65F0BC5F7B}" srcOrd="0" destOrd="0" presId="urn:microsoft.com/office/officeart/2005/8/layout/hList3"/>
    <dgm:cxn modelId="{417F9802-396F-4858-8232-C0BB98BF1348}" srcId="{33034655-E7AA-4783-8D9F-4A8E24CF0C29}" destId="{79A7FCE0-832F-49D1-A80F-1E32274FF3EB}" srcOrd="0" destOrd="0" parTransId="{30826E96-7BF3-4442-AA07-A82435D38151}" sibTransId="{88F73ECB-0EA6-4BFD-9047-BB33A16D2E92}"/>
    <dgm:cxn modelId="{477FF10A-C9C8-45D8-A4C8-D5AEAEE04880}" type="presOf" srcId="{14DFF353-8659-40BC-A644-23023D60828C}" destId="{5C30A232-A9AA-4E30-B2A1-800CFCEA9A72}" srcOrd="0" destOrd="0" presId="urn:microsoft.com/office/officeart/2005/8/layout/hList3"/>
    <dgm:cxn modelId="{471CE6B7-9603-4535-B208-BB9ADE735B95}" type="presParOf" srcId="{4D21A53D-2261-49C1-A31E-A132211160E1}" destId="{FCCF9F97-51D9-4F42-BA3B-5AC2648B7F0B}" srcOrd="0" destOrd="0" presId="urn:microsoft.com/office/officeart/2005/8/layout/hList3"/>
    <dgm:cxn modelId="{2798C58E-826E-4E16-8216-B89D6235291A}" type="presParOf" srcId="{4D21A53D-2261-49C1-A31E-A132211160E1}" destId="{DAF393DF-C700-4940-A989-2D001C29DAE5}" srcOrd="1" destOrd="0" presId="urn:microsoft.com/office/officeart/2005/8/layout/hList3"/>
    <dgm:cxn modelId="{51E51777-DDB5-46A4-BAF8-53CE8B0F94BB}" type="presParOf" srcId="{DAF393DF-C700-4940-A989-2D001C29DAE5}" destId="{5B7F54D1-61E1-439E-9A3A-FB65F0BC5F7B}" srcOrd="0" destOrd="0" presId="urn:microsoft.com/office/officeart/2005/8/layout/hList3"/>
    <dgm:cxn modelId="{5D46C4E0-E328-49D4-A807-ABB36542739D}" type="presParOf" srcId="{DAF393DF-C700-4940-A989-2D001C29DAE5}" destId="{5C30A232-A9AA-4E30-B2A1-800CFCEA9A72}" srcOrd="1" destOrd="0" presId="urn:microsoft.com/office/officeart/2005/8/layout/hList3"/>
    <dgm:cxn modelId="{968FECAF-8490-4C49-A261-05A604C3824C}" type="presParOf" srcId="{DAF393DF-C700-4940-A989-2D001C29DAE5}" destId="{BD77638C-8A9A-4AEF-AEA7-1FA9A6370414}" srcOrd="2" destOrd="0" presId="urn:microsoft.com/office/officeart/2005/8/layout/hList3"/>
    <dgm:cxn modelId="{41F4F522-4C36-47A0-9B4F-D17F443AD1F0}" type="presParOf" srcId="{4D21A53D-2261-49C1-A31E-A132211160E1}" destId="{47004842-434A-4600-A7C1-1C73D7CB99D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132B9-6FE4-48AC-A49D-A51F316890DF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b="1" kern="1200" dirty="0" smtClean="0">
              <a:latin typeface="Century Gothic" pitchFamily="34" charset="0"/>
            </a:rPr>
            <a:t>Casos y controles</a:t>
          </a:r>
          <a:endParaRPr lang="es-MX" sz="6500" kern="1200" dirty="0">
            <a:latin typeface="Century Gothic" pitchFamily="34" charset="0"/>
          </a:endParaRPr>
        </a:p>
      </dsp:txBody>
      <dsp:txXfrm>
        <a:off x="0" y="0"/>
        <a:ext cx="9144000" cy="2057400"/>
      </dsp:txXfrm>
    </dsp:sp>
    <dsp:sp modelId="{B6619F45-C4AE-4605-B285-02F369947528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latin typeface="Century Gothic" pitchFamily="34" charset="0"/>
            </a:rPr>
            <a:t>Este diseño busca determinar la frecuencia de exposición a las variables independientes entre individuos afectados, ya que se comparará con  frecuencia entre un grupo de individuos libres de la presencia de la enfermedad, grupo que denominaremos </a:t>
          </a:r>
          <a:r>
            <a:rPr lang="es-MX" sz="1900" b="1" kern="1200" dirty="0" smtClean="0">
              <a:latin typeface="Century Gothic" pitchFamily="34" charset="0"/>
            </a:rPr>
            <a:t>CONTROLES</a:t>
          </a:r>
          <a:r>
            <a:rPr lang="es-MX" sz="1900" kern="1200" dirty="0" smtClean="0">
              <a:latin typeface="Century Gothic" pitchFamily="34" charset="0"/>
            </a:rPr>
            <a:t>.</a:t>
          </a:r>
          <a:endParaRPr lang="es-MX" sz="1900" kern="1200" dirty="0">
            <a:latin typeface="Century Gothic" pitchFamily="34" charset="0"/>
          </a:endParaRPr>
        </a:p>
      </dsp:txBody>
      <dsp:txXfrm>
        <a:off x="4464" y="2057400"/>
        <a:ext cx="3045023" cy="4320540"/>
      </dsp:txXfrm>
    </dsp:sp>
    <dsp:sp modelId="{1A7685F2-D51A-4CA1-A4C3-0D88889CAD09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Century Gothic" pitchFamily="34" charset="0"/>
            </a:rPr>
            <a:t>° Razón de momios:</a:t>
          </a:r>
          <a:endParaRPr lang="es-MX" sz="2400" kern="1200" dirty="0" smtClean="0">
            <a:latin typeface="Century Gothic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err="1" smtClean="0">
              <a:latin typeface="Century Gothic" pitchFamily="34" charset="0"/>
            </a:rPr>
            <a:t>axd</a:t>
          </a:r>
          <a:r>
            <a:rPr lang="es-MX" sz="2400" b="0" kern="1200" dirty="0" smtClean="0">
              <a:latin typeface="Century Gothic" pitchFamily="34" charset="0"/>
            </a:rPr>
            <a:t>/</a:t>
          </a:r>
          <a:r>
            <a:rPr lang="es-MX" sz="2400" b="0" kern="1200" dirty="0" err="1" smtClean="0">
              <a:latin typeface="Century Gothic" pitchFamily="34" charset="0"/>
            </a:rPr>
            <a:t>bxc</a:t>
          </a:r>
          <a:endParaRPr lang="es-MX" sz="2400" b="0" kern="1200" dirty="0" smtClean="0">
            <a:latin typeface="Century Gothic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Century Gothic" pitchFamily="34" charset="0"/>
            </a:rPr>
            <a:t>° Riesgo atribuible en %</a:t>
          </a:r>
          <a:endParaRPr lang="es-MX" sz="2400" kern="1200" dirty="0" smtClean="0">
            <a:latin typeface="Century Gothic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dirty="0" smtClean="0">
              <a:latin typeface="Century Gothic" pitchFamily="34" charset="0"/>
            </a:rPr>
            <a:t>IE-IOx100/IE</a:t>
          </a:r>
          <a:endParaRPr lang="es-MX" sz="2400" b="0" kern="1200" dirty="0">
            <a:latin typeface="Century Gothic" pitchFamily="34" charset="0"/>
          </a:endParaRPr>
        </a:p>
      </dsp:txBody>
      <dsp:txXfrm>
        <a:off x="3049488" y="2057400"/>
        <a:ext cx="3045023" cy="4320540"/>
      </dsp:txXfrm>
    </dsp:sp>
    <dsp:sp modelId="{DE82909E-BCA2-4CB1-8E6B-5D26C80369EA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Century Gothic" pitchFamily="34" charset="0"/>
            </a:rPr>
            <a:t>Ventajas: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Estudio en enfermedades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múltiples sesgos de incidencia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Económico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Practico</a:t>
          </a:r>
          <a:endParaRPr lang="es-MX" sz="2400" kern="1200" dirty="0">
            <a:latin typeface="Century Gothic" pitchFamily="34" charset="0"/>
          </a:endParaRPr>
        </a:p>
      </dsp:txBody>
      <dsp:txXfrm>
        <a:off x="6094511" y="2057400"/>
        <a:ext cx="3045023" cy="4320540"/>
      </dsp:txXfrm>
    </dsp:sp>
    <dsp:sp modelId="{74809C72-4059-4306-B352-577CB8EB851C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9C578-FD5B-4DC7-856C-608FA87EF64C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500" b="1" kern="1200" dirty="0" smtClean="0">
              <a:latin typeface="Century Gothic" pitchFamily="34" charset="0"/>
            </a:rPr>
            <a:t>Cohortes</a:t>
          </a:r>
          <a:endParaRPr lang="es-MX" sz="6500" kern="1200" dirty="0">
            <a:latin typeface="Century Gothic" pitchFamily="34" charset="0"/>
          </a:endParaRPr>
        </a:p>
      </dsp:txBody>
      <dsp:txXfrm>
        <a:off x="0" y="0"/>
        <a:ext cx="9144000" cy="2057400"/>
      </dsp:txXfrm>
    </dsp:sp>
    <dsp:sp modelId="{FEE8567B-7D10-4C7D-BC1A-E773FE95C0F0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Se compara con las incidencias de una enfermedad  en individuos expuestos y en los no expuestos al supuesto factor de riesgo. Es el cociente de la incidencia de una enfermedad .Es la incidencia de casos nuevos entre enfermos</a:t>
          </a:r>
          <a:endParaRPr lang="es-MX" sz="2200" kern="1200" dirty="0">
            <a:latin typeface="Century Gothic" pitchFamily="34" charset="0"/>
          </a:endParaRPr>
        </a:p>
      </dsp:txBody>
      <dsp:txXfrm>
        <a:off x="4464" y="2057400"/>
        <a:ext cx="3045023" cy="4320540"/>
      </dsp:txXfrm>
    </dsp:sp>
    <dsp:sp modelId="{127E3494-DAF6-472F-B8AF-0504FD025BB8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latin typeface="Century Gothic" pitchFamily="34" charset="0"/>
            </a:rPr>
            <a:t>° C. de incidencia expuestos:</a:t>
          </a:r>
          <a:endParaRPr lang="es-MX" sz="2200" kern="1200" dirty="0" smtClean="0">
            <a:latin typeface="Century Gothic" pitchFamily="34" charset="0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CIE= a/(</a:t>
          </a:r>
          <a:r>
            <a:rPr lang="es-MX" sz="2200" kern="1200" dirty="0" err="1" smtClean="0">
              <a:latin typeface="Century Gothic" pitchFamily="34" charset="0"/>
            </a:rPr>
            <a:t>a+b</a:t>
          </a:r>
          <a:r>
            <a:rPr lang="es-MX" sz="2200" kern="1200" dirty="0" smtClean="0">
              <a:latin typeface="Century Gothic" pitchFamily="34" charset="0"/>
            </a:rPr>
            <a:t>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latin typeface="Century Gothic" pitchFamily="34" charset="0"/>
            </a:rPr>
            <a:t>° C.de incidencia no expuestos</a:t>
          </a:r>
          <a:endParaRPr lang="es-MX" sz="2200" kern="1200" dirty="0" smtClean="0">
            <a:latin typeface="Century Gothic" pitchFamily="34" charset="0"/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CIE= c/(</a:t>
          </a:r>
          <a:r>
            <a:rPr lang="es-MX" sz="2200" kern="1200" dirty="0" err="1" smtClean="0">
              <a:latin typeface="Century Gothic" pitchFamily="34" charset="0"/>
            </a:rPr>
            <a:t>c+b</a:t>
          </a:r>
          <a:r>
            <a:rPr lang="es-MX" sz="2200" kern="1200" dirty="0" smtClean="0">
              <a:latin typeface="Century Gothic" pitchFamily="34" charset="0"/>
            </a:rPr>
            <a:t>)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latin typeface="Century Gothic" pitchFamily="34" charset="0"/>
            </a:rPr>
            <a:t>° Riesgo Relativo=</a:t>
          </a:r>
          <a:r>
            <a:rPr lang="es-MX" sz="2200" kern="1200" dirty="0" smtClean="0">
              <a:latin typeface="Century Gothic" pitchFamily="34" charset="0"/>
            </a:rPr>
            <a:t> CIE/CIOX100=%</a:t>
          </a:r>
          <a:endParaRPr lang="es-MX" sz="2200" kern="1200" dirty="0">
            <a:latin typeface="Century Gothic" pitchFamily="34" charset="0"/>
          </a:endParaRPr>
        </a:p>
      </dsp:txBody>
      <dsp:txXfrm>
        <a:off x="3049488" y="2057400"/>
        <a:ext cx="3045023" cy="4320540"/>
      </dsp:txXfrm>
    </dsp:sp>
    <dsp:sp modelId="{00CB2F08-87FD-4C19-BDEA-40E70EFA38A2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latin typeface="Century Gothic" pitchFamily="34" charset="0"/>
            </a:rPr>
            <a:t>Ventajas: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Observacionales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Factor expuesto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Grandes grupos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latin typeface="Century Gothic" pitchFamily="34" charset="0"/>
            </a:rPr>
            <a:t>libre de sesgo</a:t>
          </a:r>
          <a:endParaRPr lang="es-MX" sz="2200" kern="1200" dirty="0">
            <a:latin typeface="Century Gothic" pitchFamily="34" charset="0"/>
          </a:endParaRPr>
        </a:p>
      </dsp:txBody>
      <dsp:txXfrm>
        <a:off x="6094511" y="2057400"/>
        <a:ext cx="3045023" cy="4320540"/>
      </dsp:txXfrm>
    </dsp:sp>
    <dsp:sp modelId="{4778D435-B9D9-4BDF-9A5B-4E40F19682FD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CF9F97-51D9-4F42-BA3B-5AC2648B7F0B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700" b="1" kern="1200" dirty="0" smtClean="0">
              <a:latin typeface="Century Gothic" pitchFamily="34" charset="0"/>
            </a:rPr>
            <a:t>Interpretación de pruebas diagnosticas</a:t>
          </a:r>
          <a:endParaRPr lang="es-MX" sz="5700" kern="1200" dirty="0">
            <a:latin typeface="Century Gothic" pitchFamily="34" charset="0"/>
          </a:endParaRPr>
        </a:p>
      </dsp:txBody>
      <dsp:txXfrm>
        <a:off x="0" y="0"/>
        <a:ext cx="9144000" cy="2057400"/>
      </dsp:txXfrm>
    </dsp:sp>
    <dsp:sp modelId="{5B7F54D1-61E1-439E-9A3A-FB65F0BC5F7B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Prevalencia existente (pre-prueba)priori (prevalencia de la enfermedad).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Probabilidad pre-prueba(Priori)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Century Gothic" pitchFamily="34" charset="0"/>
            </a:rPr>
            <a:t>Justifica a medida cuantitativa (RM)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entury Gothic" pitchFamily="34" charset="0"/>
            </a:rPr>
            <a:t>Resultado</a:t>
          </a:r>
          <a:r>
            <a:rPr lang="es-MX" sz="2400" kern="1200" dirty="0" smtClean="0">
              <a:latin typeface="Century Gothic" pitchFamily="34" charset="0"/>
            </a:rPr>
            <a:t> con razón de verosimilitud</a:t>
          </a:r>
          <a:endParaRPr lang="es-MX" sz="2400" kern="1200" dirty="0">
            <a:latin typeface="Century Gothic" pitchFamily="34" charset="0"/>
          </a:endParaRPr>
        </a:p>
      </dsp:txBody>
      <dsp:txXfrm>
        <a:off x="4464" y="2057400"/>
        <a:ext cx="3045023" cy="4320540"/>
      </dsp:txXfrm>
    </dsp:sp>
    <dsp:sp modelId="{5C30A232-A9AA-4E30-B2A1-800CFCEA9A72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° Prueba (</a:t>
          </a:r>
          <a:r>
            <a:rPr lang="es-MX" sz="1500" b="1" kern="1200" dirty="0" err="1" smtClean="0">
              <a:latin typeface="Century Gothic" pitchFamily="34" charset="0"/>
            </a:rPr>
            <a:t>apriori</a:t>
          </a:r>
          <a:r>
            <a:rPr lang="es-MX" sz="1500" b="1" kern="1200" dirty="0" smtClean="0">
              <a:latin typeface="Century Gothic" pitchFamily="34" charset="0"/>
            </a:rPr>
            <a:t>)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(VP+FN)/TOTAL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Momios A priori: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PPA/1-a priori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° </a:t>
          </a:r>
          <a:r>
            <a:rPr lang="es-MX" sz="1500" b="1" kern="1200" dirty="0" err="1" smtClean="0">
              <a:latin typeface="Century Gothic" pitchFamily="34" charset="0"/>
            </a:rPr>
            <a:t>Razon</a:t>
          </a:r>
          <a:r>
            <a:rPr lang="es-MX" sz="1500" b="1" kern="1200" dirty="0" smtClean="0">
              <a:latin typeface="Century Gothic" pitchFamily="34" charset="0"/>
            </a:rPr>
            <a:t> de verosimilitud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sensibilidad/1especificidad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° </a:t>
          </a:r>
          <a:r>
            <a:rPr lang="es-MX" sz="1500" b="1" kern="1200" dirty="0" err="1" smtClean="0">
              <a:latin typeface="Century Gothic" pitchFamily="34" charset="0"/>
            </a:rPr>
            <a:t>Razon</a:t>
          </a:r>
          <a:r>
            <a:rPr lang="es-MX" sz="1500" b="1" kern="1200" dirty="0" smtClean="0">
              <a:latin typeface="Century Gothic" pitchFamily="34" charset="0"/>
            </a:rPr>
            <a:t> de verosimilitud 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1sensibilidad/especificidad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° Momios post prueba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>
              <a:latin typeface="Century Gothic" pitchFamily="34" charset="0"/>
            </a:rPr>
            <a:t>MP X RV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1" kern="1200" dirty="0" smtClean="0">
              <a:latin typeface="Century Gothic" pitchFamily="34" charset="0"/>
            </a:rPr>
            <a:t>° Probabilidad </a:t>
          </a:r>
          <a:r>
            <a:rPr lang="es-MX" sz="1500" b="1" kern="1200" dirty="0" err="1" smtClean="0">
              <a:latin typeface="Century Gothic" pitchFamily="34" charset="0"/>
            </a:rPr>
            <a:t>posterion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entury Gothic" pitchFamily="34" charset="0"/>
            </a:rPr>
            <a:t>Momios</a:t>
          </a:r>
          <a:r>
            <a:rPr lang="en-US" sz="1500" kern="1200" dirty="0" smtClean="0">
              <a:latin typeface="Century Gothic" pitchFamily="34" charset="0"/>
            </a:rPr>
            <a:t> post </a:t>
          </a:r>
          <a:r>
            <a:rPr lang="en-US" sz="1500" kern="1200" dirty="0" err="1" smtClean="0">
              <a:latin typeface="Century Gothic" pitchFamily="34" charset="0"/>
            </a:rPr>
            <a:t>apriorin</a:t>
          </a:r>
          <a:r>
            <a:rPr lang="en-US" sz="1500" kern="1200" dirty="0" smtClean="0">
              <a:latin typeface="Century Gothic" pitchFamily="34" charset="0"/>
            </a:rPr>
            <a:t>(post-</a:t>
          </a:r>
          <a:r>
            <a:rPr lang="en-US" sz="1500" kern="1200" dirty="0" err="1" smtClean="0">
              <a:latin typeface="Century Gothic" pitchFamily="34" charset="0"/>
            </a:rPr>
            <a:t>prueba</a:t>
          </a:r>
          <a:r>
            <a:rPr lang="en-US" sz="1500" kern="1200" dirty="0" smtClean="0">
              <a:latin typeface="Century Gothic" pitchFamily="34" charset="0"/>
            </a:rPr>
            <a:t>/1 +</a:t>
          </a:r>
          <a:r>
            <a:rPr lang="en-US" sz="1500" kern="1200" dirty="0" err="1" smtClean="0">
              <a:latin typeface="Century Gothic" pitchFamily="34" charset="0"/>
            </a:rPr>
            <a:t>momios</a:t>
          </a:r>
          <a:r>
            <a:rPr lang="en-US" sz="1500" kern="1200" dirty="0" smtClean="0">
              <a:latin typeface="Century Gothic" pitchFamily="34" charset="0"/>
            </a:rPr>
            <a:t> post </a:t>
          </a:r>
          <a:r>
            <a:rPr lang="en-US" sz="1500" kern="1200" dirty="0" err="1" smtClean="0">
              <a:latin typeface="Century Gothic" pitchFamily="34" charset="0"/>
            </a:rPr>
            <a:t>spriori</a:t>
          </a:r>
          <a:r>
            <a:rPr lang="en-US" sz="1500" kern="1200" dirty="0" smtClean="0">
              <a:latin typeface="Century Gothic" pitchFamily="34" charset="0"/>
            </a:rPr>
            <a:t>)</a:t>
          </a:r>
          <a:endParaRPr lang="es-MX" sz="1500" kern="1200" dirty="0" smtClean="0">
            <a:latin typeface="Century Gothic" pitchFamily="34" charset="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>
            <a:latin typeface="Century Gothic" pitchFamily="34" charset="0"/>
          </a:endParaRPr>
        </a:p>
      </dsp:txBody>
      <dsp:txXfrm>
        <a:off x="3049488" y="2057400"/>
        <a:ext cx="3045023" cy="4320540"/>
      </dsp:txXfrm>
    </dsp:sp>
    <dsp:sp modelId="{BD77638C-8A9A-4AEF-AEA7-1FA9A6370414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Century Gothic" pitchFamily="34" charset="0"/>
            </a:rPr>
            <a:t>Ventajas:</a:t>
          </a:r>
          <a:endParaRPr lang="es-MX" sz="2000" kern="1200" dirty="0" smtClean="0">
            <a:latin typeface="Century Gothic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entury Gothic" pitchFamily="34" charset="0"/>
            </a:rPr>
            <a:t>Al finalizar el estudio se realiza con el resultado de verosimilitud.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entury Gothic" pitchFamily="34" charset="0"/>
            </a:rPr>
            <a:t>Nos dice la prevalencia de la enfermedad si hablamos de un grupo de factor de riesgo o protector.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entury Gothic" pitchFamily="34" charset="0"/>
            </a:rPr>
            <a:t>Justifica la medida en que si esta bien establecido.</a:t>
          </a:r>
          <a:endParaRPr lang="es-MX" sz="2000" kern="1200" dirty="0">
            <a:latin typeface="Century Gothic" pitchFamily="34" charset="0"/>
          </a:endParaRPr>
        </a:p>
      </dsp:txBody>
      <dsp:txXfrm>
        <a:off x="6094511" y="2057400"/>
        <a:ext cx="3045023" cy="4320540"/>
      </dsp:txXfrm>
    </dsp:sp>
    <dsp:sp modelId="{47004842-434A-4600-A7C1-1C73D7CB99DC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36E19-6098-41E8-B8CA-F915912F5302}" type="datetimeFigureOut">
              <a:rPr lang="es-MX" smtClean="0"/>
              <a:t>20/03/2014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261BD-58CB-481B-9CE7-FDD6D3DFB26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72400" cy="1470025"/>
          </a:xfrm>
        </p:spPr>
        <p:txBody>
          <a:bodyPr>
            <a:normAutofit/>
          </a:bodyPr>
          <a:lstStyle/>
          <a:p>
            <a:r>
              <a:rPr lang="es-MX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TIPOS DE ESTUDIOS</a:t>
            </a:r>
            <a:endParaRPr lang="es-MX" sz="5400" b="1" dirty="0">
              <a:solidFill>
                <a:schemeClr val="accent4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Krizia Esthela Campillo Gómez</a:t>
            </a:r>
          </a:p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LME2991</a:t>
            </a:r>
          </a:p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Medicina Basada en Evidencias</a:t>
            </a:r>
            <a:endParaRPr lang="es-MX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paginas.seccionamarilla.com.mx/img/upload/lamar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1017" y="548680"/>
            <a:ext cx="2984675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274</Words>
  <Application>Microsoft Office PowerPoint</Application>
  <PresentationFormat>Presentación en pantalla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TIPOS DE ESTUDIOS</vt:lpstr>
      <vt:lpstr>Diapositiva 2</vt:lpstr>
      <vt:lpstr>Diapositiva 3</vt:lpstr>
      <vt:lpstr>Diapositiva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ESTUDIOS</dc:title>
  <dc:creator>TäLïä CäMpiLLö G</dc:creator>
  <cp:lastModifiedBy>TäLïä CäMpiLLö G</cp:lastModifiedBy>
  <cp:revision>1</cp:revision>
  <dcterms:created xsi:type="dcterms:W3CDTF">2014-03-21T00:12:04Z</dcterms:created>
  <dcterms:modified xsi:type="dcterms:W3CDTF">2014-03-21T00:35:34Z</dcterms:modified>
</cp:coreProperties>
</file>