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56DA"/>
    <a:srgbClr val="DC71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B7DA-D658-44E6-B670-F0EF2F5D92A5}" type="datetimeFigureOut">
              <a:rPr lang="es-MX" smtClean="0"/>
              <a:t>05/07/2014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82F9-549D-4FCA-8679-05062F4298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891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B7DA-D658-44E6-B670-F0EF2F5D92A5}" type="datetimeFigureOut">
              <a:rPr lang="es-MX" smtClean="0"/>
              <a:t>05/07/2014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82F9-549D-4FCA-8679-05062F4298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974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B7DA-D658-44E6-B670-F0EF2F5D92A5}" type="datetimeFigureOut">
              <a:rPr lang="es-MX" smtClean="0"/>
              <a:t>05/07/2014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82F9-549D-4FCA-8679-05062F4298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008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B7DA-D658-44E6-B670-F0EF2F5D92A5}" type="datetimeFigureOut">
              <a:rPr lang="es-MX" smtClean="0"/>
              <a:t>05/07/2014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82F9-549D-4FCA-8679-05062F4298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82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B7DA-D658-44E6-B670-F0EF2F5D92A5}" type="datetimeFigureOut">
              <a:rPr lang="es-MX" smtClean="0"/>
              <a:t>05/07/2014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82F9-549D-4FCA-8679-05062F4298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620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B7DA-D658-44E6-B670-F0EF2F5D92A5}" type="datetimeFigureOut">
              <a:rPr lang="es-MX" smtClean="0"/>
              <a:t>05/07/2014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82F9-549D-4FCA-8679-05062F4298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953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B7DA-D658-44E6-B670-F0EF2F5D92A5}" type="datetimeFigureOut">
              <a:rPr lang="es-MX" smtClean="0"/>
              <a:t>05/07/2014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82F9-549D-4FCA-8679-05062F4298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343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B7DA-D658-44E6-B670-F0EF2F5D92A5}" type="datetimeFigureOut">
              <a:rPr lang="es-MX" smtClean="0"/>
              <a:t>05/07/2014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82F9-549D-4FCA-8679-05062F4298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468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B7DA-D658-44E6-B670-F0EF2F5D92A5}" type="datetimeFigureOut">
              <a:rPr lang="es-MX" smtClean="0"/>
              <a:t>05/07/2014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82F9-549D-4FCA-8679-05062F4298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B7DA-D658-44E6-B670-F0EF2F5D92A5}" type="datetimeFigureOut">
              <a:rPr lang="es-MX" smtClean="0"/>
              <a:t>05/07/2014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82F9-549D-4FCA-8679-05062F4298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810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B7DA-D658-44E6-B670-F0EF2F5D92A5}" type="datetimeFigureOut">
              <a:rPr lang="es-MX" smtClean="0"/>
              <a:t>05/07/2014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82F9-549D-4FCA-8679-05062F4298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170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CB7DA-D658-44E6-B670-F0EF2F5D92A5}" type="datetimeFigureOut">
              <a:rPr lang="es-MX" smtClean="0"/>
              <a:t>05/07/2014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D82F9-549D-4FCA-8679-05062F4298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615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234263"/>
              </p:ext>
            </p:extLst>
          </p:nvPr>
        </p:nvGraphicFramePr>
        <p:xfrm>
          <a:off x="1043186" y="3467945"/>
          <a:ext cx="10367496" cy="640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937"/>
                <a:gridCol w="1295937"/>
                <a:gridCol w="1295937"/>
                <a:gridCol w="1295937"/>
                <a:gridCol w="1295937"/>
                <a:gridCol w="1295937"/>
                <a:gridCol w="1295937"/>
                <a:gridCol w="1295937"/>
              </a:tblGrid>
              <a:tr h="640415">
                <a:tc>
                  <a:txBody>
                    <a:bodyPr/>
                    <a:lstStyle/>
                    <a:p>
                      <a:r>
                        <a:rPr lang="es-MX" dirty="0" smtClean="0"/>
                        <a:t>1913</a:t>
                      </a:r>
                      <a:endParaRPr lang="es-MX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1919</a:t>
                      </a:r>
                      <a:endParaRPr lang="es-MX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1947</a:t>
                      </a:r>
                      <a:endParaRPr lang="es-MX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1949</a:t>
                      </a:r>
                      <a:endParaRPr lang="es-MX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1992</a:t>
                      </a:r>
                      <a:endParaRPr lang="es-MX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1995</a:t>
                      </a:r>
                      <a:endParaRPr lang="es-MX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1999</a:t>
                      </a:r>
                      <a:endParaRPr lang="es-MX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2002</a:t>
                      </a:r>
                      <a:endParaRPr lang="es-MX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6" name="Recortar rectángulo de esquina del mismo lado 5"/>
          <p:cNvSpPr/>
          <p:nvPr/>
        </p:nvSpPr>
        <p:spPr>
          <a:xfrm>
            <a:off x="128789" y="1094703"/>
            <a:ext cx="1880315" cy="2060621"/>
          </a:xfrm>
          <a:prstGeom prst="snip2Same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92D050"/>
              </a:solidFill>
            </a:endParaRPr>
          </a:p>
        </p:txBody>
      </p:sp>
      <p:pic>
        <p:nvPicPr>
          <p:cNvPr id="1026" name="Picture 2" descr="http://www.rtc.gob.mx/NuevoSitio/imrtc/cine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837" y="1187670"/>
            <a:ext cx="1223492" cy="919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206062" y="2200003"/>
            <a:ext cx="1803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latin typeface="Century Gothic" panose="020B0502020202020204" pitchFamily="34" charset="0"/>
              </a:rPr>
              <a:t>Primer ordenamiento en la materia</a:t>
            </a:r>
            <a:endParaRPr lang="es-MX" sz="1600" b="1" dirty="0">
              <a:latin typeface="Century Gothic" panose="020B0502020202020204" pitchFamily="34" charset="0"/>
            </a:endParaRPr>
          </a:p>
        </p:txBody>
      </p:sp>
      <p:cxnSp>
        <p:nvCxnSpPr>
          <p:cNvPr id="12" name="Conector angular 11"/>
          <p:cNvCxnSpPr/>
          <p:nvPr/>
        </p:nvCxnSpPr>
        <p:spPr>
          <a:xfrm rot="16200000" flipV="1">
            <a:off x="338071" y="3313092"/>
            <a:ext cx="888642" cy="573108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ortar rectángulo de esquina diagonal 14"/>
          <p:cNvSpPr/>
          <p:nvPr/>
        </p:nvSpPr>
        <p:spPr>
          <a:xfrm>
            <a:off x="1584101" y="4546242"/>
            <a:ext cx="1848119" cy="2311757"/>
          </a:xfrm>
          <a:prstGeom prst="snip2Diag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8" name="Picture 4" descr="http://cinesovietico.com/wp-content/uploads/2011/05/censura_zarist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316" y="4594974"/>
            <a:ext cx="1300766" cy="1107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15"/>
          <p:cNvSpPr txBox="1"/>
          <p:nvPr/>
        </p:nvSpPr>
        <p:spPr>
          <a:xfrm>
            <a:off x="1880315" y="5743541"/>
            <a:ext cx="15519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b="1" dirty="0" smtClean="0">
                <a:latin typeface="Century Gothic" panose="020B0502020202020204" pitchFamily="34" charset="0"/>
              </a:rPr>
              <a:t>Surge el reglamento de la censura cinematográfica </a:t>
            </a:r>
            <a:endParaRPr lang="es-MX" sz="1300" b="1" dirty="0">
              <a:latin typeface="Century Gothic" panose="020B0502020202020204" pitchFamily="34" charset="0"/>
            </a:endParaRPr>
          </a:p>
        </p:txBody>
      </p:sp>
      <p:cxnSp>
        <p:nvCxnSpPr>
          <p:cNvPr id="18" name="Conector angular 17"/>
          <p:cNvCxnSpPr>
            <a:endCxn id="15" idx="0"/>
          </p:cNvCxnSpPr>
          <p:nvPr/>
        </p:nvCxnSpPr>
        <p:spPr>
          <a:xfrm rot="16200000" flipH="1">
            <a:off x="2207119" y="4477020"/>
            <a:ext cx="1658152" cy="792050"/>
          </a:xfrm>
          <a:prstGeom prst="bentConnector4">
            <a:avLst>
              <a:gd name="adj1" fmla="val 15146"/>
              <a:gd name="adj2" fmla="val 128862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dondear rectángulo de esquina diagonal 18"/>
          <p:cNvSpPr/>
          <p:nvPr/>
        </p:nvSpPr>
        <p:spPr>
          <a:xfrm>
            <a:off x="2870263" y="91437"/>
            <a:ext cx="1918952" cy="2446987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2" name="Picture 8" descr="http://pulsosocial.com/wp-content/uploads/2012/12/Sl5D-14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184" y="278443"/>
            <a:ext cx="1378270" cy="10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uadroTexto 19"/>
          <p:cNvSpPr txBox="1"/>
          <p:nvPr/>
        </p:nvSpPr>
        <p:spPr>
          <a:xfrm>
            <a:off x="2936268" y="1304356"/>
            <a:ext cx="178694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500" b="1" dirty="0" smtClean="0">
                <a:latin typeface="Century Gothic" panose="020B0502020202020204" pitchFamily="34" charset="0"/>
              </a:rPr>
              <a:t>Se expide el reglamento de la Comisión Nacional de Cinematografía </a:t>
            </a:r>
            <a:endParaRPr lang="es-MX" sz="1500" b="1" dirty="0">
              <a:latin typeface="Century Gothic" panose="020B0502020202020204" pitchFamily="34" charset="0"/>
            </a:endParaRPr>
          </a:p>
        </p:txBody>
      </p:sp>
      <p:cxnSp>
        <p:nvCxnSpPr>
          <p:cNvPr id="22" name="Conector recto de flecha 21"/>
          <p:cNvCxnSpPr>
            <a:stCxn id="19" idx="1"/>
          </p:cNvCxnSpPr>
          <p:nvPr/>
        </p:nvCxnSpPr>
        <p:spPr>
          <a:xfrm>
            <a:off x="3829739" y="2538424"/>
            <a:ext cx="447541" cy="9219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ángulo redondeado 22"/>
          <p:cNvSpPr/>
          <p:nvPr/>
        </p:nvSpPr>
        <p:spPr>
          <a:xfrm>
            <a:off x="4146998" y="4546241"/>
            <a:ext cx="2150771" cy="20898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4" name="Picture 10" descr="http://www.riesgolab.com/site/images/stories/leyes%2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939" y="4594974"/>
            <a:ext cx="1442434" cy="963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CuadroTexto 23"/>
          <p:cNvSpPr txBox="1"/>
          <p:nvPr/>
        </p:nvSpPr>
        <p:spPr>
          <a:xfrm>
            <a:off x="4185634" y="5558813"/>
            <a:ext cx="186743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b="1" dirty="0" smtClean="0">
                <a:latin typeface="Century Gothic" panose="020B0502020202020204" pitchFamily="34" charset="0"/>
              </a:rPr>
              <a:t>Se aprueba la Ley de la Industria Cinematográfica, la cual es reformada en 1952</a:t>
            </a:r>
            <a:endParaRPr lang="es-MX" sz="1300" b="1" dirty="0">
              <a:latin typeface="Century Gothic" panose="020B0502020202020204" pitchFamily="34" charset="0"/>
            </a:endParaRPr>
          </a:p>
        </p:txBody>
      </p:sp>
      <p:cxnSp>
        <p:nvCxnSpPr>
          <p:cNvPr id="26" name="Conector recto de flecha 25"/>
          <p:cNvCxnSpPr/>
          <p:nvPr/>
        </p:nvCxnSpPr>
        <p:spPr>
          <a:xfrm flipV="1">
            <a:off x="5434885" y="4043968"/>
            <a:ext cx="12878" cy="5022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26"/>
          <p:cNvSpPr/>
          <p:nvPr/>
        </p:nvSpPr>
        <p:spPr>
          <a:xfrm>
            <a:off x="5310925" y="631066"/>
            <a:ext cx="2699734" cy="20897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6" name="Picture 12" descr="http://2012rising.com/images/2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925" y="631066"/>
            <a:ext cx="1111571" cy="156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CuadroTexto 27"/>
          <p:cNvSpPr txBox="1"/>
          <p:nvPr/>
        </p:nvSpPr>
        <p:spPr>
          <a:xfrm>
            <a:off x="6422496" y="631066"/>
            <a:ext cx="15881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 smtClean="0">
                <a:latin typeface="Century Gothic" panose="020B0502020202020204" pitchFamily="34" charset="0"/>
              </a:rPr>
              <a:t>Salinas de Gortari envió una iniciativa de reforma cuyo propósito era acoplar la débil industria cinematográfica mexicana al concepto de entretenimiento del tratado de libre comercio de América del Norte.</a:t>
            </a:r>
            <a:endParaRPr lang="es-MX" sz="1050" b="1" dirty="0">
              <a:latin typeface="Century Gothic" panose="020B0502020202020204" pitchFamily="34" charset="0"/>
            </a:endParaRPr>
          </a:p>
        </p:txBody>
      </p:sp>
      <p:cxnSp>
        <p:nvCxnSpPr>
          <p:cNvPr id="30" name="Conector recto de flecha 29"/>
          <p:cNvCxnSpPr/>
          <p:nvPr/>
        </p:nvCxnSpPr>
        <p:spPr>
          <a:xfrm>
            <a:off x="6903076" y="2720824"/>
            <a:ext cx="51516" cy="7395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ortar rectángulo de esquina sencilla 30"/>
          <p:cNvSpPr/>
          <p:nvPr/>
        </p:nvSpPr>
        <p:spPr>
          <a:xfrm>
            <a:off x="6903076" y="4272215"/>
            <a:ext cx="1944709" cy="2390279"/>
          </a:xfrm>
          <a:prstGeom prst="snip1Rect">
            <a:avLst/>
          </a:prstGeom>
          <a:solidFill>
            <a:srgbClr val="DC71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8" name="Picture 14" descr="http://lifestyle.linio.com.mx/wp-content/uploads/2013/12/walt-disney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910" y="4404136"/>
            <a:ext cx="1623616" cy="811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CuadroTexto 31"/>
          <p:cNvSpPr txBox="1"/>
          <p:nvPr/>
        </p:nvSpPr>
        <p:spPr>
          <a:xfrm>
            <a:off x="7051183" y="5215944"/>
            <a:ext cx="1617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latin typeface="Century Gothic" panose="020B0502020202020204" pitchFamily="34" charset="0"/>
              </a:rPr>
              <a:t>Financiamiento estatal al cine mexicano, la prohibición al doblaje y los tiempos para exhibición de películas nacionales</a:t>
            </a:r>
            <a:endParaRPr lang="es-MX" sz="1100" b="1" dirty="0">
              <a:latin typeface="Century Gothic" panose="020B0502020202020204" pitchFamily="34" charset="0"/>
            </a:endParaRPr>
          </a:p>
        </p:txBody>
      </p:sp>
      <p:cxnSp>
        <p:nvCxnSpPr>
          <p:cNvPr id="34" name="Conector angular 33"/>
          <p:cNvCxnSpPr>
            <a:endCxn id="31" idx="2"/>
          </p:cNvCxnSpPr>
          <p:nvPr/>
        </p:nvCxnSpPr>
        <p:spPr>
          <a:xfrm rot="5400000">
            <a:off x="6661462" y="4285582"/>
            <a:ext cx="1423387" cy="940158"/>
          </a:xfrm>
          <a:prstGeom prst="bentConnector4">
            <a:avLst>
              <a:gd name="adj1" fmla="val 8018"/>
              <a:gd name="adj2" fmla="val 12431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ortar rectángulo de esquina del mismo lado 34"/>
          <p:cNvSpPr/>
          <p:nvPr/>
        </p:nvSpPr>
        <p:spPr>
          <a:xfrm>
            <a:off x="9562561" y="4404136"/>
            <a:ext cx="2079941" cy="2327421"/>
          </a:xfrm>
          <a:prstGeom prst="snip2Same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40" name="Picture 16" descr="http://1.bp.blogspot.com/-2e-N9h41mRQ/TwOPaYWFTaI/AAAAAAAAAQo/gXJ3kCY30Ho/s1600/236067_cinta_de_cin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837" y="4797161"/>
            <a:ext cx="862884" cy="1078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CuadroTexto 35"/>
          <p:cNvSpPr txBox="1"/>
          <p:nvPr/>
        </p:nvSpPr>
        <p:spPr>
          <a:xfrm>
            <a:off x="10560675" y="4546241"/>
            <a:ext cx="940159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latin typeface="Century Gothic" panose="020B0502020202020204" pitchFamily="34" charset="0"/>
              </a:rPr>
              <a:t>Se publica en el diario oficial de la federación la reforma a la fracción VI del articulo 34</a:t>
            </a:r>
            <a:endParaRPr lang="es-MX" sz="1100" b="1" dirty="0">
              <a:latin typeface="Century Gothic" panose="020B0502020202020204" pitchFamily="34" charset="0"/>
            </a:endParaRPr>
          </a:p>
        </p:txBody>
      </p:sp>
      <p:cxnSp>
        <p:nvCxnSpPr>
          <p:cNvPr id="40" name="Conector angular 39"/>
          <p:cNvCxnSpPr>
            <a:stCxn id="5" idx="3"/>
            <a:endCxn id="35" idx="0"/>
          </p:cNvCxnSpPr>
          <p:nvPr/>
        </p:nvCxnSpPr>
        <p:spPr>
          <a:xfrm>
            <a:off x="11410682" y="3788152"/>
            <a:ext cx="231820" cy="1779695"/>
          </a:xfrm>
          <a:prstGeom prst="bentConnector3">
            <a:avLst>
              <a:gd name="adj1" fmla="val 198611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ángulo redondeado 41"/>
          <p:cNvSpPr/>
          <p:nvPr/>
        </p:nvSpPr>
        <p:spPr>
          <a:xfrm>
            <a:off x="8847785" y="850007"/>
            <a:ext cx="2540475" cy="1870818"/>
          </a:xfrm>
          <a:prstGeom prst="roundRect">
            <a:avLst/>
          </a:prstGeom>
          <a:solidFill>
            <a:srgbClr val="D156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CuadroTexto 42"/>
          <p:cNvSpPr txBox="1"/>
          <p:nvPr/>
        </p:nvSpPr>
        <p:spPr>
          <a:xfrm>
            <a:off x="8979675" y="935720"/>
            <a:ext cx="97611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latin typeface="Century Gothic" panose="020B0502020202020204" pitchFamily="34" charset="0"/>
              </a:rPr>
              <a:t>Se público en el diario oficial de la federación la nueva Ley Federal de Cinematografía</a:t>
            </a:r>
            <a:endParaRPr lang="es-MX" sz="1100" b="1" dirty="0">
              <a:latin typeface="Century Gothic" panose="020B0502020202020204" pitchFamily="34" charset="0"/>
            </a:endParaRPr>
          </a:p>
        </p:txBody>
      </p:sp>
      <p:pic>
        <p:nvPicPr>
          <p:cNvPr id="1044" name="Picture 20" descr="http://www.cubarte.cult.cu/Imagenes/entrevistas/cinelilibros4f6ce00a57a25_crop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7675" y="1099188"/>
            <a:ext cx="1158070" cy="1158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Conector angular 44"/>
          <p:cNvCxnSpPr>
            <a:endCxn id="42" idx="3"/>
          </p:cNvCxnSpPr>
          <p:nvPr/>
        </p:nvCxnSpPr>
        <p:spPr>
          <a:xfrm rot="5400000" flipH="1" flipV="1">
            <a:off x="9632585" y="1792671"/>
            <a:ext cx="1762929" cy="1748421"/>
          </a:xfrm>
          <a:prstGeom prst="bentConnector4">
            <a:avLst>
              <a:gd name="adj1" fmla="val 23470"/>
              <a:gd name="adj2" fmla="val 11307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2988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127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Athziry Alvarado Rodriguez</dc:creator>
  <cp:lastModifiedBy>Athziry Alvarado Rodriguez</cp:lastModifiedBy>
  <cp:revision>9</cp:revision>
  <dcterms:created xsi:type="dcterms:W3CDTF">2014-07-05T19:12:17Z</dcterms:created>
  <dcterms:modified xsi:type="dcterms:W3CDTF">2014-07-05T20:18:02Z</dcterms:modified>
</cp:coreProperties>
</file>