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6AA736-2DE4-4FC4-9CFC-3BD03CAD5928}" type="datetimeFigureOut">
              <a:rPr lang="es-MX" smtClean="0"/>
              <a:t>07/07/2014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C3FFE1-9BF9-4544-9F6E-ECDE11B5446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LEY DE CINEMATOGRAFÍA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latin typeface="+mj-lt"/>
              </a:rPr>
              <a:t>EN MÉXICO </a:t>
            </a:r>
            <a:endParaRPr lang="es-MX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1913 primer ordenamiento 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de la legislación cinematografía.</a:t>
            </a:r>
          </a:p>
          <a:p>
            <a:pPr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1919 reglamento de la censura cinematográfica. 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2050" name="Picture 2" descr="http://esquimalenator.scoom.com/files/2011/07/cine-independie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642918"/>
            <a:ext cx="2563090" cy="2345230"/>
          </a:xfrm>
          <a:prstGeom prst="rect">
            <a:avLst/>
          </a:prstGeom>
          <a:noFill/>
        </p:spPr>
      </p:pic>
      <p:sp>
        <p:nvSpPr>
          <p:cNvPr id="17" name="16 Flecha abajo"/>
          <p:cNvSpPr/>
          <p:nvPr/>
        </p:nvSpPr>
        <p:spPr>
          <a:xfrm>
            <a:off x="1500166" y="2357430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52" name="AutoShape 4" descr="data:image/jpeg;base64,/9j/4AAQSkZJRgABAQAAAQABAAD/2wCEAAkGBxIRDw8SERAQEBURFBYSFBUVFBsXExQgFB0iGRYVGRkYIigiGhslHBYUITMhJSkrOi4uGiAzODMuNygtLisBCgoKBQUFDgUFDisZExkrKysrKysrKysrKysrKysrKysrKysrKysrKysrKysrKysrKysrKysrKysrKysrKysrK//AABEIAQgAvwMBIgACEQEDEQH/xAAbAAEAAwEBAQEAAAAAAAAAAAAAAwQFBgECB//EAEAQAAIBAgMDBwwABgIABwAAAAECAAMRBBIhBRMxBiIyQVGBsRQVNFJUYXFzkZOy0QcjJEJDYjOhFlNyksLw8f/EABQBAQAAAAAAAAAAAAAAAAAAAAD/xAAUEQEAAAAAAAAAAAAAAAAAAAAA/9oADAMBAAIRAxEAPwD9a2RsugcNhyaFE3pU/wDGvqj3S35qw/s9D7a/qNjejYf5VP8AES5Ap+asP7PQ+2v6jzVh/Z6H21/UuRAp+asP7PQ+2v6jzVh/Z6H21/UuRAp+asP7PQ+2v6jzVh/Z6H21/UuRAp+asP7PQ+2v6jzVh/Z6H21/UuRAp+asP7PQ+2v6jzVh/Z6H21/UuRAp+asP7PQ+2v6jzVh/Z6H21/UuRAp+asP7PQ+2v6jzVh/Z6H21/UuRAp+asP7PQ+2v6jzVh/Z6H21/UuRAp+asP7PQ+2v6jzVh/Z6H21/UuRAp+asP7PQ+2v6jzVh/Z6H21/UuRAp+asP7PQ+2v6kWJ2Xhwh/p6HV/jXt+E0ZFiuge7xgQbG9Gw/yqf4iXJT2N6Nh/lU/xEuQEREBERATA5ScqEwT00emz56dWoCrKP+JS+WzEEkgG3wm/I6lBW6Sq2hGoB48RrA5Cv/EKihph6RGerSogirSOtRSSTzrgAgi5tfqny/8AEFVoGu+FqKnk4xHNqI7nM2RKeVTfOT3DrnXjCU//AC6fV/aOrQf9Sri6bJlFHDUagsb3YJltwAGU34nsgc1W/iThl353dYrRcpmGUiplamuZADcrasGvbgrdk0NucsaWFqGmab1CKQrAqyAHMSFHOIOtjraw07ZeQVvY8OCB1Ve71OFrT6anUbpYOgSVym7g6aHL0OF76e4dwZm3uWlPCPRR6ZZq1LeqBVpi54BAWIza3uRcAC50lDBfxIo1aopLQqKS6LdnpgWdDUL8b6BSLdZm/Up1WFmwWGYAFQDVBGUgi2tPQGw09/unwuFqEAtgMGCWDEbwHUC2a+71IGl4HPU/4oYbJmbD4lT5O+KyWUtZKho5RY6sXA0/2EuVuX9FXyijUbM7rTKvTs4pdN+ldRYNYEXawtxE6PC4UcXoUUI4ZbNx1OuUW1kg2fR1/k0tSGPMXUi1jw481dfcIGfya5QpjUqMiPT3dRqdntmOTiwAPR10PXNmRUsMim6oiki1woB+GklgIiICIiAkWK6B7vGSyLFdA93jAg2N6Nh/lU/xEuSnsb0bD/Kp/iJcgJ4xsL9k9lLam06eHVTUD2c5eaha3xtwEDDfltSBtun6D1eK6qtM1cw7bqE/93uMYnlkqU2c4d2C8crra2fd5rm2me49+h65SxA2eQL+VLfgVR14qUy6LwyFVsepF7IfzfcZ2xL5ipOZGYHnBwzHL1PmbTrduq1g19i8p1xNGtVWjUTdU1q5WK3YOpdbWPWBa/bfskmxuUIxNOpUFJkCIHILKWuRfLYcOHE8Zn4WtgKKOimoBVQUSxVr5VBCi9tAN41j7zGEx2DoU3pq+IKFN3bIxAsLFhZeJuSTAs1eViKF/l/2hnu6gU70zWs56uYG14GxmtgMcKu9sAN2+Q2YHUKCb24dK2vZfgROVzYPdojVsc4VQmdgxPRZQx5tr846gDgOoWmpsvaWHVqhSriKmYC4ZGbo31vl1JGmvYB1QPujymVuFM3CqxXeJmXMCxza6AAXv8eyKfKYMyhaLW1zEugKWQVBdQSdQy/WUdnrg8oVamKOVQhJVgzWW2tlGYkDiB1d0+sOcIq5VbF81WUDJUJ5wCnivEADjA3sHtAVaTVVAy87LzhzgvX7tQRY8LTHHK4EEjD1CcgcLnTMbi9wL9HsPWNQJYo7UwyIwD1srCwG7ckWFtLLfh29kzWwGCKLTIxjKpzBd3WOt75ujfj1+6Bd2lyqFGru9xUY7xqVyyqvNQVC2uuWzrrae0+U96mVqBUA1EY5wWVqWW4ygcDm0N+ztn1SwGHZ94PKMxIbMVe5IVad9R1hEv8ACWjs6ixdgKgzE5iMwz3ygnhqSEUX7LwPl9tjyM4kJmHqhha2bLfMBw6+FxwteTbV2qKG7BQsahZV1soIFwCeq5sL2659Ns2maL0CWKvmLa845jmJv8TIdrYWjXyGoX/lNmUrxUkZQdR/tArV+Ui082emQVzXVWBc5WCHKDbNYkDvHG88w/KdWqLTNM02Y5bMw0sQLX7bVKZHbmtx4w4rAYXnq1XEBSHFRA5yDNrrbrGtrds+f6NDvA1VjoSdSW5wazXGpJC9yDsgdPEp7N2klcMUDjLa+YW4y5ASLFdA93jJZFiuge7xgQbG9Gw/yqf4iXJT2N6Nh/lU/wARLkBPCJ7EDzKOwRlHYJ7EDzKOwRlHZPYgeZR2CeMQoJNgBqSdAJ9SttHCCtRq0iSoqoyEgAkZhYmx06+uBLvE0N11946+E+RXp2JDJYAEm4sL8L/Gc+/IjDGkaWaruzTWjkBVVCI+8VVyqMpBJswsdePCTUeSNBVqANU/mCmGPM/xsGBtltqwBsQQOAAGkDa31PXnJoLnUae89keU072zpcWFswvztVHeJh0eRuHSnWRTUArGmzXyE3pEFTcrr0Robj3SKpyGwzZbvXsrUnHPH+K9gTluQSTe/wABYaQOgOLpjjUpjUL0hxbgPiYXGUiQoq0yWOUAMLkgZrAdZtrbsnPVuQ2Ga93rDnU303d81JciHodQAlnBcksPSZWTPcVWrt0bMzZTc2UZdUVubbW97gkQNZdoUSyqK1IlyQoDrdsvSAF9bdfZPPOVCwO/o2JsDvFsSDlI48c2nx0mXhOS1KnVpVRUqlqZci4p657aGyA2AAta3DrkS8jaG7CF6rAMGucl+aRbgumigaW7eOsDVXbGGN7YnDmwJNqq6BekePV1ySjtKg5UJXouWJChaiktl1YCx1t1zJrckaD3zNV1FUaZRpWJL8F/2sL8ABLKcnqQOYM4bO1QNZLgsSwtzf7Sxt8dbwNeIiAkWK6B7vGSyLFdA93jAg2N6Nh/lU/xEuSnsb0bD/Kp/iJcgIiIGZtfaxoNTUUatXOGuVViqWHNzFQeLWHfI8TtplNO2FxLh2ZSVToBSBmN+o3+gMubQxDoE3dJqpZrG1rKACSWuRYG1tL6kaStg9pVXUFsJVom5FmKkgWuDzTrrpaBWr7eqLvP6Wocjst7PlYDPYiyEknIOAI5w1MlO2HJOXDVbDL0gwPOtoRlOup4X4a26qFCtiB/P8kxDVCSCm+ZUICg3FNqhRbkWHwPbro4raFdWcLhnYAixsLWIFz0tbEns4QNDB1i9NGZShIuVN+aesagH/qTSLCuzU0LLlYqCy+qSNR18DJYCIiAiIgIiICIiAiIgIiICRYroHu8ZLIsV0D3eMCDY3o2H+VT/ES5KexvRsP8qn+IlyAiIgIiICIny7gAk8ALnS/D3CB9RManypwbK7DEIRTGZ9DcC9i1rXyg8TwHXPtuUmEAB366kgCzFtBcnLa4UAi7WsLjWBrRM+jtvDvUSmlUM9Rd4gAJDKRcMDa1rW6+sScY+lvKlLeIXpoKjpfnKrXysR2HK30gWYmUOUeE3S1fKaWR6m6U5uLjjTtxzaHS0i/8WYLnf1Kc299Dpbj1QNqJjnlTghb+ro2ZBUBDXBVtAwI0IJIE9XlRgyobyqllLZQb8TYHTtFiNffA14nxRrK6q6MrqwDKym6sDwII4ifcBERAREQEixXQPd4yWRYroHu8YEGxvRsP8qn+IlyU9jejYf5VP8RLkBERAREQE+aiXBFyLgi4NiL9h6jPqIHO0eRWDRXUJV56PSc76oGdahuyswYF9SdWuRc6z7HJDDBAib+mACgy1n6DdKnqTzSQDYdes34gY1Lkxh0FNae+pLTQUlVK9RFCg3tZWtckC54mfNLkthlrCsoqiqGLmpvXzuWsCHa92WyqMp00Gk25Di6rKt0Q1Dcc0EAnt1OkDFTkfhQ+8HlAe4bN5RV1IOYHpcb/AFGh0nqcksOHrOGxQat/yHymrztLet2XA7L6TYwlVmDF6ZpkMygEg3ANg2naNZPAycFydoUc+73qmogpsd439pJDDXR9ekNTYX4SOnyZoqlJVqYhTRDIjis29CtYlCx1K6LoewTaiBDg8KlKmlOmLLTUKouSbDtJ1J95k0RAREQEREBIsV0D3eMlkWK6B7vGBBsb0bD/ACqf4iXJT2N6Nh/lU/xEuQERMPldVy0aWZmSka9NcQy3BFMnW5GqoTlDNpZSTccYG5E5GrRwKLiqVAJlOGdqoV70EA6F1uVDsSxBAucpvwEhOGpVcPshUqrRq7oGhUQ6qwpg9R5ykixU6G/bYwO0icjsQU62JxrV8OlKutGlRxKleadXOZXIs9NxlIPusbEWmHyPwuFGHwj1qezkQ0aTColS+Iapdd0ToLE66C+toH6VE4StjPI8bjKtEKy16goNTW5vWKKcOxC3yZmaojMexCeEl5OYulhMHjKuZatQ4usl8wz1n3hSmmYnrbQXOgPUBA7aJyGw67Z6+BxYrJ5QrVaRrVE3lQP6Qi7t2ICu1xwsrgDoyPZ/JzBnHYymKFMLTTDMgU2KNzyWFjcE2W/wEDs4nCUjhqmFr4jEVcuKQ1czNUK1qDqxy06Y0KqLKAALOLHnZrmfBsuIrN5xyh0w2HenRqNkpgul6zr1Ft5dSdcoVeGbUO0ifnuKrrW2bQYqthjFp0TWxDOXtXKPd7A5DZwDrzLTS2Mvk+PqU6gpYUJht5kp1CaVUMxGc7y2Vk3Z4Dg+pgdhE47DbbK4hcS+9TD4kijeoyiityfJ6ic49LnBtP8AInqmebQwoq7RxC06dCs24oPapXdQCXqBiFW+uUL2cB8YHZROTrYSgMX5NiDkoLRD4dGqEJUZ2ff3JPOKjdWUnQOdOzLxFQVFqUVxFEUFxm7wwrsTRxIFLNUo5w12CVDUtcnVLWOWB+gROa5HV9cTRyKppsjnd4hq9AZxYKjMAUICAlLaZgf7p0sBIsV0D3eMlkWK6B7vGBBsb0bD/Kp/iJclPY3o2H+VT/ES5ATxlBBBFwdCJ7ECsuz6IQ0xRpBG1KBFyH4raxnnm2hdDuKN6fQO7Xma35ummuuktRAjqUVYMGVWDCzAgEMOw9o1MgpbLoI2ZaFFWGtxTUH6gS3ECtQ2fRps7JRpIz6uVRQWubksQNdSTr2yLzPhrW8mw9rg23S2uBlBtbiASPhL0QK9TAUmqCo1Kk1RbWcoC4te1mIuLXP1M9p4Omrl1pU1Y3JYKAxzcSTx1sPpJ4gV3wFJqi1Wo0jUUELUKAuAeIDWuBoPpPMbs+jXAFajSrBSGAqIrgEaggMDY++WYgRVMMjABkRgvAFQQPhfhFbDI/TRG0K85QdDxGvUZLECu+BpMgRqVNkXgpQFR8Baw656mCpK+daVMPa2YIA3Za9r9Qk8QIsThkqLlqIlQcbMoYfQw2GQpkKIUtbKVGW3ZbhaSxAjw+HSmuWmioo6lAUfQSSIgJFiuge7xksixXQPd4wINjejYf5VP8RLkp7G9Gw/yqf4iXICIiAiIgIiICIiAiIgIiICIiAiIgIiICIiAkWK6B7vGSyLFdA93jAg2N6Nh/lU/wARLkp7G9Gw/wAqn+IlyAiIgIiICInjHQ6XgexK4xJuo3VTXr5th8dZ62IIF93UPuAF/H3/APUCeJiYnblVRzdnY2p7l3I7udUEr0OUldhWvsrHoaahlBNH+Zf+1SKhF+vjpA6OJzbcpcRuaNQbJx7GqSDTvRD07cC2aoAL/wD7aWcHtuu982zcZS/9bUP/AI1DA24lahiWa16NRLkjnZdLdehM+PK3zW8nq2vbNdLdWvSvbU/SBcifKG44Ee4z6gIiICIiAkWK6B7vGSyLFdA93jAg2N6Nh/lU/wARLkp7G9Gw/wAqn+IlyAiIgIiICIiAiIgIiICIiAiIgIiICIiAiIgJFiuge7xksixXQPd4wINjejYf5VP8RLkp7G9Gw/yqf4iXICIiAiIgIiICIiAiIgIiICIiAiIgIiICIiAkWK6B7vGSyLFdA93jAg2N6Nh/lU/xEuSnsb0bD/Kp/iJcgIiICIiAiIgIiICJXxtAuoANjmVr3I6Jv/bx1A06xeYFTYeJswWqmqrlvUqHIVUC/wDsCVFw3iTcOnic1S2FXGb+Yihs1gr1CF0FiCdTe2Ug9QFtbzY2Vh6lOnlqOHOYkW4KGNwg7Qt8oPYBfWBdiIgIiICIiAiIgJFiuge7xksixXQPd4wINjejYf5VP8RLkp7G9Gw/yqf4iXICIiAlHH4So7ApV3YAHU17hs19GAPC1iO2Xogc82wKpGuLqg5KdO6s4HNILvYseebaH3m4Mk8zV7uDiSQwp2PPDrkCgkWe2pUnUdetxcTdiBz1XYNbnGnjHRiaZzHO1zTHAqz5QrOASFAutxfW4tbRwDVa1JhiTT3Yysik84kq17Bh1Iw1B0YzXlLzXTLlyoY6kXAOUkEFhccSHYX7NIFHZuxalFqZGIzBVCNdSS4vckkubMdNbRU2Gxq1HOJqWc3KdRuQcpN+iLEADLx1vNKlgkU3FxqDxsNFy8BpwA0kGOw6KC5FY3a5FMsTc21svVzV/wDpMDJocmmV2by2q1wg51z0FsGPO4njewlelyTsaV8dUZqVM0hYsA+YEFqi5+e2vutN3A4amwLqlVLkDK+ZSMtwDY/Hv0nw+waJ3Ojg0GzoQ5DXta7Hi2nbAzsHsMK9Mpjaj7pjnDNna+a5UHNpxCHMGNgBe+sn2jyeaq9dxiHRqppZeJVBTIJUAML5rWPDQy5R2JSSoaiZ1Zr357FTds9spNule3ZczSgc0OTVYM7LjWUsysBkOQZbaFc+o0toRoTe51FnzA3PtiqqmobuVAHBmcZR/bqwvxuqgds3IgVMJhGRnJqFgxLZcoGrG9yeJ6h1S3EQEREBIsV0D3eMlkWK6B7vGBBsb0bD/Kp/iJclPY3o2H+VT/ES5AREQEREBERAREQEpYo1s5yAkcy3RsOcc976nSx8DLsQM7ZrV8x3oexRLXyWBA5wsmo7dSfdNGIgIiICIiAiIgIiICRYroHu8ZLIsV0D3eMCrseovk2H5w/4qfX/AKiXN6vrD6xEBvV9YfWN6vrD6xEBvV9YfWN6vrD6xEBvV9YfWN6vrD6xEBvV9YfWN6vrD6xEBvV9YfWN6vrD6xEBvV9YfWN6vrD6xEBvV9YfWN6vrD6xEBvV9YfWN6vrD6xEBvV9YfWN6vrD6xEBvV9YfWN6vrD6xEBvV9YfWRYqouQ84dXX74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4" name="AutoShape 6" descr="data:image/jpeg;base64,/9j/4AAQSkZJRgABAQAAAQABAAD/2wCEAAkGBxIRDw8SERAQEBURFBYSFBUVFBsXExQgFB0iGRYVGRkYIigiGhslHBYUITMhJSkrOi4uGiAzODMuNygtLisBCgoKBQUFDgUFDisZExkrKysrKysrKysrKysrKysrKysrKysrKysrKysrKysrKysrKysrKysrKysrKysrKysrK//AABEIAQgAvwMBIgACEQEDEQH/xAAbAAEAAwEBAQEAAAAAAAAAAAAAAwQFBgECB//EAEAQAAIBAgMDBwwABgIABwAAAAECAAMRBBIhBRMxBiIyQVGBsRQVNFJUYXFzkZOy0QcjJEJDYjOhFlNyksLw8f/EABQBAQAAAAAAAAAAAAAAAAAAAAD/xAAUEQEAAAAAAAAAAAAAAAAAAAAA/9oADAMBAAIRAxEAPwD9a2RsugcNhyaFE3pU/wDGvqj3S35qw/s9D7a/qNjejYf5VP8AES5Ap+asP7PQ+2v6jzVh/Z6H21/UuRAp+asP7PQ+2v6jzVh/Z6H21/UuRAp+asP7PQ+2v6jzVh/Z6H21/UuRAp+asP7PQ+2v6jzVh/Z6H21/UuRAp+asP7PQ+2v6jzVh/Z6H21/UuRAp+asP7PQ+2v6jzVh/Z6H21/UuRAp+asP7PQ+2v6jzVh/Z6H21/UuRAp+asP7PQ+2v6jzVh/Z6H21/UuRAp+asP7PQ+2v6jzVh/Z6H21/UuRAp+asP7PQ+2v6jzVh/Z6H21/UuRAp+asP7PQ+2v6kWJ2Xhwh/p6HV/jXt+E0ZFiuge7xgQbG9Gw/yqf4iXJT2N6Nh/lU/xEuQEREBERATA5ScqEwT00emz56dWoCrKP+JS+WzEEkgG3wm/I6lBW6Sq2hGoB48RrA5Cv/EKihph6RGerSogirSOtRSSTzrgAgi5tfqny/8AEFVoGu+FqKnk4xHNqI7nM2RKeVTfOT3DrnXjCU//AC6fV/aOrQf9Sri6bJlFHDUagsb3YJltwAGU34nsgc1W/iThl353dYrRcpmGUiplamuZADcrasGvbgrdk0NucsaWFqGmab1CKQrAqyAHMSFHOIOtjraw07ZeQVvY8OCB1Ve71OFrT6anUbpYOgSVym7g6aHL0OF76e4dwZm3uWlPCPRR6ZZq1LeqBVpi54BAWIza3uRcAC50lDBfxIo1aopLQqKS6LdnpgWdDUL8b6BSLdZm/Up1WFmwWGYAFQDVBGUgi2tPQGw09/unwuFqEAtgMGCWDEbwHUC2a+71IGl4HPU/4oYbJmbD4lT5O+KyWUtZKho5RY6sXA0/2EuVuX9FXyijUbM7rTKvTs4pdN+ldRYNYEXawtxE6PC4UcXoUUI4ZbNx1OuUW1kg2fR1/k0tSGPMXUi1jw481dfcIGfya5QpjUqMiPT3dRqdntmOTiwAPR10PXNmRUsMim6oiki1woB+GklgIiICIiAkWK6B7vGSyLFdA93jAg2N6Nh/lU/xEuSnsb0bD/Kp/iJcgJ4xsL9k9lLam06eHVTUD2c5eaha3xtwEDDfltSBtun6D1eK6qtM1cw7bqE/93uMYnlkqU2c4d2C8crra2fd5rm2me49+h65SxA2eQL+VLfgVR14qUy6LwyFVsepF7IfzfcZ2xL5ipOZGYHnBwzHL1PmbTrduq1g19i8p1xNGtVWjUTdU1q5WK3YOpdbWPWBa/bfskmxuUIxNOpUFJkCIHILKWuRfLYcOHE8Zn4WtgKKOimoBVQUSxVr5VBCi9tAN41j7zGEx2DoU3pq+IKFN3bIxAsLFhZeJuSTAs1eViKF/l/2hnu6gU70zWs56uYG14GxmtgMcKu9sAN2+Q2YHUKCb24dK2vZfgROVzYPdojVsc4VQmdgxPRZQx5tr846gDgOoWmpsvaWHVqhSriKmYC4ZGbo31vl1JGmvYB1QPujymVuFM3CqxXeJmXMCxza6AAXv8eyKfKYMyhaLW1zEugKWQVBdQSdQy/WUdnrg8oVamKOVQhJVgzWW2tlGYkDiB1d0+sOcIq5VbF81WUDJUJ5wCnivEADjA3sHtAVaTVVAy87LzhzgvX7tQRY8LTHHK4EEjD1CcgcLnTMbi9wL9HsPWNQJYo7UwyIwD1srCwG7ckWFtLLfh29kzWwGCKLTIxjKpzBd3WOt75ujfj1+6Bd2lyqFGru9xUY7xqVyyqvNQVC2uuWzrrae0+U96mVqBUA1EY5wWVqWW4ygcDm0N+ztn1SwGHZ94PKMxIbMVe5IVad9R1hEv8ACWjs6ixdgKgzE5iMwz3ygnhqSEUX7LwPl9tjyM4kJmHqhha2bLfMBw6+FxwteTbV2qKG7BQsahZV1soIFwCeq5sL2659Ns2maL0CWKvmLa845jmJv8TIdrYWjXyGoX/lNmUrxUkZQdR/tArV+Ui082emQVzXVWBc5WCHKDbNYkDvHG88w/KdWqLTNM02Y5bMw0sQLX7bVKZHbmtx4w4rAYXnq1XEBSHFRA5yDNrrbrGtrds+f6NDvA1VjoSdSW5wazXGpJC9yDsgdPEp7N2klcMUDjLa+YW4y5ASLFdA93jJZFiuge7xgQbG9Gw/yqf4iXJT2N6Nh/lU/wARLkBPCJ7EDzKOwRlHYJ7EDzKOwRlHZPYgeZR2CeMQoJNgBqSdAJ9SttHCCtRq0iSoqoyEgAkZhYmx06+uBLvE0N11946+E+RXp2JDJYAEm4sL8L/Gc+/IjDGkaWaruzTWjkBVVCI+8VVyqMpBJswsdePCTUeSNBVqANU/mCmGPM/xsGBtltqwBsQQOAAGkDa31PXnJoLnUae89keU072zpcWFswvztVHeJh0eRuHSnWRTUArGmzXyE3pEFTcrr0Robj3SKpyGwzZbvXsrUnHPH+K9gTluQSTe/wABYaQOgOLpjjUpjUL0hxbgPiYXGUiQoq0yWOUAMLkgZrAdZtrbsnPVuQ2Ga93rDnU303d81JciHodQAlnBcksPSZWTPcVWrt0bMzZTc2UZdUVubbW97gkQNZdoUSyqK1IlyQoDrdsvSAF9bdfZPPOVCwO/o2JsDvFsSDlI48c2nx0mXhOS1KnVpVRUqlqZci4p657aGyA2AAta3DrkS8jaG7CF6rAMGucl+aRbgumigaW7eOsDVXbGGN7YnDmwJNqq6BekePV1ySjtKg5UJXouWJChaiktl1YCx1t1zJrckaD3zNV1FUaZRpWJL8F/2sL8ABLKcnqQOYM4bO1QNZLgsSwtzf7Sxt8dbwNeIiAkWK6B7vGSyLFdA93jAg2N6Nh/lU/xEuSnsb0bD/Kp/iJcgIiIGZtfaxoNTUUatXOGuVViqWHNzFQeLWHfI8TtplNO2FxLh2ZSVToBSBmN+o3+gMubQxDoE3dJqpZrG1rKACSWuRYG1tL6kaStg9pVXUFsJVom5FmKkgWuDzTrrpaBWr7eqLvP6Wocjst7PlYDPYiyEknIOAI5w1MlO2HJOXDVbDL0gwPOtoRlOup4X4a26qFCtiB/P8kxDVCSCm+ZUICg3FNqhRbkWHwPbro4raFdWcLhnYAixsLWIFz0tbEns4QNDB1i9NGZShIuVN+aesagH/qTSLCuzU0LLlYqCy+qSNR18DJYCIiAiIgIiICIiAiIgIiICRYroHu8ZLIsV0D3eMCDY3o2H+VT/ES5KexvRsP8qn+IlyAiIgIiICIny7gAk8ALnS/D3CB9RManypwbK7DEIRTGZ9DcC9i1rXyg8TwHXPtuUmEAB366kgCzFtBcnLa4UAi7WsLjWBrRM+jtvDvUSmlUM9Rd4gAJDKRcMDa1rW6+sScY+lvKlLeIXpoKjpfnKrXysR2HK30gWYmUOUeE3S1fKaWR6m6U5uLjjTtxzaHS0i/8WYLnf1Kc299Dpbj1QNqJjnlTghb+ro2ZBUBDXBVtAwI0IJIE9XlRgyobyqllLZQb8TYHTtFiNffA14nxRrK6q6MrqwDKym6sDwII4ifcBERAREQEixXQPd4yWRYroHu8YEGxvRsP8qn+IlyU9jejYf5VP8RLkBERAREQE+aiXBFyLgi4NiL9h6jPqIHO0eRWDRXUJV56PSc76oGdahuyswYF9SdWuRc6z7HJDDBAib+mACgy1n6DdKnqTzSQDYdes34gY1Lkxh0FNae+pLTQUlVK9RFCg3tZWtckC54mfNLkthlrCsoqiqGLmpvXzuWsCHa92WyqMp00Gk25Di6rKt0Q1Dcc0EAnt1OkDFTkfhQ+8HlAe4bN5RV1IOYHpcb/AFGh0nqcksOHrOGxQat/yHymrztLet2XA7L6TYwlVmDF6ZpkMygEg3ANg2naNZPAycFydoUc+73qmogpsd439pJDDXR9ekNTYX4SOnyZoqlJVqYhTRDIjis29CtYlCx1K6LoewTaiBDg8KlKmlOmLLTUKouSbDtJ1J95k0RAREQEREBIsV0D3eMlkWK6B7vGBBsb0bD/ACqf4iXJT2N6Nh/lU/xEuQERMPldVy0aWZmSka9NcQy3BFMnW5GqoTlDNpZSTccYG5E5GrRwKLiqVAJlOGdqoV70EA6F1uVDsSxBAucpvwEhOGpVcPshUqrRq7oGhUQ6qwpg9R5ykixU6G/bYwO0icjsQU62JxrV8OlKutGlRxKleadXOZXIs9NxlIPusbEWmHyPwuFGHwj1qezkQ0aTColS+Iapdd0ToLE66C+toH6VE4StjPI8bjKtEKy16goNTW5vWKKcOxC3yZmaojMexCeEl5OYulhMHjKuZatQ4usl8wz1n3hSmmYnrbQXOgPUBA7aJyGw67Z6+BxYrJ5QrVaRrVE3lQP6Qi7t2ICu1xwsrgDoyPZ/JzBnHYymKFMLTTDMgU2KNzyWFjcE2W/wEDs4nCUjhqmFr4jEVcuKQ1czNUK1qDqxy06Y0KqLKAALOLHnZrmfBsuIrN5xyh0w2HenRqNkpgul6zr1Ft5dSdcoVeGbUO0ifnuKrrW2bQYqthjFp0TWxDOXtXKPd7A5DZwDrzLTS2Mvk+PqU6gpYUJht5kp1CaVUMxGc7y2Vk3Z4Dg+pgdhE47DbbK4hcS+9TD4kijeoyiityfJ6ic49LnBtP8AInqmebQwoq7RxC06dCs24oPapXdQCXqBiFW+uUL2cB8YHZROTrYSgMX5NiDkoLRD4dGqEJUZ2ff3JPOKjdWUnQOdOzLxFQVFqUVxFEUFxm7wwrsTRxIFLNUo5w12CVDUtcnVLWOWB+gROa5HV9cTRyKppsjnd4hq9AZxYKjMAUICAlLaZgf7p0sBIsV0D3eMlkWK6B7vGBBsb0bD/Kp/iJclPY3o2H+VT/ES5ATxlBBBFwdCJ7ECsuz6IQ0xRpBG1KBFyH4raxnnm2hdDuKN6fQO7Xma35ummuuktRAjqUVYMGVWDCzAgEMOw9o1MgpbLoI2ZaFFWGtxTUH6gS3ECtQ2fRps7JRpIz6uVRQWubksQNdSTr2yLzPhrW8mw9rg23S2uBlBtbiASPhL0QK9TAUmqCo1Kk1RbWcoC4te1mIuLXP1M9p4Omrl1pU1Y3JYKAxzcSTx1sPpJ4gV3wFJqi1Wo0jUUELUKAuAeIDWuBoPpPMbs+jXAFajSrBSGAqIrgEaggMDY++WYgRVMMjABkRgvAFQQPhfhFbDI/TRG0K85QdDxGvUZLECu+BpMgRqVNkXgpQFR8Baw656mCpK+daVMPa2YIA3Za9r9Qk8QIsThkqLlqIlQcbMoYfQw2GQpkKIUtbKVGW3ZbhaSxAjw+HSmuWmioo6lAUfQSSIgJFiuge7xksixXQPd4wINjejYf5VP8RLkp7G9Gw/yqf4iXICIiAiIgIiICIiAiIgIiICIiAiIgIiICIiAkWK6B7vGSyLFdA93jAg2N6Nh/lU/wARLkp7G9Gw/wAqn+IlyAiIgIiICInjHQ6XgexK4xJuo3VTXr5th8dZ62IIF93UPuAF/H3/APUCeJiYnblVRzdnY2p7l3I7udUEr0OUldhWvsrHoaahlBNH+Zf+1SKhF+vjpA6OJzbcpcRuaNQbJx7GqSDTvRD07cC2aoAL/wD7aWcHtuu982zcZS/9bUP/AI1DA24lahiWa16NRLkjnZdLdehM+PK3zW8nq2vbNdLdWvSvbU/SBcifKG44Ee4z6gIiICIiAkWK6B7vGSyLFdA93jAg2N6Nh/lU/wARLkp7G9Gw/wAqn+IlyAiIgIiICIiAiIgIiICIiAiIgIiICIiAiIgJFiuge7xksixXQPd4wINjejYf5VP8RLkp7G9Gw/yqf4iXICIiAiIgIiICIiAiIgIiICIiAiIgIiICIiAkWK6B7vGSyLFdA93jAg2N6Nh/lU/xEuSnsb0bD/Kp/iJcgIiICIiAiIgIiICJXxtAuoANjmVr3I6Jv/bx1A06xeYFTYeJswWqmqrlvUqHIVUC/wDsCVFw3iTcOnic1S2FXGb+Yihs1gr1CF0FiCdTe2Ug9QFtbzY2Vh6lOnlqOHOYkW4KGNwg7Qt8oPYBfWBdiIgIiICIiAiIgJFiuge7xksixXQPd4wINjejYf5VP8RLkp7G9Gw/yqf4iXICIiAlHH4So7ApV3YAHU17hs19GAPC1iO2Xogc82wKpGuLqg5KdO6s4HNILvYseebaH3m4Mk8zV7uDiSQwp2PPDrkCgkWe2pUnUdetxcTdiBz1XYNbnGnjHRiaZzHO1zTHAqz5QrOASFAutxfW4tbRwDVa1JhiTT3Yysik84kq17Bh1Iw1B0YzXlLzXTLlyoY6kXAOUkEFhccSHYX7NIFHZuxalFqZGIzBVCNdSS4vckkubMdNbRU2Gxq1HOJqWc3KdRuQcpN+iLEADLx1vNKlgkU3FxqDxsNFy8BpwA0kGOw6KC5FY3a5FMsTc21svVzV/wDpMDJocmmV2by2q1wg51z0FsGPO4njewlelyTsaV8dUZqVM0hYsA+YEFqi5+e2vutN3A4amwLqlVLkDK+ZSMtwDY/Hv0nw+waJ3Ojg0GzoQ5DXta7Hi2nbAzsHsMK9Mpjaj7pjnDNna+a5UHNpxCHMGNgBe+sn2jyeaq9dxiHRqppZeJVBTIJUAML5rWPDQy5R2JSSoaiZ1Zr357FTds9spNule3ZczSgc0OTVYM7LjWUsysBkOQZbaFc+o0toRoTe51FnzA3PtiqqmobuVAHBmcZR/bqwvxuqgds3IgVMJhGRnJqFgxLZcoGrG9yeJ6h1S3EQEREBIsV0D3eMlkWK6B7vGBBsb0bD/Kp/iJclPY3o2H+VT/ES5AREQEREBERAREQEpYo1s5yAkcy3RsOcc976nSx8DLsQM7ZrV8x3oexRLXyWBA5wsmo7dSfdNGIgIiICIiAiIgIiICRYroHu8ZLIsV0D3eMCrseovk2H5w/4qfX/AKiXN6vrD6xEBvV9YfWN6vrD6xEBvV9YfWN6vrD6xEBvV9YfWN6vrD6xEBvV9YfWN6vrD6xEBvV9YfWN6vrD6xEBvV9YfWN6vrD6xEBvV9YfWN6vrD6xEBvV9YfWN6vrD6xEBvV9YfWN6vrD6xEBvV9YfWN6vrD6xEBvV9YfWRYqouQ84dXX74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8" name="Picture 10" descr="http://st-listas.20minutos.es/images/2012-09/344280/list_640px.jpg?13498576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4084">
            <a:off x="4168602" y="4204868"/>
            <a:ext cx="2764398" cy="2073298"/>
          </a:xfrm>
          <a:prstGeom prst="rect">
            <a:avLst/>
          </a:prstGeom>
          <a:noFill/>
        </p:spPr>
      </p:pic>
      <p:sp>
        <p:nvSpPr>
          <p:cNvPr id="23" name="22 Flecha abajo"/>
          <p:cNvSpPr/>
          <p:nvPr/>
        </p:nvSpPr>
        <p:spPr>
          <a:xfrm>
            <a:off x="1428728" y="4000504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           1947 se expide el reglamento de la ley de la industria cinematográfica. 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 smtClean="0"/>
              <a:t>1949 Dos años después se aprueba</a:t>
            </a:r>
          </a:p>
          <a:p>
            <a:pPr>
              <a:buNone/>
            </a:pPr>
            <a:r>
              <a:rPr lang="es-MX" dirty="0" smtClean="0"/>
              <a:t>la ley de la industria cinematográfica. </a:t>
            </a:r>
          </a:p>
          <a:p>
            <a:pPr>
              <a:buNone/>
            </a:pPr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Flecha derecha"/>
          <p:cNvSpPr/>
          <p:nvPr/>
        </p:nvSpPr>
        <p:spPr>
          <a:xfrm>
            <a:off x="714348" y="13572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Picture 8" descr="https://encrypted-tbn3.gstatic.com/images?q=tbn:ANd9GcRf-VBchOqZ5eYrp5muai3YFI33FCMPCqJ8wPAjE-wQUfXG0Bhw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48558">
            <a:off x="7068570" y="2681010"/>
            <a:ext cx="1525192" cy="2108119"/>
          </a:xfrm>
          <a:prstGeom prst="rect">
            <a:avLst/>
          </a:prstGeom>
          <a:noFill/>
        </p:spPr>
      </p:pic>
      <p:pic>
        <p:nvPicPr>
          <p:cNvPr id="7" name="6 Imagen" descr="c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429132"/>
            <a:ext cx="4765964" cy="2212770"/>
          </a:xfrm>
          <a:prstGeom prst="rect">
            <a:avLst/>
          </a:prstGeom>
        </p:spPr>
      </p:pic>
      <p:pic>
        <p:nvPicPr>
          <p:cNvPr id="1026" name="Picture 2" descr="http://sonpareja.com/wp-content/2011/11/aprob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5885922"/>
            <a:ext cx="1145126" cy="695816"/>
          </a:xfrm>
          <a:prstGeom prst="rect">
            <a:avLst/>
          </a:prstGeom>
          <a:noFill/>
        </p:spPr>
      </p:pic>
      <p:sp>
        <p:nvSpPr>
          <p:cNvPr id="9" name="8 Flecha derecha"/>
          <p:cNvSpPr/>
          <p:nvPr/>
        </p:nvSpPr>
        <p:spPr>
          <a:xfrm>
            <a:off x="5786446" y="4929198"/>
            <a:ext cx="92869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abajo"/>
          <p:cNvSpPr/>
          <p:nvPr/>
        </p:nvSpPr>
        <p:spPr>
          <a:xfrm>
            <a:off x="7286644" y="5286388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6786578" y="2000240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                                           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1960 logro su éxito las                    </a:t>
            </a:r>
          </a:p>
          <a:p>
            <a:pPr>
              <a:buNone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  películas mexicanas y gracias a su  éxito se reformo la ley el 26 de diciembre.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1960 Fue detenido el dictamen a petición de la cámara nacional de la industria cinematográfica (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canacine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) envió un telegrama al senador.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 descr="Cantinflas-ahi-esta-el-detal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19353">
            <a:off x="139035" y="299733"/>
            <a:ext cx="2402940" cy="2163584"/>
          </a:xfrm>
          <a:prstGeom prst="rect">
            <a:avLst/>
          </a:prstGeom>
        </p:spPr>
      </p:pic>
      <p:pic>
        <p:nvPicPr>
          <p:cNvPr id="5" name="4 Imagen" descr="reformas-mazo-ley-1155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42954">
            <a:off x="2671948" y="441842"/>
            <a:ext cx="2937164" cy="1538514"/>
          </a:xfrm>
          <a:prstGeom prst="rect">
            <a:avLst/>
          </a:prstGeom>
        </p:spPr>
      </p:pic>
      <p:pic>
        <p:nvPicPr>
          <p:cNvPr id="7" name="6 Imagen" descr="canac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544" y="4429132"/>
            <a:ext cx="3601007" cy="2193341"/>
          </a:xfrm>
          <a:prstGeom prst="rect">
            <a:avLst/>
          </a:prstGeom>
        </p:spPr>
      </p:pic>
      <p:sp>
        <p:nvSpPr>
          <p:cNvPr id="8" name="7 Flecha abajo"/>
          <p:cNvSpPr/>
          <p:nvPr/>
        </p:nvSpPr>
        <p:spPr>
          <a:xfrm>
            <a:off x="2071670" y="4857760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MX" dirty="0" smtClean="0"/>
              <a:t>             </a:t>
            </a:r>
          </a:p>
          <a:p>
            <a:pPr>
              <a:buNone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1961 el 3 de enero el gobierno había nacionalizado la compañía operadora de teatro S.A. y cadena de oro con un total de 329 salas de cine.</a:t>
            </a:r>
          </a:p>
          <a:p>
            <a:pPr>
              <a:buNone/>
            </a:pPr>
            <a:endParaRPr lang="es-MX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pPr>
              <a:buNone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1992 fue aprobada la ley federal de  </a:t>
            </a:r>
          </a:p>
          <a:p>
            <a:pPr>
              <a:buNone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     cinematografía, y el Presidente Carlos </a:t>
            </a:r>
          </a:p>
          <a:p>
            <a:pPr>
              <a:buNone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     Salinas de Gortari envió una iniciativa de </a:t>
            </a:r>
          </a:p>
          <a:p>
            <a:pPr>
              <a:buNone/>
            </a:pPr>
            <a:r>
              <a:rPr lang="es-MX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     reforma.</a:t>
            </a:r>
          </a:p>
          <a:p>
            <a:pPr>
              <a:buNone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pPr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</a:p>
          <a:p>
            <a:pPr>
              <a:buNone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2786050" y="1357298"/>
            <a:ext cx="92869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4 Imagen" descr="inauguracic3b3n-cine-olim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80246"/>
            <a:ext cx="1484277" cy="1872501"/>
          </a:xfrm>
          <a:prstGeom prst="rect">
            <a:avLst/>
          </a:prstGeom>
        </p:spPr>
      </p:pic>
      <p:sp>
        <p:nvSpPr>
          <p:cNvPr id="6" name="5 Flecha abajo"/>
          <p:cNvSpPr/>
          <p:nvPr/>
        </p:nvSpPr>
        <p:spPr>
          <a:xfrm>
            <a:off x="4572000" y="2786058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>
            <a:off x="1500166" y="571480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7 Imagen" descr="ley-de-c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2092">
            <a:off x="5737976" y="4191521"/>
            <a:ext cx="2305050" cy="2133600"/>
          </a:xfrm>
          <a:prstGeom prst="rect">
            <a:avLst/>
          </a:prstGeom>
        </p:spPr>
      </p:pic>
      <p:sp>
        <p:nvSpPr>
          <p:cNvPr id="9" name="8 Flecha abajo"/>
          <p:cNvSpPr/>
          <p:nvPr/>
        </p:nvSpPr>
        <p:spPr>
          <a:xfrm>
            <a:off x="2786050" y="4857760"/>
            <a:ext cx="57150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1995 se organiza una mesa para foro de defensa de cine nacional. Con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la redacción del documento titulado Cruzada Nacional en Defensa del Cine Mexicano como Patrimonio Cultural y Salvaguarda de Nuestra Identidad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1997 la comunidad social cinematográfica presento su 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proyecto denominado iniciativa de la ley de la industria cinematográfica (ILIC).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Flecha abajo"/>
          <p:cNvSpPr/>
          <p:nvPr/>
        </p:nvSpPr>
        <p:spPr>
          <a:xfrm>
            <a:off x="1071538" y="428604"/>
            <a:ext cx="571504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4 Imagen" descr="maria ro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0"/>
            <a:ext cx="3071834" cy="1513616"/>
          </a:xfrm>
          <a:prstGeom prst="rect">
            <a:avLst/>
          </a:prstGeom>
        </p:spPr>
      </p:pic>
      <p:sp>
        <p:nvSpPr>
          <p:cNvPr id="6" name="5 Flecha abajo"/>
          <p:cNvSpPr/>
          <p:nvPr/>
        </p:nvSpPr>
        <p:spPr>
          <a:xfrm>
            <a:off x="3571868" y="3071810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abajo"/>
          <p:cNvSpPr/>
          <p:nvPr/>
        </p:nvSpPr>
        <p:spPr>
          <a:xfrm>
            <a:off x="2143108" y="5357826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8 Imagen" descr="ley de la industr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4857760"/>
            <a:ext cx="3061587" cy="17144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1998 el 13 de diciembre se aprobó por unanimidad por los diputados presentes en la sesión el proyecto que presento (ILIC).</a:t>
            </a: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   1999 se publico en el diario oficial 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   de la federación de la nueva ley </a:t>
            </a: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                 federal de cinematografía.   </a:t>
            </a:r>
          </a:p>
          <a:p>
            <a:pPr>
              <a:buNone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                    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 descr="aprovacion de proyec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86058"/>
            <a:ext cx="2771775" cy="1647825"/>
          </a:xfrm>
          <a:prstGeom prst="rect">
            <a:avLst/>
          </a:prstGeom>
        </p:spPr>
      </p:pic>
      <p:sp>
        <p:nvSpPr>
          <p:cNvPr id="5" name="4 Flecha abajo"/>
          <p:cNvSpPr/>
          <p:nvPr/>
        </p:nvSpPr>
        <p:spPr>
          <a:xfrm>
            <a:off x="1357290" y="357166"/>
            <a:ext cx="64294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5 Imagen" descr="maria ro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4357694"/>
            <a:ext cx="1457843" cy="2190747"/>
          </a:xfrm>
          <a:prstGeom prst="rect">
            <a:avLst/>
          </a:prstGeom>
        </p:spPr>
      </p:pic>
      <p:pic>
        <p:nvPicPr>
          <p:cNvPr id="7" name="6 Imagen" descr="diario ofici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714884"/>
            <a:ext cx="2286000" cy="19431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221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LEY DE CINEMATOGRAFÍA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CINEMATOGRAFÍA</dc:title>
  <dc:creator>Liliana</dc:creator>
  <cp:lastModifiedBy>Liliana</cp:lastModifiedBy>
  <cp:revision>12</cp:revision>
  <dcterms:created xsi:type="dcterms:W3CDTF">2014-07-07T22:14:38Z</dcterms:created>
  <dcterms:modified xsi:type="dcterms:W3CDTF">2014-07-08T00:11:23Z</dcterms:modified>
</cp:coreProperties>
</file>