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6988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187681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15503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30039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3219210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2333312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1565089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168973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1920799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25061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BB29055-6C7A-4888-9EBA-0555A4EF010C}" type="datetimeFigureOut">
              <a:rPr lang="es-MX" smtClean="0"/>
              <a:t>02/05/2012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9BBF9F4-A01F-4411-9ABC-2240842DE948}" type="slidenum">
              <a:rPr lang="es-MX" smtClean="0"/>
              <a:t>‹Nº›</a:t>
            </a:fld>
            <a:endParaRPr lang="es-MX"/>
          </a:p>
        </p:txBody>
      </p:sp>
    </p:spTree>
    <p:extLst>
      <p:ext uri="{BB962C8B-B14F-4D97-AF65-F5344CB8AC3E}">
        <p14:creationId xmlns:p14="http://schemas.microsoft.com/office/powerpoint/2010/main" val="360185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29055-6C7A-4888-9EBA-0555A4EF010C}" type="datetimeFigureOut">
              <a:rPr lang="es-MX" smtClean="0"/>
              <a:t>02/05/2012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BF9F4-A01F-4411-9ABC-2240842DE948}" type="slidenum">
              <a:rPr lang="es-MX" smtClean="0"/>
              <a:t>‹Nº›</a:t>
            </a:fld>
            <a:endParaRPr lang="es-MX"/>
          </a:p>
        </p:txBody>
      </p:sp>
    </p:spTree>
    <p:extLst>
      <p:ext uri="{BB962C8B-B14F-4D97-AF65-F5344CB8AC3E}">
        <p14:creationId xmlns:p14="http://schemas.microsoft.com/office/powerpoint/2010/main" val="1751667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332656"/>
            <a:ext cx="7772400" cy="1470025"/>
          </a:xfrm>
        </p:spPr>
        <p:txBody>
          <a:bodyPr/>
          <a:lstStyle/>
          <a:p>
            <a:r>
              <a:rPr lang="es-MX" b="1" dirty="0" smtClean="0">
                <a:effectLst/>
              </a:rPr>
              <a:t>ANQUILOSIS</a:t>
            </a:r>
            <a:r>
              <a:rPr lang="es-MX" dirty="0" smtClean="0">
                <a:effectLst/>
              </a:rPr>
              <a:t/>
            </a:r>
            <a:br>
              <a:rPr lang="es-MX" dirty="0" smtClean="0">
                <a:effectLst/>
              </a:rPr>
            </a:br>
            <a:endParaRPr lang="es-MX" dirty="0"/>
          </a:p>
        </p:txBody>
      </p:sp>
      <p:sp>
        <p:nvSpPr>
          <p:cNvPr id="3" name="2 Subtítulo"/>
          <p:cNvSpPr>
            <a:spLocks noGrp="1"/>
          </p:cNvSpPr>
          <p:nvPr>
            <p:ph type="subTitle" idx="1"/>
          </p:nvPr>
        </p:nvSpPr>
        <p:spPr>
          <a:xfrm>
            <a:off x="611560" y="1268760"/>
            <a:ext cx="7160840" cy="4370040"/>
          </a:xfrm>
        </p:spPr>
        <p:txBody>
          <a:bodyPr>
            <a:normAutofit/>
          </a:bodyPr>
          <a:lstStyle/>
          <a:p>
            <a:r>
              <a:rPr lang="es-MX" dirty="0" smtClean="0">
                <a:solidFill>
                  <a:schemeClr val="tx1"/>
                </a:solidFill>
                <a:effectLst/>
              </a:rPr>
              <a:t>La anquilosis puede presentarse en periodo de crecimiento o después de completado este, afectando la función mandibular y en ocasiones estética facial. Los daños que se pueden presentar en esta patología no son solo funcionales o estéticos si no también psicológicos.</a:t>
            </a:r>
            <a:endParaRPr lang="es-MX" dirty="0">
              <a:solidFill>
                <a:schemeClr val="tx1"/>
              </a:solidFill>
            </a:endParaRPr>
          </a:p>
        </p:txBody>
      </p:sp>
    </p:spTree>
    <p:extLst>
      <p:ext uri="{BB962C8B-B14F-4D97-AF65-F5344CB8AC3E}">
        <p14:creationId xmlns:p14="http://schemas.microsoft.com/office/powerpoint/2010/main" val="79471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PARALISIS FACIAL PERIFERICA</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lstStyle/>
          <a:p>
            <a:r>
              <a:rPr lang="es-MX" dirty="0" smtClean="0">
                <a:effectLst/>
              </a:rPr>
              <a:t>Es una pérdida o disminución de los movimientos que se dan en una o varias partes del cuerpo, producidas por la infección propia del músculo o bien por causas neurológicas.</a:t>
            </a:r>
            <a:br>
              <a:rPr lang="es-MX" dirty="0" smtClean="0">
                <a:effectLst/>
              </a:rPr>
            </a:br>
            <a:r>
              <a:rPr lang="es-MX" dirty="0" smtClean="0">
                <a:effectLst/>
              </a:rPr>
              <a:t/>
            </a:r>
            <a:br>
              <a:rPr lang="es-MX" dirty="0" smtClean="0">
                <a:effectLst/>
              </a:rPr>
            </a:br>
            <a:endParaRPr lang="es-MX" dirty="0"/>
          </a:p>
        </p:txBody>
      </p:sp>
    </p:spTree>
    <p:extLst>
      <p:ext uri="{BB962C8B-B14F-4D97-AF65-F5344CB8AC3E}">
        <p14:creationId xmlns:p14="http://schemas.microsoft.com/office/powerpoint/2010/main" val="297897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effectLst/>
              </a:rPr>
              <a:t>LA GINGIVITIS DESCAMATIVA</a:t>
            </a:r>
            <a:endParaRPr lang="es-MX" dirty="0"/>
          </a:p>
        </p:txBody>
      </p:sp>
      <p:sp>
        <p:nvSpPr>
          <p:cNvPr id="3" name="2 Marcador de contenido"/>
          <p:cNvSpPr>
            <a:spLocks noGrp="1"/>
          </p:cNvSpPr>
          <p:nvPr>
            <p:ph idx="1"/>
          </p:nvPr>
        </p:nvSpPr>
        <p:spPr/>
        <p:txBody>
          <a:bodyPr>
            <a:normAutofit lnSpcReduction="10000"/>
          </a:bodyPr>
          <a:lstStyle/>
          <a:p>
            <a:r>
              <a:rPr lang="es-MX" dirty="0" smtClean="0">
                <a:effectLst/>
              </a:rPr>
              <a:t>Es un proceso poco conocido y doloroso que afecta con frecuencia a las mujeres en la posmenopáusica. En esta enfermedad, las capas externas de las encías se separan del tejido subyacente, dejando al descubierto las terminaciones nerviosas. Las encías se vuelven tan frágiles que esas capas se pueden desprender al frotarlas con un algodón o con el estímulo de aire de una jeringa odontológica. </a:t>
            </a:r>
          </a:p>
          <a:p>
            <a:endParaRPr lang="es-MX" dirty="0"/>
          </a:p>
        </p:txBody>
      </p:sp>
    </p:spTree>
    <p:extLst>
      <p:ext uri="{BB962C8B-B14F-4D97-AF65-F5344CB8AC3E}">
        <p14:creationId xmlns:p14="http://schemas.microsoft.com/office/powerpoint/2010/main" val="281988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JONATHAN FERNANDO CERVANTES ALMENDAREZ. </a:t>
            </a:r>
            <a:r>
              <a:rPr lang="es-MX" smtClean="0"/>
              <a:t>LOD 2412 </a:t>
            </a:r>
          </a:p>
          <a:p>
            <a:endParaRPr lang="es-MX"/>
          </a:p>
        </p:txBody>
      </p:sp>
    </p:spTree>
    <p:extLst>
      <p:ext uri="{BB962C8B-B14F-4D97-AF65-F5344CB8AC3E}">
        <p14:creationId xmlns:p14="http://schemas.microsoft.com/office/powerpoint/2010/main" val="225709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effectLst/>
              </a:rPr>
              <a:t>PALADAR HENDIDO</a:t>
            </a:r>
            <a:endParaRPr lang="es-MX" dirty="0"/>
          </a:p>
        </p:txBody>
      </p:sp>
      <p:sp>
        <p:nvSpPr>
          <p:cNvPr id="3" name="2 Marcador de contenido"/>
          <p:cNvSpPr>
            <a:spLocks noGrp="1"/>
          </p:cNvSpPr>
          <p:nvPr>
            <p:ph idx="1"/>
          </p:nvPr>
        </p:nvSpPr>
        <p:spPr>
          <a:xfrm>
            <a:off x="457200" y="1196752"/>
            <a:ext cx="8229600" cy="4929411"/>
          </a:xfrm>
        </p:spPr>
        <p:txBody>
          <a:bodyPr>
            <a:normAutofit fontScale="92500" lnSpcReduction="20000"/>
          </a:bodyPr>
          <a:lstStyle/>
          <a:p>
            <a:r>
              <a:rPr lang="es-MX" dirty="0" smtClean="0">
                <a:effectLst/>
              </a:rPr>
              <a:t>El paladar hendido se presenta cuando el paladar no se cierra completamente sino que deja una abertura que se extiende hasta la cavidad nasal. La hendidura puede afectar a cualquier lado del paladar. Puede extenderse desde la parte anterior de la boca (paladar duro) hasta la garganta (paladar blando). A menudo la hendidura también incluye el labio. El paladar hendido no es tan perceptible como el labio leporino porque está dentro de la boca. Puede ser la única anomalía que presenta el niño o puede estar asociado con el labio leporino u otros síndromes.</a:t>
            </a:r>
          </a:p>
          <a:p>
            <a:endParaRPr lang="es-MX" dirty="0"/>
          </a:p>
        </p:txBody>
      </p:sp>
    </p:spTree>
    <p:extLst>
      <p:ext uri="{BB962C8B-B14F-4D97-AF65-F5344CB8AC3E}">
        <p14:creationId xmlns:p14="http://schemas.microsoft.com/office/powerpoint/2010/main" val="66423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LABIO LEPORINO</a:t>
            </a:r>
            <a:r>
              <a:rPr lang="es-MX" dirty="0" smtClean="0">
                <a:effectLst/>
              </a:rPr>
              <a:t> </a:t>
            </a:r>
            <a:br>
              <a:rPr lang="es-MX" dirty="0" smtClean="0">
                <a:effectLst/>
              </a:rPr>
            </a:br>
            <a:endParaRPr lang="es-MX" dirty="0"/>
          </a:p>
        </p:txBody>
      </p:sp>
      <p:sp>
        <p:nvSpPr>
          <p:cNvPr id="3" name="2 Marcador de contenido"/>
          <p:cNvSpPr>
            <a:spLocks noGrp="1"/>
          </p:cNvSpPr>
          <p:nvPr>
            <p:ph idx="1"/>
          </p:nvPr>
        </p:nvSpPr>
        <p:spPr>
          <a:xfrm>
            <a:off x="457200" y="1600200"/>
            <a:ext cx="8229600" cy="5257800"/>
          </a:xfrm>
        </p:spPr>
        <p:txBody>
          <a:bodyPr/>
          <a:lstStyle/>
          <a:p>
            <a:r>
              <a:rPr lang="es-MX" dirty="0" smtClean="0">
                <a:effectLst/>
              </a:rPr>
              <a:t>El labio leporino es una anomalía en la que el labio no se forma completamente durante el desarrollo fetal. El grado del labio leporino puede variar enormemente, desde leve (muesca del labio) hasta severo (gran abertura desde el labio hasta la nariz).</a:t>
            </a:r>
            <a:endParaRPr lang="es-MX" dirty="0"/>
          </a:p>
        </p:txBody>
      </p:sp>
    </p:spTree>
    <p:extLst>
      <p:ext uri="{BB962C8B-B14F-4D97-AF65-F5344CB8AC3E}">
        <p14:creationId xmlns:p14="http://schemas.microsoft.com/office/powerpoint/2010/main" val="237152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MUCOSITIS</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a:xfrm>
            <a:off x="457200" y="1600200"/>
            <a:ext cx="8229600" cy="5069160"/>
          </a:xfrm>
        </p:spPr>
        <p:txBody>
          <a:bodyPr/>
          <a:lstStyle/>
          <a:p>
            <a:r>
              <a:rPr lang="es-MX" dirty="0" smtClean="0">
                <a:effectLst/>
              </a:rPr>
              <a:t>Es la hinchazón, irritación y ulceración de las células mucosas que revisten el tracto digestivo. Puede desarrollarse desde la boca hasta el ano </a:t>
            </a:r>
          </a:p>
          <a:p>
            <a:endParaRPr lang="es-MX" dirty="0"/>
          </a:p>
        </p:txBody>
      </p:sp>
    </p:spTree>
    <p:extLst>
      <p:ext uri="{BB962C8B-B14F-4D97-AF65-F5344CB8AC3E}">
        <p14:creationId xmlns:p14="http://schemas.microsoft.com/office/powerpoint/2010/main" val="144880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NEUMONÍA POR MYCOPLASMA PNEUMONIAE</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lstStyle/>
          <a:p>
            <a:r>
              <a:rPr lang="es-MX" dirty="0" smtClean="0">
                <a:effectLst/>
              </a:rPr>
              <a:t>Generalmente se presenta en niños mayores y adultos. Las personas más propensas a adquirir esta enfermedad son aquellas que tienen contacto o que son más cercanas a áreas concurridas como escuelas y hogares de personas abandonadas. En muchas ocasiones no se pueden identificar los factores de riesgo o las causas de esta enfermedad.</a:t>
            </a:r>
          </a:p>
          <a:p>
            <a:endParaRPr lang="es-MX" dirty="0"/>
          </a:p>
        </p:txBody>
      </p:sp>
    </p:spTree>
    <p:extLst>
      <p:ext uri="{BB962C8B-B14F-4D97-AF65-F5344CB8AC3E}">
        <p14:creationId xmlns:p14="http://schemas.microsoft.com/office/powerpoint/2010/main" val="424659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GINGIVITIS</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normAutofit lnSpcReduction="10000"/>
          </a:bodyPr>
          <a:lstStyle/>
          <a:p>
            <a:r>
              <a:rPr lang="es-MX" dirty="0" smtClean="0">
                <a:effectLst/>
              </a:rPr>
              <a:t>La gingivitis </a:t>
            </a:r>
            <a:r>
              <a:rPr lang="es-MX" dirty="0" err="1" smtClean="0">
                <a:effectLst/>
              </a:rPr>
              <a:t>esuna</a:t>
            </a:r>
            <a:r>
              <a:rPr lang="es-MX" dirty="0" smtClean="0">
                <a:effectLst/>
              </a:rPr>
              <a:t> forma de enfermedad periodontal que se presenta </a:t>
            </a:r>
            <a:r>
              <a:rPr lang="es-MX" dirty="0" err="1" smtClean="0">
                <a:effectLst/>
              </a:rPr>
              <a:t>cuandouna</a:t>
            </a:r>
            <a:r>
              <a:rPr lang="es-MX" dirty="0" smtClean="0">
                <a:effectLst/>
              </a:rPr>
              <a:t> </a:t>
            </a:r>
            <a:r>
              <a:rPr lang="es-MX" dirty="0" err="1" smtClean="0">
                <a:effectLst/>
              </a:rPr>
              <a:t>inflamacióne</a:t>
            </a:r>
            <a:r>
              <a:rPr lang="es-MX" dirty="0" smtClean="0">
                <a:effectLst/>
              </a:rPr>
              <a:t> </a:t>
            </a:r>
            <a:r>
              <a:rPr lang="es-MX" dirty="0" err="1" smtClean="0">
                <a:effectLst/>
              </a:rPr>
              <a:t>infeccióndestruyen</a:t>
            </a:r>
            <a:r>
              <a:rPr lang="es-MX" dirty="0" smtClean="0">
                <a:effectLst/>
              </a:rPr>
              <a:t> el tejido de soporte de los </a:t>
            </a:r>
            <a:r>
              <a:rPr lang="es-MX" dirty="0" err="1" smtClean="0">
                <a:effectLst/>
              </a:rPr>
              <a:t>dientes,incluyendo</a:t>
            </a:r>
            <a:r>
              <a:rPr lang="es-MX" dirty="0" smtClean="0">
                <a:effectLst/>
              </a:rPr>
              <a:t> la </a:t>
            </a:r>
            <a:r>
              <a:rPr lang="es-MX" dirty="0" err="1" smtClean="0">
                <a:effectLst/>
              </a:rPr>
              <a:t>gingiva</a:t>
            </a:r>
            <a:r>
              <a:rPr lang="es-MX" dirty="0" smtClean="0">
                <a:effectLst/>
              </a:rPr>
              <a:t> (encías), los ligamentos periodontales </a:t>
            </a:r>
            <a:r>
              <a:rPr lang="es-MX" dirty="0" err="1" smtClean="0">
                <a:effectLst/>
              </a:rPr>
              <a:t>ylos</a:t>
            </a:r>
            <a:r>
              <a:rPr lang="es-MX" dirty="0" smtClean="0">
                <a:effectLst/>
              </a:rPr>
              <a:t> alvéolos dentales (hueso alveolar). Las encías inflamadas duelen, se hinchan y sangran fácilmente. La gingivitis es una dolencia muy frecuente y puede aparecer en cualquier momento tras el desarrollo de la dentición.</a:t>
            </a:r>
            <a:endParaRPr lang="es-MX" dirty="0"/>
          </a:p>
        </p:txBody>
      </p:sp>
    </p:spTree>
    <p:extLst>
      <p:ext uri="{BB962C8B-B14F-4D97-AF65-F5344CB8AC3E}">
        <p14:creationId xmlns:p14="http://schemas.microsoft.com/office/powerpoint/2010/main" val="372272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PERIODONTITIS</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lstStyle/>
          <a:p>
            <a:r>
              <a:rPr lang="es-MX" dirty="0" smtClean="0">
                <a:effectLst/>
              </a:rPr>
              <a:t>La periodontitis (piorrea) aparece cuando la gingivitis se propaga a las estructuras que sostienen el diente, es una de las causas principales del desprendimiento de los dientes en los adultos y es la principal en las personas de mayor edad.</a:t>
            </a:r>
            <a:br>
              <a:rPr lang="es-MX" dirty="0" smtClean="0">
                <a:effectLst/>
              </a:rPr>
            </a:br>
            <a:endParaRPr lang="es-MX" dirty="0"/>
          </a:p>
        </p:txBody>
      </p:sp>
    </p:spTree>
    <p:extLst>
      <p:ext uri="{BB962C8B-B14F-4D97-AF65-F5344CB8AC3E}">
        <p14:creationId xmlns:p14="http://schemas.microsoft.com/office/powerpoint/2010/main" val="1460622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HIPERPLASIA CONDILAR</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lstStyle/>
          <a:p>
            <a:r>
              <a:rPr lang="es-MX" dirty="0" smtClean="0">
                <a:effectLst/>
              </a:rPr>
              <a:t>Es una alteración que se caracteriza por el crecimiento excesivo y progresivo que afecta el cóndilo, cuello, cuerpo y la rama mandibular. Es una enfermedad auto limitante y deformante, porque el crecimiento es desproporcionado desde antes de terminar el crecimiento general del individuo y continúa cuando aquel ha concluido.</a:t>
            </a:r>
            <a:endParaRPr lang="es-MX" dirty="0"/>
          </a:p>
        </p:txBody>
      </p:sp>
    </p:spTree>
    <p:extLst>
      <p:ext uri="{BB962C8B-B14F-4D97-AF65-F5344CB8AC3E}">
        <p14:creationId xmlns:p14="http://schemas.microsoft.com/office/powerpoint/2010/main" val="29332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effectLst/>
              </a:rPr>
              <a:t>PARALISIS FACIAL DE BELL</a:t>
            </a:r>
            <a:r>
              <a:rPr lang="es-MX" dirty="0" smtClean="0">
                <a:effectLst/>
              </a:rPr>
              <a:t/>
            </a:r>
            <a:br>
              <a:rPr lang="es-MX" dirty="0" smtClean="0">
                <a:effectLst/>
              </a:rPr>
            </a:br>
            <a:endParaRPr lang="es-MX" dirty="0"/>
          </a:p>
        </p:txBody>
      </p:sp>
      <p:sp>
        <p:nvSpPr>
          <p:cNvPr id="3" name="2 Marcador de contenido"/>
          <p:cNvSpPr>
            <a:spLocks noGrp="1"/>
          </p:cNvSpPr>
          <p:nvPr>
            <p:ph idx="1"/>
          </p:nvPr>
        </p:nvSpPr>
        <p:spPr/>
        <p:txBody>
          <a:bodyPr/>
          <a:lstStyle/>
          <a:p>
            <a:r>
              <a:rPr lang="es-MX" dirty="0" smtClean="0">
                <a:effectLst/>
              </a:rPr>
              <a:t>La parálisis de Bell es un episodio de debilidad o parálisis de los músculos faciales sin explicación, el cual comienza repentinamente y empeora de tres a cinco días. Esta condición resulta del daño del 7º nervio craneal (facial), usualmente el dolor o malestar se produce en un lado de la cara y de la cabeza.</a:t>
            </a:r>
          </a:p>
          <a:p>
            <a:endParaRPr lang="es-MX" dirty="0"/>
          </a:p>
        </p:txBody>
      </p:sp>
    </p:spTree>
    <p:extLst>
      <p:ext uri="{BB962C8B-B14F-4D97-AF65-F5344CB8AC3E}">
        <p14:creationId xmlns:p14="http://schemas.microsoft.com/office/powerpoint/2010/main" val="38995311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632</Words>
  <Application>Microsoft Office PowerPoint</Application>
  <PresentationFormat>Presentación en pantalla (4:3)</PresentationFormat>
  <Paragraphs>23</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ANQUILOSIS </vt:lpstr>
      <vt:lpstr>PALADAR HENDIDO</vt:lpstr>
      <vt:lpstr>LABIO LEPORINO  </vt:lpstr>
      <vt:lpstr>MUCOSITIS </vt:lpstr>
      <vt:lpstr>NEUMONÍA POR MYCOPLASMA PNEUMONIAE </vt:lpstr>
      <vt:lpstr>GINGIVITIS </vt:lpstr>
      <vt:lpstr>PERIODONTITIS </vt:lpstr>
      <vt:lpstr>HIPERPLASIA CONDILAR </vt:lpstr>
      <vt:lpstr>PARALISIS FACIAL DE BELL </vt:lpstr>
      <vt:lpstr>PARALISIS FACIAL PERIFERICA </vt:lpstr>
      <vt:lpstr>LA GINGIVITIS DESCAMATIVA</vt:lpstr>
      <vt:lpstr>Presentación de PowerPoint</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ANQUILOSIS</dc:title>
  <dc:creator>usuario</dc:creator>
  <cp:lastModifiedBy>usuario</cp:lastModifiedBy>
  <cp:revision>2</cp:revision>
  <dcterms:created xsi:type="dcterms:W3CDTF">2012-05-02T22:49:59Z</dcterms:created>
  <dcterms:modified xsi:type="dcterms:W3CDTF">2012-05-02T23:00:57Z</dcterms:modified>
</cp:coreProperties>
</file>