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71" r:id="rId7"/>
    <p:sldId id="260" r:id="rId8"/>
    <p:sldId id="272" r:id="rId9"/>
    <p:sldId id="261" r:id="rId10"/>
    <p:sldId id="262" r:id="rId11"/>
    <p:sldId id="273" r:id="rId12"/>
    <p:sldId id="263" r:id="rId13"/>
    <p:sldId id="274" r:id="rId14"/>
    <p:sldId id="264" r:id="rId15"/>
    <p:sldId id="275" r:id="rId16"/>
    <p:sldId id="265" r:id="rId17"/>
    <p:sldId id="276" r:id="rId18"/>
    <p:sldId id="266" r:id="rId19"/>
    <p:sldId id="267" r:id="rId20"/>
    <p:sldId id="277" r:id="rId21"/>
    <p:sldId id="268" r:id="rId22"/>
    <p:sldId id="278" r:id="rId23"/>
    <p:sldId id="269"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766EEED-318C-45C7-97BC-3FF71B8B73C7}" type="datetimeFigureOut">
              <a:rPr lang="en-US" smtClean="0"/>
              <a:t>4/29/2012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0330B4F-1134-4D4F-B973-E4E6FC9B19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66EEED-318C-45C7-97BC-3FF71B8B73C7}"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30B4F-1134-4D4F-B973-E4E6FC9B19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66EEED-318C-45C7-97BC-3FF71B8B73C7}"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30B4F-1134-4D4F-B973-E4E6FC9B19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766EEED-318C-45C7-97BC-3FF71B8B73C7}" type="datetimeFigureOut">
              <a:rPr lang="en-US" smtClean="0"/>
              <a:t>4/29/2012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0330B4F-1134-4D4F-B973-E4E6FC9B19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766EEED-318C-45C7-97BC-3FF71B8B73C7}" type="datetimeFigureOut">
              <a:rPr lang="en-US" smtClean="0"/>
              <a:t>4/29/2012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0330B4F-1134-4D4F-B973-E4E6FC9B19B9}"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766EEED-318C-45C7-97BC-3FF71B8B73C7}" type="datetimeFigureOut">
              <a:rPr lang="en-US" smtClean="0"/>
              <a:t>4/29/2012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0330B4F-1134-4D4F-B973-E4E6FC9B19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766EEED-318C-45C7-97BC-3FF71B8B73C7}" type="datetimeFigureOut">
              <a:rPr lang="en-US" smtClean="0"/>
              <a:t>4/29/2012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0330B4F-1134-4D4F-B973-E4E6FC9B19B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66EEED-318C-45C7-97BC-3FF71B8B73C7}" type="datetimeFigureOut">
              <a:rPr lang="en-US" smtClean="0"/>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30B4F-1134-4D4F-B973-E4E6FC9B19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766EEED-318C-45C7-97BC-3FF71B8B73C7}" type="datetimeFigureOut">
              <a:rPr lang="en-US" smtClean="0"/>
              <a:t>4/29/2012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0330B4F-1134-4D4F-B973-E4E6FC9B19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766EEED-318C-45C7-97BC-3FF71B8B73C7}" type="datetimeFigureOut">
              <a:rPr lang="en-US" smtClean="0"/>
              <a:t>4/29/2012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0330B4F-1134-4D4F-B973-E4E6FC9B19B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766EEED-318C-45C7-97BC-3FF71B8B73C7}" type="datetimeFigureOut">
              <a:rPr lang="en-US" smtClean="0"/>
              <a:t>4/29/2012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0330B4F-1134-4D4F-B973-E4E6FC9B19B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766EEED-318C-45C7-97BC-3FF71B8B73C7}" type="datetimeFigureOut">
              <a:rPr lang="en-US" smtClean="0"/>
              <a:t>4/29/2012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0330B4F-1134-4D4F-B973-E4E6FC9B19B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Patologias</a:t>
            </a:r>
            <a:r>
              <a:rPr lang="en-US" dirty="0" smtClean="0"/>
              <a:t> mas </a:t>
            </a:r>
            <a:r>
              <a:rPr lang="en-US" dirty="0" err="1" smtClean="0"/>
              <a:t>frecuentes</a:t>
            </a:r>
            <a:r>
              <a:rPr lang="en-US" dirty="0" smtClean="0"/>
              <a:t> en </a:t>
            </a:r>
            <a:r>
              <a:rPr lang="en-US" dirty="0" err="1" smtClean="0"/>
              <a:t>aparato</a:t>
            </a:r>
            <a:r>
              <a:rPr lang="en-US" dirty="0" smtClean="0"/>
              <a:t> </a:t>
            </a:r>
            <a:r>
              <a:rPr lang="en-US" dirty="0" err="1" smtClean="0"/>
              <a:t>estomatognatico</a:t>
            </a:r>
            <a:r>
              <a:rPr lang="en-US" dirty="0" smtClean="0"/>
              <a:t> </a:t>
            </a:r>
            <a:endParaRPr lang="en-US"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dirty="0" smtClean="0"/>
              <a:t>Jessica </a:t>
            </a:r>
            <a:r>
              <a:rPr lang="en-US" dirty="0" err="1" smtClean="0"/>
              <a:t>Lua</a:t>
            </a:r>
            <a:r>
              <a:rPr lang="en-US" dirty="0" smtClean="0"/>
              <a:t> </a:t>
            </a:r>
          </a:p>
          <a:p>
            <a:r>
              <a:rPr lang="en-US" dirty="0" smtClean="0"/>
              <a:t>2 c</a:t>
            </a:r>
          </a:p>
          <a:p>
            <a:r>
              <a:rPr lang="en-US" dirty="0" err="1" smtClean="0"/>
              <a:t>Odontologia</a:t>
            </a:r>
            <a:r>
              <a:rPr lang="en-US" dirty="0" smtClean="0"/>
              <a:t> </a:t>
            </a:r>
            <a:endParaRPr lang="en-US" dirty="0"/>
          </a:p>
        </p:txBody>
      </p:sp>
    </p:spTree>
    <p:extLst>
      <p:ext uri="{BB962C8B-B14F-4D97-AF65-F5344CB8AC3E}">
        <p14:creationId xmlns:p14="http://schemas.microsoft.com/office/powerpoint/2010/main" val="356443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s-ES" dirty="0" smtClean="0"/>
              <a:t>Locales: corresponde mencionar las parálisis faciales de origen dentario. Pueden ser irritaciones dentarias subagudas o crónicas (accidentes de evolución del tercer molar, artritis crónicas). O accidentes más agudos (pulpitis, extracciones o anestesia regional).</a:t>
            </a:r>
          </a:p>
          <a:p>
            <a:endParaRPr lang="en-US" dirty="0"/>
          </a:p>
        </p:txBody>
      </p:sp>
    </p:spTree>
    <p:extLst>
      <p:ext uri="{BB962C8B-B14F-4D97-AF65-F5344CB8AC3E}">
        <p14:creationId xmlns:p14="http://schemas.microsoft.com/office/powerpoint/2010/main" val="115096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276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14400"/>
            <a:ext cx="4067175"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87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MUCOSITIS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s-ES" dirty="0" smtClean="0"/>
              <a:t>Es la hinchazón, irritación y ulceración de las células mucosas que revisten el tracto digestivo. Puede desarrollarse desde la boca hasta el ano.</a:t>
            </a:r>
          </a:p>
          <a:p>
            <a:endParaRPr lang="es-ES" dirty="0" smtClean="0"/>
          </a:p>
          <a:p>
            <a:r>
              <a:rPr lang="es-ES" dirty="0" smtClean="0"/>
              <a:t>Es un efecto secundario de las quimioterapias y es causado por que los agentes de la quimioterapia no distinguen entre las células saludables y las células cancerosas, por lo tanto las células del tracto digestivo pueden ser destruidas con más facilidad ya que estas se reproducen mas rápidamente y con mas facilidad que el resto de las células del cuerpo, por lo tanto se desintegra el revestimiento de protección. La </a:t>
            </a:r>
            <a:r>
              <a:rPr lang="es-ES" dirty="0" err="1" smtClean="0"/>
              <a:t>mucositis</a:t>
            </a:r>
            <a:r>
              <a:rPr lang="es-ES" dirty="0" smtClean="0"/>
              <a:t> se puede complicar con la presencia de náuseas y vómitos. </a:t>
            </a:r>
          </a:p>
          <a:p>
            <a:endParaRPr lang="en-US" dirty="0"/>
          </a:p>
        </p:txBody>
      </p:sp>
    </p:spTree>
    <p:extLst>
      <p:ext uri="{BB962C8B-B14F-4D97-AF65-F5344CB8AC3E}">
        <p14:creationId xmlns:p14="http://schemas.microsoft.com/office/powerpoint/2010/main" val="42476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48768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86200"/>
            <a:ext cx="32194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05200"/>
            <a:ext cx="3962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6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Gingivitis </a:t>
            </a:r>
            <a:endParaRPr lang="en-US" dirty="0"/>
          </a:p>
        </p:txBody>
      </p:sp>
      <p:sp>
        <p:nvSpPr>
          <p:cNvPr id="3" name="Content Placeholder 2"/>
          <p:cNvSpPr>
            <a:spLocks noGrp="1"/>
          </p:cNvSpPr>
          <p:nvPr>
            <p:ph idx="1"/>
          </p:nvPr>
        </p:nvSpPr>
        <p:spPr/>
        <p:txBody>
          <a:bodyPr>
            <a:normAutofit fontScale="77500" lnSpcReduction="20000"/>
          </a:bodyPr>
          <a:lstStyle/>
          <a:p>
            <a:r>
              <a:rPr lang="es-ES" dirty="0" smtClean="0"/>
              <a:t>La gingivitis es causada por los efectos a largo plazo de los depósitos de placa, la placa bacteriana es una película blanda y viscosa formada principalmente de bacterias. Se acumula, con preferencia, en los empastes defectuosos y alrededor de los dientes próximos a dentaduras postizas poco limpias, a puentes y aparatos de ortodoncia. La placa bacteriana se solidifica en sarro cuando permanece más de 72 horas en los dientes y no puede quitarse del todo con el cepillo ni con la seda dental. La placa y el cálculo causan irritación e </a:t>
            </a:r>
            <a:r>
              <a:rPr lang="es-ES" dirty="0" err="1" smtClean="0"/>
              <a:t>inflamaciónde</a:t>
            </a:r>
            <a:r>
              <a:rPr lang="es-ES" dirty="0" smtClean="0"/>
              <a:t> la </a:t>
            </a:r>
            <a:r>
              <a:rPr lang="es-ES" dirty="0" err="1" smtClean="0"/>
              <a:t>gingiva</a:t>
            </a:r>
            <a:r>
              <a:rPr lang="es-ES" dirty="0" smtClean="0"/>
              <a:t> y las bacterias y sus toxinas hacen quelas </a:t>
            </a:r>
            <a:r>
              <a:rPr lang="es-ES" dirty="0" err="1" smtClean="0"/>
              <a:t>encíasse</a:t>
            </a:r>
            <a:r>
              <a:rPr lang="es-ES" dirty="0" smtClean="0"/>
              <a:t> infecten, se inflamen y se vuelvan sensibles.</a:t>
            </a:r>
          </a:p>
          <a:p>
            <a:endParaRPr lang="en-US" dirty="0"/>
          </a:p>
        </p:txBody>
      </p:sp>
    </p:spTree>
    <p:extLst>
      <p:ext uri="{BB962C8B-B14F-4D97-AF65-F5344CB8AC3E}">
        <p14:creationId xmlns:p14="http://schemas.microsoft.com/office/powerpoint/2010/main" val="161783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781800" cy="351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21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Enfermedad</a:t>
            </a:r>
            <a:r>
              <a:rPr lang="en-US" dirty="0" smtClean="0"/>
              <a:t> de </a:t>
            </a:r>
            <a:r>
              <a:rPr lang="en-US" dirty="0" err="1" smtClean="0"/>
              <a:t>las</a:t>
            </a:r>
            <a:r>
              <a:rPr lang="en-US" dirty="0" smtClean="0"/>
              <a:t> </a:t>
            </a:r>
            <a:r>
              <a:rPr lang="en-US" dirty="0" err="1" smtClean="0"/>
              <a:t>trinchera</a:t>
            </a:r>
            <a:r>
              <a:rPr lang="en-US" dirty="0" err="1"/>
              <a: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s-ES" dirty="0" smtClean="0">
              <a:effectLst/>
            </a:endParaRPr>
          </a:p>
          <a:p>
            <a:r>
              <a:rPr lang="es-ES" dirty="0" smtClean="0">
                <a:effectLst/>
              </a:rPr>
              <a:t>La enfermedad de las trincheras (infección de </a:t>
            </a:r>
            <a:r>
              <a:rPr lang="es-ES" dirty="0" err="1" smtClean="0">
                <a:effectLst/>
              </a:rPr>
              <a:t>Vincent</a:t>
            </a:r>
            <a:r>
              <a:rPr lang="es-ES" dirty="0" smtClean="0">
                <a:effectLst/>
              </a:rPr>
              <a:t>, gingivitis ulcerosa </a:t>
            </a:r>
            <a:r>
              <a:rPr lang="es-ES" dirty="0" err="1" smtClean="0">
                <a:effectLst/>
              </a:rPr>
              <a:t>necrosante</a:t>
            </a:r>
            <a:r>
              <a:rPr lang="es-ES" dirty="0" smtClean="0">
                <a:effectLst/>
              </a:rPr>
              <a:t> aguda) es una infección dolorosa, no contagiosa, de las encías que causa dolor, fiebre y cansancio. </a:t>
            </a:r>
            <a:br>
              <a:rPr lang="es-ES" dirty="0" smtClean="0">
                <a:effectLst/>
              </a:rPr>
            </a:br>
            <a:r>
              <a:rPr lang="es-ES" dirty="0" smtClean="0">
                <a:effectLst/>
              </a:rPr>
              <a:t>El término enfermedad de las trincheras proviene de la Primera Guerra Mundial, cuando muchos soldados en las trincheras contraían la infección. La escasa higiene bucal suele contribuir al desarrollo de la infección, lo mismo que el estrés físico o emocional, una dieta escasa o debida a que se duerme poco. La infección se presenta muy a menudo en personas con gingivitis simples, enfrentadas a un problema que les produce tensión nerviosa como, por ejemplo, los exámenes de estudios o el cambio de trabajo. Este proceso es más frecuente en los fumadores que en los no fumadores. </a:t>
            </a:r>
          </a:p>
          <a:p>
            <a:endParaRPr lang="en-US" dirty="0"/>
          </a:p>
        </p:txBody>
      </p:sp>
    </p:spTree>
    <p:extLst>
      <p:ext uri="{BB962C8B-B14F-4D97-AF65-F5344CB8AC3E}">
        <p14:creationId xmlns:p14="http://schemas.microsoft.com/office/powerpoint/2010/main" val="190982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7150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574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Hiperplasia</a:t>
            </a:r>
            <a:r>
              <a:rPr lang="en-US" dirty="0" smtClean="0"/>
              <a:t> </a:t>
            </a:r>
            <a:r>
              <a:rPr lang="en-US" dirty="0" err="1" smtClean="0"/>
              <a:t>condilar</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s-ES" dirty="0" smtClean="0"/>
          </a:p>
          <a:p>
            <a:r>
              <a:rPr lang="es-ES" dirty="0" smtClean="0"/>
              <a:t>Es una alteración que se caracteriza por el crecimiento excesivo y progresivo que afecta el cóndilo, cuello, cuerpo y la rama mandibular. Es una enfermedad auto limitante y deformante, porque el crecimiento es desproporcionado desde antes de terminar el crecimiento general del individuo y continúa cuando aquel ha concluido.</a:t>
            </a:r>
          </a:p>
          <a:p>
            <a:endParaRPr lang="es-ES" dirty="0" smtClean="0"/>
          </a:p>
          <a:p>
            <a:endParaRPr lang="en-US" dirty="0"/>
          </a:p>
        </p:txBody>
      </p:sp>
    </p:spTree>
    <p:extLst>
      <p:ext uri="{BB962C8B-B14F-4D97-AF65-F5344CB8AC3E}">
        <p14:creationId xmlns:p14="http://schemas.microsoft.com/office/powerpoint/2010/main" val="43168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s-ES" dirty="0" smtClean="0"/>
              <a:t>Se debe a un aumento no neoplásico en el número de células óseas normales. </a:t>
            </a:r>
          </a:p>
          <a:p>
            <a:r>
              <a:rPr lang="es-ES" dirty="0" smtClean="0"/>
              <a:t>La hiperplasia </a:t>
            </a:r>
            <a:r>
              <a:rPr lang="es-ES" dirty="0" err="1" smtClean="0"/>
              <a:t>condilar</a:t>
            </a:r>
            <a:r>
              <a:rPr lang="es-ES" dirty="0" smtClean="0"/>
              <a:t> (HC) puede ocurrir de forma aislada o bien asociada a la hiperplasia </a:t>
            </a:r>
            <a:r>
              <a:rPr lang="es-ES" dirty="0" err="1" smtClean="0"/>
              <a:t>hemimandibular</a:t>
            </a:r>
            <a:r>
              <a:rPr lang="es-ES" dirty="0" smtClean="0"/>
              <a:t> (HH). Esta última consiste en un aumento tridimensional de un lado mandibular con un crecimiento homogéneo de todo el hueso</a:t>
            </a:r>
            <a:endParaRPr lang="en-US" dirty="0"/>
          </a:p>
        </p:txBody>
      </p:sp>
    </p:spTree>
    <p:extLst>
      <p:ext uri="{BB962C8B-B14F-4D97-AF65-F5344CB8AC3E}">
        <p14:creationId xmlns:p14="http://schemas.microsoft.com/office/powerpoint/2010/main" val="38858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a:t>
            </a:r>
            <a:r>
              <a:rPr lang="en-US" dirty="0" smtClean="0"/>
              <a:t> </a:t>
            </a:r>
            <a:r>
              <a:rPr lang="en-US" dirty="0" err="1" smtClean="0"/>
              <a:t>es</a:t>
            </a:r>
            <a:r>
              <a:rPr lang="en-US" dirty="0" smtClean="0"/>
              <a:t> el </a:t>
            </a:r>
            <a:r>
              <a:rPr lang="en-US" dirty="0" err="1" smtClean="0"/>
              <a:t>aparato</a:t>
            </a:r>
            <a:r>
              <a:rPr lang="en-US" dirty="0" smtClean="0"/>
              <a:t> </a:t>
            </a:r>
            <a:r>
              <a:rPr lang="en-US" dirty="0" err="1" smtClean="0"/>
              <a:t>estomatognatico</a:t>
            </a:r>
            <a:endParaRPr lang="en-US" dirty="0"/>
          </a:p>
        </p:txBody>
      </p:sp>
      <p:sp>
        <p:nvSpPr>
          <p:cNvPr id="3" name="Content Placeholder 2"/>
          <p:cNvSpPr>
            <a:spLocks noGrp="1"/>
          </p:cNvSpPr>
          <p:nvPr>
            <p:ph idx="1"/>
          </p:nvPr>
        </p:nvSpPr>
        <p:spPr/>
        <p:txBody>
          <a:bodyPr>
            <a:normAutofit fontScale="92500" lnSpcReduction="20000"/>
          </a:bodyPr>
          <a:lstStyle/>
          <a:p>
            <a:r>
              <a:rPr lang="es-ES" dirty="0" smtClean="0"/>
              <a:t>El aparato </a:t>
            </a:r>
            <a:r>
              <a:rPr lang="es-ES" dirty="0" err="1" smtClean="0"/>
              <a:t>estomatognático</a:t>
            </a:r>
            <a:r>
              <a:rPr lang="es-ES" dirty="0" smtClean="0"/>
              <a:t> (del griego </a:t>
            </a:r>
            <a:r>
              <a:rPr lang="es-ES" dirty="0" err="1" smtClean="0"/>
              <a:t>στόμ</a:t>
            </a:r>
            <a:r>
              <a:rPr lang="es-ES" dirty="0" smtClean="0"/>
              <a:t>α, boca; y γνάθος, maxilares) es el conjunto de órganos y tejidos que permiten comer, hablar, pronunciar, masticar, deglutir, sonreir, respirar, besar y succionar. Está ubicada en la región </a:t>
            </a:r>
            <a:r>
              <a:rPr lang="es-ES" dirty="0" err="1" smtClean="0"/>
              <a:t>craneo</a:t>
            </a:r>
            <a:r>
              <a:rPr lang="es-ES" dirty="0" smtClean="0"/>
              <a:t>-facial, en una zona limitada aproximadamente por un plano frontal que pasa por las apófisis mastoides y dos líneas horizontales que pasan, la superior por los rebordes </a:t>
            </a:r>
            <a:r>
              <a:rPr lang="es-ES" dirty="0" err="1" smtClean="0"/>
              <a:t>supraorbitarios</a:t>
            </a:r>
            <a:r>
              <a:rPr lang="es-ES" dirty="0" smtClean="0"/>
              <a:t> y la inferior por el hueso hioides.</a:t>
            </a:r>
            <a:endParaRPr lang="en-US" dirty="0"/>
          </a:p>
        </p:txBody>
      </p:sp>
    </p:spTree>
    <p:extLst>
      <p:ext uri="{BB962C8B-B14F-4D97-AF65-F5344CB8AC3E}">
        <p14:creationId xmlns:p14="http://schemas.microsoft.com/office/powerpoint/2010/main" val="1002772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5531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90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Gingivitis de la </a:t>
            </a:r>
            <a:r>
              <a:rPr lang="en-US" dirty="0" err="1" smtClean="0"/>
              <a:t>leucemia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s-ES" dirty="0" smtClean="0"/>
              <a:t>Es la primera manifestación de la enfermedad en casi el 25 por ciento de los niños afectados de leucemia. Una infiltración de células de leucemia dentro de las encías causa la gingivitis, que empeora a causa de la incapacidad del sistema inmunológico para combatir la infección. Las encías enrojecen y sangran con facilidad. A menudo, la hemorragia persiste durante varios minutos, dado que la sangre no coagula con normalidad en los afectados de leucemia.</a:t>
            </a:r>
          </a:p>
          <a:p>
            <a:endParaRPr lang="es-ES" dirty="0" smtClean="0"/>
          </a:p>
          <a:p>
            <a:endParaRPr lang="en-US" dirty="0"/>
          </a:p>
        </p:txBody>
      </p:sp>
    </p:spTree>
    <p:extLst>
      <p:ext uri="{BB962C8B-B14F-4D97-AF65-F5344CB8AC3E}">
        <p14:creationId xmlns:p14="http://schemas.microsoft.com/office/powerpoint/2010/main" val="101436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781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13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Gingivitis </a:t>
            </a:r>
            <a:r>
              <a:rPr lang="en-US" dirty="0" err="1" smtClean="0"/>
              <a:t>descamativa</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s-ES" dirty="0" smtClean="0"/>
              <a:t>Es un proceso poco conocido y doloroso que afecta con frecuencia a las mujeres en la posmenopáusica. En esta enfermedad, las capas externas de las encías se separan del tejido subyacente, dejando al descubierto las terminaciones nerviosas. Las encías se vuelven tan frágiles que esas capas se pueden desprender al frotarlas con un algodón o con el estímulo de aire de una jeringa odontológica. </a:t>
            </a:r>
          </a:p>
          <a:p>
            <a:endParaRPr lang="es-ES" dirty="0" smtClean="0"/>
          </a:p>
          <a:p>
            <a:endParaRPr lang="en-US" dirty="0"/>
          </a:p>
        </p:txBody>
      </p:sp>
    </p:spTree>
    <p:extLst>
      <p:ext uri="{BB962C8B-B14F-4D97-AF65-F5344CB8AC3E}">
        <p14:creationId xmlns:p14="http://schemas.microsoft.com/office/powerpoint/2010/main" val="340067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4999"/>
            <a:ext cx="499519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533400"/>
            <a:ext cx="326231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 y="3810000"/>
            <a:ext cx="303371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95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u="sng" dirty="0" err="1">
                <a:solidFill>
                  <a:srgbClr val="008080"/>
                </a:solidFill>
                <a:ea typeface="Calibri"/>
                <a:cs typeface="Times New Roman"/>
              </a:rPr>
              <a:t>Etiología</a:t>
            </a:r>
            <a:r>
              <a:rPr lang="en-US" b="1" u="sng" dirty="0">
                <a:solidFill>
                  <a:srgbClr val="008080"/>
                </a:solidFill>
                <a:ea typeface="Calibri"/>
                <a:cs typeface="Times New Roman"/>
              </a:rPr>
              <a:t> de la </a:t>
            </a:r>
            <a:r>
              <a:rPr lang="en-US" b="1" u="sng" dirty="0" err="1">
                <a:solidFill>
                  <a:srgbClr val="008080"/>
                </a:solidFill>
                <a:ea typeface="Calibri"/>
                <a:cs typeface="Times New Roman"/>
              </a:rPr>
              <a:t>Anquilosis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US" u="sng" dirty="0">
                <a:ea typeface="Calibri"/>
                <a:cs typeface="Times New Roman"/>
              </a:rPr>
              <a:t>Su </a:t>
            </a:r>
            <a:r>
              <a:rPr lang="en-US" u="sng" dirty="0" err="1">
                <a:ea typeface="Calibri"/>
                <a:cs typeface="Times New Roman"/>
              </a:rPr>
              <a:t>causa</a:t>
            </a:r>
            <a:r>
              <a:rPr lang="en-US" u="sng" dirty="0">
                <a:ea typeface="Calibri"/>
                <a:cs typeface="Times New Roman"/>
              </a:rPr>
              <a:t> </a:t>
            </a:r>
            <a:r>
              <a:rPr lang="en-US" u="sng" dirty="0" err="1">
                <a:ea typeface="Calibri"/>
                <a:cs typeface="Times New Roman"/>
              </a:rPr>
              <a:t>puede</a:t>
            </a:r>
            <a:r>
              <a:rPr lang="en-US" u="sng" dirty="0">
                <a:ea typeface="Calibri"/>
                <a:cs typeface="Times New Roman"/>
              </a:rPr>
              <a:t> </a:t>
            </a:r>
            <a:r>
              <a:rPr lang="en-US" u="sng" dirty="0" err="1">
                <a:ea typeface="Calibri"/>
                <a:cs typeface="Times New Roman"/>
              </a:rPr>
              <a:t>ser</a:t>
            </a:r>
            <a:r>
              <a:rPr lang="en-US" u="sng" dirty="0">
                <a:ea typeface="Calibri"/>
                <a:cs typeface="Times New Roman"/>
              </a:rPr>
              <a:t> </a:t>
            </a:r>
            <a:r>
              <a:rPr lang="en-US" u="sng" dirty="0" err="1">
                <a:ea typeface="Calibri"/>
                <a:cs typeface="Times New Roman"/>
              </a:rPr>
              <a:t>una</a:t>
            </a:r>
            <a:r>
              <a:rPr lang="en-US" u="sng" dirty="0">
                <a:ea typeface="Calibri"/>
                <a:cs typeface="Times New Roman"/>
              </a:rPr>
              <a:t> </a:t>
            </a:r>
            <a:r>
              <a:rPr lang="en-US" u="sng" dirty="0" err="1">
                <a:ea typeface="Calibri"/>
                <a:cs typeface="Times New Roman"/>
              </a:rPr>
              <a:t>infección</a:t>
            </a:r>
            <a:r>
              <a:rPr lang="en-US" u="sng" dirty="0">
                <a:ea typeface="Calibri"/>
                <a:cs typeface="Times New Roman"/>
              </a:rPr>
              <a:t> </a:t>
            </a:r>
            <a:r>
              <a:rPr lang="en-US" u="sng" dirty="0" err="1">
                <a:ea typeface="Calibri"/>
                <a:cs typeface="Times New Roman"/>
              </a:rPr>
              <a:t>previa</a:t>
            </a:r>
            <a:r>
              <a:rPr lang="en-US" u="sng" dirty="0">
                <a:ea typeface="Calibri"/>
                <a:cs typeface="Times New Roman"/>
              </a:rPr>
              <a:t> o </a:t>
            </a:r>
            <a:r>
              <a:rPr lang="en-US" u="sng" dirty="0" err="1">
                <a:ea typeface="Calibri"/>
                <a:cs typeface="Times New Roman"/>
              </a:rPr>
              <a:t>una</a:t>
            </a:r>
            <a:r>
              <a:rPr lang="en-US" u="sng" dirty="0">
                <a:ea typeface="Calibri"/>
                <a:cs typeface="Times New Roman"/>
              </a:rPr>
              <a:t> </a:t>
            </a:r>
            <a:r>
              <a:rPr lang="en-US" u="sng" dirty="0" err="1">
                <a:ea typeface="Calibri"/>
                <a:cs typeface="Times New Roman"/>
              </a:rPr>
              <a:t>hemartrosis</a:t>
            </a:r>
            <a:r>
              <a:rPr lang="en-US" u="sng" dirty="0">
                <a:ea typeface="Calibri"/>
                <a:cs typeface="Times New Roman"/>
              </a:rPr>
              <a:t>, </a:t>
            </a:r>
            <a:r>
              <a:rPr lang="en-US" u="sng" dirty="0" err="1">
                <a:ea typeface="Calibri"/>
                <a:cs typeface="Times New Roman"/>
              </a:rPr>
              <a:t>producida</a:t>
            </a:r>
            <a:r>
              <a:rPr lang="en-US" u="sng" dirty="0">
                <a:ea typeface="Calibri"/>
                <a:cs typeface="Times New Roman"/>
              </a:rPr>
              <a:t> </a:t>
            </a:r>
            <a:r>
              <a:rPr lang="en-US" u="sng" dirty="0" err="1">
                <a:ea typeface="Calibri"/>
                <a:cs typeface="Times New Roman"/>
              </a:rPr>
              <a:t>por</a:t>
            </a:r>
            <a:r>
              <a:rPr lang="en-US" u="sng" dirty="0">
                <a:ea typeface="Calibri"/>
                <a:cs typeface="Times New Roman"/>
              </a:rPr>
              <a:t> </a:t>
            </a:r>
            <a:r>
              <a:rPr lang="en-US" u="sng" dirty="0" err="1">
                <a:ea typeface="Calibri"/>
                <a:cs typeface="Times New Roman"/>
              </a:rPr>
              <a:t>traumatismo</a:t>
            </a:r>
            <a:r>
              <a:rPr lang="en-US" u="sng" dirty="0">
                <a:ea typeface="Calibri"/>
                <a:cs typeface="Times New Roman"/>
              </a:rPr>
              <a:t>, </a:t>
            </a:r>
            <a:r>
              <a:rPr lang="en-US" u="sng" dirty="0" err="1">
                <a:ea typeface="Calibri"/>
                <a:cs typeface="Times New Roman"/>
              </a:rPr>
              <a:t>por</a:t>
            </a:r>
            <a:r>
              <a:rPr lang="en-US" u="sng" dirty="0">
                <a:ea typeface="Calibri"/>
                <a:cs typeface="Times New Roman"/>
              </a:rPr>
              <a:t> </a:t>
            </a:r>
            <a:r>
              <a:rPr lang="en-US" u="sng" dirty="0" err="1">
                <a:ea typeface="Calibri"/>
                <a:cs typeface="Times New Roman"/>
              </a:rPr>
              <a:t>degeneración</a:t>
            </a:r>
            <a:r>
              <a:rPr lang="en-US" u="sng" dirty="0">
                <a:ea typeface="Calibri"/>
                <a:cs typeface="Times New Roman"/>
              </a:rPr>
              <a:t> articular, o </a:t>
            </a:r>
            <a:r>
              <a:rPr lang="en-US" u="sng" dirty="0" err="1">
                <a:ea typeface="Calibri"/>
                <a:cs typeface="Times New Roman"/>
              </a:rPr>
              <a:t>por</a:t>
            </a:r>
            <a:r>
              <a:rPr lang="en-US" u="sng" dirty="0">
                <a:ea typeface="Calibri"/>
                <a:cs typeface="Times New Roman"/>
              </a:rPr>
              <a:t> </a:t>
            </a:r>
            <a:r>
              <a:rPr lang="en-US" u="sng" dirty="0" err="1">
                <a:ea typeface="Calibri"/>
                <a:cs typeface="Times New Roman"/>
              </a:rPr>
              <a:t>cirugía</a:t>
            </a:r>
            <a:r>
              <a:rPr lang="en-US" u="sng" dirty="0">
                <a:ea typeface="Calibri"/>
                <a:cs typeface="Times New Roman"/>
              </a:rPr>
              <a:t>. En la </a:t>
            </a:r>
            <a:r>
              <a:rPr lang="en-US" u="sng" dirty="0" err="1">
                <a:ea typeface="Calibri"/>
                <a:cs typeface="Times New Roman"/>
              </a:rPr>
              <a:t>anquilosis</a:t>
            </a:r>
            <a:r>
              <a:rPr lang="en-US" u="sng" dirty="0">
                <a:ea typeface="Calibri"/>
                <a:cs typeface="Times New Roman"/>
              </a:rPr>
              <a:t> </a:t>
            </a:r>
            <a:r>
              <a:rPr lang="en-US" u="sng" dirty="0" err="1">
                <a:ea typeface="Calibri"/>
                <a:cs typeface="Times New Roman"/>
              </a:rPr>
              <a:t>ósea</a:t>
            </a:r>
            <a:r>
              <a:rPr lang="en-US" u="sng" dirty="0">
                <a:ea typeface="Calibri"/>
                <a:cs typeface="Times New Roman"/>
              </a:rPr>
              <a:t> no hay </a:t>
            </a:r>
            <a:r>
              <a:rPr lang="en-US" u="sng" dirty="0" err="1">
                <a:ea typeface="Calibri"/>
                <a:cs typeface="Times New Roman"/>
              </a:rPr>
              <a:t>movimiento</a:t>
            </a:r>
            <a:r>
              <a:rPr lang="en-US" u="sng" dirty="0">
                <a:ea typeface="Calibri"/>
                <a:cs typeface="Times New Roman"/>
              </a:rPr>
              <a:t> mandibular y en la </a:t>
            </a:r>
            <a:r>
              <a:rPr lang="en-US" u="sng" dirty="0" err="1">
                <a:ea typeface="Calibri"/>
                <a:cs typeface="Times New Roman"/>
              </a:rPr>
              <a:t>fibrosa</a:t>
            </a:r>
            <a:r>
              <a:rPr lang="en-US" u="sng" dirty="0">
                <a:ea typeface="Calibri"/>
                <a:cs typeface="Times New Roman"/>
              </a:rPr>
              <a:t>, los </a:t>
            </a:r>
            <a:r>
              <a:rPr lang="en-US" u="sng" dirty="0" err="1">
                <a:ea typeface="Calibri"/>
                <a:cs typeface="Times New Roman"/>
              </a:rPr>
              <a:t>movimientos</a:t>
            </a:r>
            <a:r>
              <a:rPr lang="en-US" u="sng" dirty="0">
                <a:ea typeface="Calibri"/>
                <a:cs typeface="Times New Roman"/>
              </a:rPr>
              <a:t> de </a:t>
            </a:r>
            <a:r>
              <a:rPr lang="en-US" u="sng" dirty="0" err="1">
                <a:ea typeface="Calibri"/>
                <a:cs typeface="Times New Roman"/>
              </a:rPr>
              <a:t>apertura</a:t>
            </a:r>
            <a:r>
              <a:rPr lang="en-US" u="sng" dirty="0">
                <a:ea typeface="Calibri"/>
                <a:cs typeface="Times New Roman"/>
              </a:rPr>
              <a:t> </a:t>
            </a:r>
            <a:r>
              <a:rPr lang="en-US" u="sng" dirty="0" err="1">
                <a:ea typeface="Calibri"/>
                <a:cs typeface="Times New Roman"/>
              </a:rPr>
              <a:t>están</a:t>
            </a:r>
            <a:r>
              <a:rPr lang="en-US" u="sng" dirty="0">
                <a:ea typeface="Calibri"/>
                <a:cs typeface="Times New Roman"/>
              </a:rPr>
              <a:t> </a:t>
            </a:r>
            <a:r>
              <a:rPr lang="en-US" u="sng" dirty="0" err="1">
                <a:ea typeface="Calibri"/>
                <a:cs typeface="Times New Roman"/>
              </a:rPr>
              <a:t>limitados</a:t>
            </a:r>
            <a:r>
              <a:rPr lang="en-US" u="sng" dirty="0">
                <a:ea typeface="Calibri"/>
                <a:cs typeface="Times New Roman"/>
              </a:rPr>
              <a:t> y los </a:t>
            </a:r>
            <a:r>
              <a:rPr lang="en-US" u="sng" dirty="0" err="1">
                <a:ea typeface="Calibri"/>
                <a:cs typeface="Times New Roman"/>
              </a:rPr>
              <a:t>excéntricos</a:t>
            </a:r>
            <a:r>
              <a:rPr lang="en-US" u="sng" dirty="0">
                <a:ea typeface="Calibri"/>
                <a:cs typeface="Times New Roman"/>
              </a:rPr>
              <a:t> </a:t>
            </a:r>
            <a:r>
              <a:rPr lang="en-US" u="sng" dirty="0" err="1">
                <a:ea typeface="Calibri"/>
                <a:cs typeface="Times New Roman"/>
              </a:rPr>
              <a:t>totalmente</a:t>
            </a:r>
            <a:r>
              <a:rPr lang="en-US" u="sng" dirty="0">
                <a:ea typeface="Calibri"/>
                <a:cs typeface="Times New Roman"/>
              </a:rPr>
              <a:t> </a:t>
            </a:r>
            <a:r>
              <a:rPr lang="en-US" u="sng" dirty="0" err="1">
                <a:ea typeface="Calibri"/>
                <a:cs typeface="Times New Roman"/>
              </a:rPr>
              <a:t>abolidos</a:t>
            </a:r>
            <a:r>
              <a:rPr lang="en-US" u="sng" dirty="0">
                <a:ea typeface="Calibri"/>
                <a:cs typeface="Times New Roman"/>
              </a:rPr>
              <a:t>.</a:t>
            </a:r>
            <a:endParaRPr lang="en-US" dirty="0">
              <a:ea typeface="Calibri"/>
              <a:cs typeface="Times New Roman"/>
            </a:endParaRPr>
          </a:p>
          <a:p>
            <a:endParaRPr lang="en-US" dirty="0"/>
          </a:p>
        </p:txBody>
      </p:sp>
    </p:spTree>
    <p:extLst>
      <p:ext uri="{BB962C8B-B14F-4D97-AF65-F5344CB8AC3E}">
        <p14:creationId xmlns:p14="http://schemas.microsoft.com/office/powerpoint/2010/main" val="68110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419099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4038600"/>
            <a:ext cx="5314950"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887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LABIO LEPORINO</a:t>
            </a:r>
            <a:endParaRPr lang="en-US" dirty="0"/>
          </a:p>
        </p:txBody>
      </p:sp>
      <p:sp>
        <p:nvSpPr>
          <p:cNvPr id="3" name="Content Placeholder 2"/>
          <p:cNvSpPr>
            <a:spLocks noGrp="1"/>
          </p:cNvSpPr>
          <p:nvPr>
            <p:ph idx="1"/>
          </p:nvPr>
        </p:nvSpPr>
        <p:spPr/>
        <p:txBody>
          <a:bodyPr>
            <a:normAutofit fontScale="77500" lnSpcReduction="20000"/>
          </a:bodyPr>
          <a:lstStyle/>
          <a:p>
            <a:r>
              <a:rPr lang="es-ES" dirty="0" smtClean="0"/>
              <a:t>El labio leporino es una anomalía en la que el labio no se forma completamente durante el desarrollo fetal. El grado del labio leporino puede variar enormemente, desde leve (muesca del labio) hasta severo (gran abertura desde el labio hasta la nariz). El labio leporino recibe distintos nombres según su ubicación y el grado de compromiso del labio. Una hendidura en un lado del labio que no se extiende hasta la nariz se denomina unilateral incompleta. Una hendidura en un lado del labio que se extiende hasta la nariz se denomina unilateral completa. Una hendidura que compromete ambos lados del labio y que se extiende y compromete la nariz se denomina bilateral completa.</a:t>
            </a:r>
            <a:endParaRPr lang="en-US" dirty="0"/>
          </a:p>
        </p:txBody>
      </p:sp>
    </p:spTree>
    <p:extLst>
      <p:ext uri="{BB962C8B-B14F-4D97-AF65-F5344CB8AC3E}">
        <p14:creationId xmlns:p14="http://schemas.microsoft.com/office/powerpoint/2010/main" val="343880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4724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27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Paladar</a:t>
            </a:r>
            <a:r>
              <a:rPr lang="en-US" dirty="0" smtClean="0"/>
              <a:t> </a:t>
            </a:r>
            <a:r>
              <a:rPr lang="en-US" dirty="0" err="1" smtClean="0"/>
              <a:t>hendido</a:t>
            </a:r>
            <a:endParaRPr lang="en-US" dirty="0"/>
          </a:p>
        </p:txBody>
      </p:sp>
      <p:sp>
        <p:nvSpPr>
          <p:cNvPr id="3" name="Content Placeholder 2"/>
          <p:cNvSpPr>
            <a:spLocks noGrp="1"/>
          </p:cNvSpPr>
          <p:nvPr>
            <p:ph idx="1"/>
          </p:nvPr>
        </p:nvSpPr>
        <p:spPr/>
        <p:txBody>
          <a:bodyPr>
            <a:normAutofit fontScale="85000" lnSpcReduction="20000"/>
          </a:bodyPr>
          <a:lstStyle/>
          <a:p>
            <a:r>
              <a:rPr lang="es-ES" dirty="0" smtClean="0"/>
              <a:t>El paladar hendido se presenta cuando el paladar no se cierra completamente sino que deja una abertura que se extiende hasta la cavidad nasal. La hendidura puede afectar a cualquier lado del paladar. Puede extenderse desde la parte anterior de la boca (paladar duro) hasta la garganta (paladar blando). A menudo la hendidura también incluye el labio. El paladar hendido no es tan perceptible como el labio leporino porque está dentro de la boca. Puede ser la única anomalía que presenta el niño o puede estar asociado con el labio leporino u otros síndromes.</a:t>
            </a:r>
            <a:endParaRPr lang="en-US" dirty="0"/>
          </a:p>
        </p:txBody>
      </p:sp>
    </p:spTree>
    <p:extLst>
      <p:ext uri="{BB962C8B-B14F-4D97-AF65-F5344CB8AC3E}">
        <p14:creationId xmlns:p14="http://schemas.microsoft.com/office/powerpoint/2010/main" val="212124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41624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581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06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spcAft>
                <a:spcPts val="0"/>
              </a:spcAft>
            </a:pPr>
            <a:r>
              <a:rPr lang="en-US" dirty="0" smtClean="0"/>
              <a:t/>
            </a:r>
            <a:br>
              <a:rPr lang="en-US" dirty="0" smtClean="0"/>
            </a:br>
            <a:r>
              <a:rPr lang="en-US" dirty="0" smtClean="0"/>
              <a:t/>
            </a:r>
            <a:br>
              <a:rPr lang="en-US" dirty="0" smtClean="0"/>
            </a:br>
            <a:r>
              <a:rPr lang="en-US" dirty="0" smtClean="0"/>
              <a:t> </a:t>
            </a:r>
            <a:r>
              <a:rPr lang="en-US" b="1" dirty="0" smtClean="0">
                <a:effectLst/>
                <a:latin typeface="Arial"/>
              </a:rPr>
              <a:t>PARÁLISIS FACIAL PERIFÉRICA</a:t>
            </a:r>
            <a:r>
              <a:rPr lang="en-US" dirty="0" smtClean="0">
                <a:effectLst/>
              </a:rPr>
              <a:t/>
            </a:r>
            <a:br>
              <a:rPr lang="en-US" dirty="0" smtClean="0">
                <a:effectLst/>
              </a:rPr>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s-ES" sz="1800" dirty="0" smtClean="0"/>
              <a:t>Generales: Traumatismos: sobre todo las fracturas del peñasco y las fracturas de la base de cráneo. Consecuencia de intervenciones quirúrgicas: operaciones de mastoiditis (vaciamiento </a:t>
            </a:r>
            <a:r>
              <a:rPr lang="es-ES" sz="1800" dirty="0" err="1" smtClean="0"/>
              <a:t>petromastoideo</a:t>
            </a:r>
            <a:r>
              <a:rPr lang="es-ES" sz="1800" dirty="0" smtClean="0"/>
              <a:t>), o intervenciones quirúrgicas tales como la ablación del cáncer de Parótida, o intervenciones sobre la articulación </a:t>
            </a:r>
            <a:r>
              <a:rPr lang="es-ES" sz="1800" dirty="0" err="1" smtClean="0"/>
              <a:t>temporomaxilar</a:t>
            </a:r>
            <a:r>
              <a:rPr lang="es-ES" sz="1800" dirty="0" smtClean="0"/>
              <a:t> (anquilosis, prognatismo). </a:t>
            </a:r>
          </a:p>
          <a:p>
            <a:pPr marL="0" indent="0">
              <a:buNone/>
            </a:pPr>
            <a:endParaRPr lang="es-ES" sz="2000" dirty="0" smtClean="0"/>
          </a:p>
          <a:p>
            <a:r>
              <a:rPr lang="es-ES" sz="1800" dirty="0" smtClean="0"/>
              <a:t>Regionales: pueden observarse parálisis faciales espontáneas, por ejemplo en las enfermedades de la Mastoides o del Peñasco, (otitis, otorrea crónica, osteítis </a:t>
            </a:r>
            <a:r>
              <a:rPr lang="es-ES" sz="1800" dirty="0" err="1" smtClean="0"/>
              <a:t>necrosante</a:t>
            </a:r>
            <a:r>
              <a:rPr lang="es-ES" sz="1800" dirty="0" smtClean="0"/>
              <a:t>), estas lesiones provocan habitualmente una parálisis definitiva del nervio por compresión o neuritis. Por el contrario en las otitis agudas, pueden observarse parálisis faciales debidas a una tumefacción de la mucosa, a una compresión del facial en su trayecto </a:t>
            </a:r>
            <a:r>
              <a:rPr lang="es-ES" sz="1800" dirty="0" err="1" smtClean="0"/>
              <a:t>intraóseo</a:t>
            </a:r>
            <a:r>
              <a:rPr lang="es-ES" sz="1800" dirty="0" smtClean="0"/>
              <a:t>. Parálisis que pueden retroceder y desaparecer con un tratamiento apropiado. </a:t>
            </a:r>
          </a:p>
        </p:txBody>
      </p:sp>
    </p:spTree>
    <p:extLst>
      <p:ext uri="{BB962C8B-B14F-4D97-AF65-F5344CB8AC3E}">
        <p14:creationId xmlns:p14="http://schemas.microsoft.com/office/powerpoint/2010/main" val="3416873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57</TotalTime>
  <Words>1099</Words>
  <Application>Microsoft Office PowerPoint</Application>
  <PresentationFormat>On-screen Show (4:3)</PresentationFormat>
  <Paragraphs>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Verve</vt:lpstr>
      <vt:lpstr>Patologias mas frecuentes en aparato estomatognatico </vt:lpstr>
      <vt:lpstr>Que es el aparato estomatognatico</vt:lpstr>
      <vt:lpstr>Etiología de la Anquilosis </vt:lpstr>
      <vt:lpstr>PowerPoint Presentation</vt:lpstr>
      <vt:lpstr>LABIO LEPORINO</vt:lpstr>
      <vt:lpstr>PowerPoint Presentation</vt:lpstr>
      <vt:lpstr>Paladar hendido</vt:lpstr>
      <vt:lpstr>PowerPoint Presentation</vt:lpstr>
      <vt:lpstr>   PARÁLISIS FACIAL PERIFÉRICA   </vt:lpstr>
      <vt:lpstr>PowerPoint Presentation</vt:lpstr>
      <vt:lpstr>PowerPoint Presentation</vt:lpstr>
      <vt:lpstr>MUCOSITIS </vt:lpstr>
      <vt:lpstr>PowerPoint Presentation</vt:lpstr>
      <vt:lpstr>Gingivitis </vt:lpstr>
      <vt:lpstr>PowerPoint Presentation</vt:lpstr>
      <vt:lpstr>Enfermedad de las trincheras</vt:lpstr>
      <vt:lpstr>PowerPoint Presentation</vt:lpstr>
      <vt:lpstr>Hiperplasia condilar</vt:lpstr>
      <vt:lpstr>PowerPoint Presentation</vt:lpstr>
      <vt:lpstr>PowerPoint Presentation</vt:lpstr>
      <vt:lpstr>Gingivitis de la leucemia</vt:lpstr>
      <vt:lpstr>PowerPoint Presentation</vt:lpstr>
      <vt:lpstr>Gingivitis descamativa </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Patologias mas frecuentes en aparato estomatognatico</dc:title>
  <dc:creator>lua</dc:creator>
  <cp:lastModifiedBy>lua</cp:lastModifiedBy>
  <cp:revision>6</cp:revision>
  <dcterms:created xsi:type="dcterms:W3CDTF">2012-04-29T19:44:35Z</dcterms:created>
  <dcterms:modified xsi:type="dcterms:W3CDTF">2012-04-29T20:41:41Z</dcterms:modified>
</cp:coreProperties>
</file>