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177DCCA1-5D96-4AC6-89F2-E115F67D7887}" type="datetimeFigureOut">
              <a:rPr lang="es-MX" smtClean="0"/>
              <a:t>02/05/2012</a:t>
            </a:fld>
            <a:endParaRPr lang="es-MX"/>
          </a:p>
        </p:txBody>
      </p:sp>
      <p:sp>
        <p:nvSpPr>
          <p:cNvPr id="5" name="Footer Placeholder 4"/>
          <p:cNvSpPr>
            <a:spLocks noGrp="1"/>
          </p:cNvSpPr>
          <p:nvPr>
            <p:ph type="ftr" sz="quarter" idx="11"/>
          </p:nvPr>
        </p:nvSpPr>
        <p:spPr>
          <a:xfrm>
            <a:off x="1174044" y="5357592"/>
            <a:ext cx="5034845" cy="365125"/>
          </a:xfrm>
        </p:spPr>
        <p:txBody>
          <a:bodyPr/>
          <a:lstStyle/>
          <a:p>
            <a:endParaRPr lang="es-MX"/>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BD9D001A-14DF-4838-91AC-17D029D9EB8A}"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77DCCA1-5D96-4AC6-89F2-E115F67D7887}" type="datetimeFigureOut">
              <a:rPr lang="es-MX" smtClean="0"/>
              <a:t>02/05/2012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D9D001A-14DF-4838-91AC-17D029D9EB8A}"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77DCCA1-5D96-4AC6-89F2-E115F67D7887}" type="datetimeFigureOut">
              <a:rPr lang="es-MX" smtClean="0"/>
              <a:t>02/05/2012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D9D001A-14DF-4838-91AC-17D029D9EB8A}"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77DCCA1-5D96-4AC6-89F2-E115F67D7887}" type="datetimeFigureOut">
              <a:rPr lang="es-MX" smtClean="0"/>
              <a:t>02/05/2012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D9D001A-14DF-4838-91AC-17D029D9EB8A}"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77DCCA1-5D96-4AC6-89F2-E115F67D7887}" type="datetimeFigureOut">
              <a:rPr lang="es-MX" smtClean="0"/>
              <a:t>02/05/2012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D9D001A-14DF-4838-91AC-17D029D9EB8A}"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177DCCA1-5D96-4AC6-89F2-E115F67D7887}" type="datetimeFigureOut">
              <a:rPr lang="es-MX" smtClean="0"/>
              <a:t>02/05/2012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D9D001A-14DF-4838-91AC-17D029D9EB8A}" type="slidenum">
              <a:rPr lang="es-MX" smtClean="0"/>
              <a:t>‹Nº›</a:t>
            </a:fld>
            <a:endParaRPr lang="es-MX"/>
          </a:p>
        </p:txBody>
      </p:sp>
      <p:sp>
        <p:nvSpPr>
          <p:cNvPr id="9" name="Content Placeholder 8"/>
          <p:cNvSpPr>
            <a:spLocks noGrp="1"/>
          </p:cNvSpPr>
          <p:nvPr>
            <p:ph sz="quarter" idx="13"/>
          </p:nvPr>
        </p:nvSpPr>
        <p:spPr>
          <a:xfrm>
            <a:off x="1298448" y="2121407"/>
            <a:ext cx="3200400" cy="360273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177DCCA1-5D96-4AC6-89F2-E115F67D7887}" type="datetimeFigureOut">
              <a:rPr lang="es-MX" smtClean="0"/>
              <a:t>02/05/2012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BD9D001A-14DF-4838-91AC-17D029D9EB8A}" type="slidenum">
              <a:rPr lang="es-MX" smtClean="0"/>
              <a:t>‹Nº›</a:t>
            </a:fld>
            <a:endParaRPr lang="es-MX"/>
          </a:p>
        </p:txBody>
      </p:sp>
      <p:sp>
        <p:nvSpPr>
          <p:cNvPr id="11" name="Content Placeholder 10"/>
          <p:cNvSpPr>
            <a:spLocks noGrp="1"/>
          </p:cNvSpPr>
          <p:nvPr>
            <p:ph sz="quarter" idx="13"/>
          </p:nvPr>
        </p:nvSpPr>
        <p:spPr>
          <a:xfrm>
            <a:off x="1298448" y="2944368"/>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177DCCA1-5D96-4AC6-89F2-E115F67D7887}" type="datetimeFigureOut">
              <a:rPr lang="es-MX" smtClean="0"/>
              <a:t>02/05/2012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BD9D001A-14DF-4838-91AC-17D029D9EB8A}"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7DCCA1-5D96-4AC6-89F2-E115F67D7887}" type="datetimeFigureOut">
              <a:rPr lang="es-MX" smtClean="0"/>
              <a:t>02/05/2012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BD9D001A-14DF-4838-91AC-17D029D9EB8A}"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1698" y="5885672"/>
            <a:ext cx="1213821" cy="365125"/>
          </a:xfrm>
        </p:spPr>
        <p:txBody>
          <a:bodyPr/>
          <a:lstStyle/>
          <a:p>
            <a:fld id="{177DCCA1-5D96-4AC6-89F2-E115F67D7887}" type="datetimeFigureOut">
              <a:rPr lang="es-MX" smtClean="0"/>
              <a:t>02/05/2012</a:t>
            </a:fld>
            <a:endParaRPr lang="es-MX"/>
          </a:p>
        </p:txBody>
      </p:sp>
      <p:sp>
        <p:nvSpPr>
          <p:cNvPr id="6" name="Footer Placeholder 5"/>
          <p:cNvSpPr>
            <a:spLocks noGrp="1"/>
          </p:cNvSpPr>
          <p:nvPr>
            <p:ph type="ftr" sz="quarter" idx="11"/>
          </p:nvPr>
        </p:nvSpPr>
        <p:spPr>
          <a:xfrm rot="-60000">
            <a:off x="914554" y="5829261"/>
            <a:ext cx="3522607" cy="365125"/>
          </a:xfrm>
        </p:spPr>
        <p:txBody>
          <a:bodyPr/>
          <a:lstStyle/>
          <a:p>
            <a:endParaRPr lang="es-MX"/>
          </a:p>
        </p:txBody>
      </p:sp>
      <p:sp>
        <p:nvSpPr>
          <p:cNvPr id="7" name="Slide Number Placeholder 6"/>
          <p:cNvSpPr>
            <a:spLocks noGrp="1"/>
          </p:cNvSpPr>
          <p:nvPr>
            <p:ph type="sldNum" sz="quarter" idx="12"/>
          </p:nvPr>
        </p:nvSpPr>
        <p:spPr>
          <a:xfrm rot="60000">
            <a:off x="7557313" y="5896961"/>
            <a:ext cx="554023" cy="365125"/>
          </a:xfrm>
        </p:spPr>
        <p:txBody>
          <a:bodyPr/>
          <a:lstStyle/>
          <a:p>
            <a:fld id="{BD9D001A-14DF-4838-91AC-17D029D9EB8A}"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5936" y="5888737"/>
            <a:ext cx="1213821" cy="365125"/>
          </a:xfrm>
        </p:spPr>
        <p:txBody>
          <a:bodyPr/>
          <a:lstStyle/>
          <a:p>
            <a:fld id="{177DCCA1-5D96-4AC6-89F2-E115F67D7887}" type="datetimeFigureOut">
              <a:rPr lang="es-MX" smtClean="0"/>
              <a:t>02/05/2012</a:t>
            </a:fld>
            <a:endParaRPr lang="es-MX"/>
          </a:p>
        </p:txBody>
      </p:sp>
      <p:sp>
        <p:nvSpPr>
          <p:cNvPr id="6" name="Footer Placeholder 5"/>
          <p:cNvSpPr>
            <a:spLocks noGrp="1"/>
          </p:cNvSpPr>
          <p:nvPr>
            <p:ph type="ftr" sz="quarter" idx="11"/>
          </p:nvPr>
        </p:nvSpPr>
        <p:spPr>
          <a:xfrm rot="-60000">
            <a:off x="914569" y="5831037"/>
            <a:ext cx="3319043" cy="365125"/>
          </a:xfrm>
        </p:spPr>
        <p:txBody>
          <a:bodyPr/>
          <a:lstStyle/>
          <a:p>
            <a:endParaRPr lang="es-MX"/>
          </a:p>
        </p:txBody>
      </p:sp>
      <p:sp>
        <p:nvSpPr>
          <p:cNvPr id="7" name="Slide Number Placeholder 6"/>
          <p:cNvSpPr>
            <a:spLocks noGrp="1"/>
          </p:cNvSpPr>
          <p:nvPr>
            <p:ph type="sldNum" sz="quarter" idx="12"/>
          </p:nvPr>
        </p:nvSpPr>
        <p:spPr>
          <a:xfrm rot="60000">
            <a:off x="7562089" y="5900026"/>
            <a:ext cx="554023" cy="365125"/>
          </a:xfrm>
        </p:spPr>
        <p:txBody>
          <a:bodyPr/>
          <a:lstStyle/>
          <a:p>
            <a:fld id="{BD9D001A-14DF-4838-91AC-17D029D9EB8A}"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177DCCA1-5D96-4AC6-89F2-E115F67D7887}" type="datetimeFigureOut">
              <a:rPr lang="es-MX" smtClean="0"/>
              <a:t>02/05/2012</a:t>
            </a:fld>
            <a:endParaRPr lang="es-MX"/>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s-MX"/>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BD9D001A-14DF-4838-91AC-17D029D9EB8A}"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es.wikipedia.org/wiki/Patolog%C3%ADa_Periapical" TargetMode="External"/><Relationship Id="rId3" Type="http://schemas.openxmlformats.org/officeDocument/2006/relationships/hyperlink" Target="http://es.wikipedia.org/wiki/Dentina" TargetMode="External"/><Relationship Id="rId7" Type="http://schemas.openxmlformats.org/officeDocument/2006/relationships/hyperlink" Target="http://www.encolombia.com/images/ace/clasificacion2.htm" TargetMode="External"/><Relationship Id="rId2" Type="http://schemas.openxmlformats.org/officeDocument/2006/relationships/hyperlink" Target="http://es.wikipedia.org/wiki/Pulpa_dentaria" TargetMode="External"/><Relationship Id="rId1" Type="http://schemas.openxmlformats.org/officeDocument/2006/relationships/slideLayout" Target="../slideLayouts/slideLayout2.xml"/><Relationship Id="rId6" Type="http://schemas.openxmlformats.org/officeDocument/2006/relationships/hyperlink" Target="http://es.wikipedia.org/wiki/Pulpitis" TargetMode="External"/><Relationship Id="rId11" Type="http://schemas.openxmlformats.org/officeDocument/2006/relationships/hyperlink" Target="http://www.iztacala.unam.mx/~rrivas/lecturas/glosario/glos_a.html" TargetMode="External"/><Relationship Id="rId5" Type="http://schemas.openxmlformats.org/officeDocument/2006/relationships/hyperlink" Target="http://www.ada.org/" TargetMode="External"/><Relationship Id="rId10" Type="http://schemas.openxmlformats.org/officeDocument/2006/relationships/hyperlink" Target="http://es.wikipedia.org/w/index.php?title=Traumatolog%C3%ADa_Dental&amp;action=edit&amp;redlink=1" TargetMode="External"/><Relationship Id="rId4" Type="http://schemas.openxmlformats.org/officeDocument/2006/relationships/hyperlink" Target="http://es.wikipedia.org/wiki/Diente" TargetMode="External"/><Relationship Id="rId9" Type="http://schemas.openxmlformats.org/officeDocument/2006/relationships/hyperlink" Target="http://es.wikipedia.org/wiki/Pr%C3%B3tesis_fija_(denta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11560" y="548680"/>
            <a:ext cx="7772400" cy="1686049"/>
          </a:xfrm>
        </p:spPr>
        <p:style>
          <a:lnRef idx="2">
            <a:schemeClr val="accent2"/>
          </a:lnRef>
          <a:fillRef idx="1">
            <a:schemeClr val="lt1"/>
          </a:fillRef>
          <a:effectRef idx="0">
            <a:schemeClr val="accent2"/>
          </a:effectRef>
          <a:fontRef idx="minor">
            <a:schemeClr val="dk1"/>
          </a:fontRef>
        </p:style>
        <p:txBody>
          <a:bodyPr/>
          <a:lstStyle/>
          <a:p>
            <a:r>
              <a:rPr lang="es-MX" dirty="0" smtClean="0"/>
              <a:t>UNIVERSIDAD GUADALAJARA LAMAR</a:t>
            </a:r>
            <a:endParaRPr lang="es-MX" dirty="0"/>
          </a:p>
        </p:txBody>
      </p:sp>
      <p:sp>
        <p:nvSpPr>
          <p:cNvPr id="3" name="2 Subtítulo"/>
          <p:cNvSpPr>
            <a:spLocks noGrp="1"/>
          </p:cNvSpPr>
          <p:nvPr>
            <p:ph type="subTitle" idx="1"/>
          </p:nvPr>
        </p:nvSpPr>
        <p:spPr>
          <a:xfrm>
            <a:off x="1371600" y="2564904"/>
            <a:ext cx="6400800" cy="3073896"/>
          </a:xfrm>
        </p:spPr>
        <p:txBody>
          <a:bodyPr>
            <a:normAutofit/>
          </a:bodyPr>
          <a:lstStyle/>
          <a:p>
            <a:r>
              <a:rPr lang="es-MX" sz="3200" dirty="0" smtClean="0"/>
              <a:t>CHRISTOPHER CHONG RAMIREZ</a:t>
            </a:r>
          </a:p>
          <a:p>
            <a:r>
              <a:rPr lang="es-MX" sz="3200" dirty="0" smtClean="0"/>
              <a:t>Reporte de 11 patologías mas frecuentes del aparato </a:t>
            </a:r>
            <a:r>
              <a:rPr lang="es-MX" sz="3200" dirty="0" err="1" smtClean="0"/>
              <a:t>estomatognático</a:t>
            </a:r>
            <a:r>
              <a:rPr lang="es-MX" sz="3200" dirty="0" smtClean="0"/>
              <a:t> </a:t>
            </a:r>
            <a:endParaRPr lang="es-MX" sz="3200" dirty="0"/>
          </a:p>
        </p:txBody>
      </p:sp>
      <p:pic>
        <p:nvPicPr>
          <p:cNvPr id="1027" name="Picture 3" descr="C:\Program Files\Microsoft Office\MEDIA\CAGCAT10\j019637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56176" y="3972763"/>
            <a:ext cx="2808312" cy="2948282"/>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13783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5616" y="260648"/>
            <a:ext cx="6965245" cy="1202485"/>
          </a:xfrm>
        </p:spPr>
        <p:txBody>
          <a:bodyPr/>
          <a:lstStyle/>
          <a:p>
            <a:r>
              <a:rPr lang="es-MX" dirty="0" smtClean="0"/>
              <a:t>ESTETICA DENTAL</a:t>
            </a:r>
            <a:endParaRPr lang="es-MX" dirty="0"/>
          </a:p>
        </p:txBody>
      </p:sp>
      <p:sp>
        <p:nvSpPr>
          <p:cNvPr id="3" name="2 Marcador de contenido"/>
          <p:cNvSpPr>
            <a:spLocks noGrp="1"/>
          </p:cNvSpPr>
          <p:nvPr>
            <p:ph idx="1"/>
          </p:nvPr>
        </p:nvSpPr>
        <p:spPr>
          <a:xfrm>
            <a:off x="899592" y="1124744"/>
            <a:ext cx="7416824" cy="5184576"/>
          </a:xfrm>
        </p:spPr>
        <p:txBody>
          <a:bodyPr>
            <a:normAutofit fontScale="85000" lnSpcReduction="20000"/>
          </a:bodyPr>
          <a:lstStyle/>
          <a:p>
            <a:r>
              <a:rPr lang="es-MX" dirty="0"/>
              <a:t>Este apartado podría ser un compendio de todos los demás apartados de especialidades, ya que tanto en odontología conservadora, prótesis, ortodoncia, periodoncia, cirugía, </a:t>
            </a:r>
            <a:r>
              <a:rPr lang="es-MX" dirty="0" err="1"/>
              <a:t>etc</a:t>
            </a:r>
            <a:r>
              <a:rPr lang="es-MX" dirty="0"/>
              <a:t>, el fin es tratar una enfermedad </a:t>
            </a:r>
            <a:r>
              <a:rPr lang="es-MX" dirty="0" err="1"/>
              <a:t>bucodentaria</a:t>
            </a:r>
            <a:r>
              <a:rPr lang="es-MX" dirty="0"/>
              <a:t>, pero con otros dos objetivos, la funcionalidad del tratamiento y la estética del mismo. Por tanto hagamos lo que hagamos al final buscaremos la solución más estética posible. </a:t>
            </a:r>
            <a:endParaRPr lang="es-MX" dirty="0" smtClean="0"/>
          </a:p>
          <a:p>
            <a:r>
              <a:rPr lang="es-MX" dirty="0"/>
              <a:t>La estética dental se está convirtiendo en una especialidad de la odontología, cada vez hay más demanda y los tratamientos deben tener el máximo posible de calidad debido a las exigencias de los pacientes. </a:t>
            </a:r>
            <a:endParaRPr lang="es-MX" dirty="0" smtClean="0"/>
          </a:p>
          <a:p>
            <a:r>
              <a:rPr lang="es-MX" dirty="0"/>
              <a:t>De todas maneras, milagros no hacemos y hay casos que las exigencias son tan altas que es imposible complacer a nuestro paciente, de todas maneras, debido a los avances de la tecnología y de los materiales dentales que se usan, cada vez podemos superar nuestro nivel. </a:t>
            </a:r>
            <a:endParaRPr lang="es-MX" dirty="0" smtClean="0"/>
          </a:p>
          <a:p>
            <a:r>
              <a:rPr lang="es-MX" dirty="0"/>
              <a:t>Hay materiales que se usaron durante muchos años, el oro uno de ellos, hoy todo el mundo quiere oro, pero no en la boca. Era un material </a:t>
            </a:r>
            <a:r>
              <a:rPr lang="es-MX" dirty="0" err="1"/>
              <a:t>biocompatible</a:t>
            </a:r>
            <a:r>
              <a:rPr lang="es-MX" dirty="0"/>
              <a:t>, pero las prótesis eran antiestéticas. </a:t>
            </a:r>
          </a:p>
        </p:txBody>
      </p:sp>
    </p:spTree>
    <p:extLst>
      <p:ext uri="{BB962C8B-B14F-4D97-AF65-F5344CB8AC3E}">
        <p14:creationId xmlns:p14="http://schemas.microsoft.com/office/powerpoint/2010/main" val="36579870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116632"/>
            <a:ext cx="6965245" cy="1202485"/>
          </a:xfrm>
        </p:spPr>
        <p:txBody>
          <a:bodyPr/>
          <a:lstStyle/>
          <a:p>
            <a:r>
              <a:rPr lang="es-MX" dirty="0" smtClean="0"/>
              <a:t>PATOLOGIA DENTARIA</a:t>
            </a:r>
            <a:endParaRPr lang="es-MX" dirty="0"/>
          </a:p>
        </p:txBody>
      </p:sp>
      <p:sp>
        <p:nvSpPr>
          <p:cNvPr id="3" name="2 Marcador de contenido"/>
          <p:cNvSpPr>
            <a:spLocks noGrp="1"/>
          </p:cNvSpPr>
          <p:nvPr>
            <p:ph idx="1"/>
          </p:nvPr>
        </p:nvSpPr>
        <p:spPr>
          <a:xfrm>
            <a:off x="395536" y="1052736"/>
            <a:ext cx="8651304" cy="6336704"/>
          </a:xfrm>
        </p:spPr>
        <p:txBody>
          <a:bodyPr>
            <a:normAutofit fontScale="55000" lnSpcReduction="20000"/>
          </a:bodyPr>
          <a:lstStyle/>
          <a:p>
            <a:r>
              <a:rPr lang="es-MX" sz="3700" dirty="0"/>
              <a:t>La caries dental junto a la enfermedad periodontal (popularmente llamada piorrea), son las enfermedades más frecuentes y destructivas de las estructuras </a:t>
            </a:r>
            <a:r>
              <a:rPr lang="es-MX" sz="3700" dirty="0" err="1"/>
              <a:t>bucodentarias</a:t>
            </a:r>
            <a:r>
              <a:rPr lang="es-MX" sz="3700" dirty="0"/>
              <a:t>. </a:t>
            </a:r>
            <a:endParaRPr lang="es-MX" sz="3700" dirty="0" smtClean="0"/>
          </a:p>
          <a:p>
            <a:r>
              <a:rPr lang="es-MX" sz="3700" dirty="0"/>
              <a:t>La CARIES es una enfermedad infecciosa que provoca la destrucción de los tejidos duros de los dientes, y puede llegar a afectar las partes internas de las piezas dentarias (pulpa dentaria), dando lugar a las famosas odontalgias ("dolores de muelas") que padecen y han padecido millares y millares de personas en la historia de la humanidad. </a:t>
            </a:r>
            <a:endParaRPr lang="es-MX" sz="3700" dirty="0" smtClean="0"/>
          </a:p>
          <a:p>
            <a:r>
              <a:rPr lang="es-MX" sz="3700" dirty="0"/>
              <a:t>Estas odontalgias indican afectación de la pulpa dentaria, por ello el dolor es de origen </a:t>
            </a:r>
            <a:r>
              <a:rPr lang="es-MX" sz="3700" dirty="0" err="1"/>
              <a:t>pulpar</a:t>
            </a:r>
            <a:r>
              <a:rPr lang="es-MX" sz="3700" dirty="0"/>
              <a:t>, que ya veremos en otro apartado de la WEB. </a:t>
            </a:r>
            <a:endParaRPr lang="es-MX" sz="3700" dirty="0" smtClean="0"/>
          </a:p>
          <a:p>
            <a:r>
              <a:rPr lang="es-MX" sz="3700" dirty="0"/>
              <a:t>Más adelante también veremos que las caries son indoloras cuando afectan al esmalte y presentan sensibilidad a los cambios térmicos (frío y caliente), dulces y ácidos cuando se afecta la dentina.</a:t>
            </a:r>
            <a:endParaRPr lang="es-MX" sz="3700" dirty="0" smtClean="0"/>
          </a:p>
          <a:p>
            <a:r>
              <a:rPr lang="es-MX" sz="3700" dirty="0"/>
              <a:t>En realidad la caries es de origen multifactorial, intervienen varios factores para que las bacterias actúen y produzcan la destrucción del diente. </a:t>
            </a:r>
            <a:endParaRPr lang="es-MX" sz="3700" dirty="0" smtClean="0"/>
          </a:p>
          <a:p>
            <a:r>
              <a:rPr lang="es-MX" sz="3700" dirty="0"/>
              <a:t>Los ácidos producidos por las bacterias hacen que el pH disminuya y el esmalte dentario empieza a disolverse a un pH por debajo de 5,5. </a:t>
            </a:r>
            <a:endParaRPr lang="es-MX" sz="3700" dirty="0" smtClean="0"/>
          </a:p>
          <a:p>
            <a:endParaRPr lang="es-MX" dirty="0"/>
          </a:p>
        </p:txBody>
      </p:sp>
    </p:spTree>
    <p:extLst>
      <p:ext uri="{BB962C8B-B14F-4D97-AF65-F5344CB8AC3E}">
        <p14:creationId xmlns:p14="http://schemas.microsoft.com/office/powerpoint/2010/main" val="31874955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5616" y="116632"/>
            <a:ext cx="6965245" cy="1202485"/>
          </a:xfrm>
        </p:spPr>
        <p:txBody>
          <a:bodyPr/>
          <a:lstStyle/>
          <a:p>
            <a:r>
              <a:rPr lang="es-MX" dirty="0" smtClean="0"/>
              <a:t>ENDODONCIA</a:t>
            </a:r>
            <a:endParaRPr lang="es-MX" dirty="0"/>
          </a:p>
        </p:txBody>
      </p:sp>
      <p:sp>
        <p:nvSpPr>
          <p:cNvPr id="3" name="2 Marcador de contenido"/>
          <p:cNvSpPr>
            <a:spLocks noGrp="1"/>
          </p:cNvSpPr>
          <p:nvPr>
            <p:ph idx="1"/>
          </p:nvPr>
        </p:nvSpPr>
        <p:spPr>
          <a:xfrm>
            <a:off x="395536" y="1124744"/>
            <a:ext cx="8568952" cy="5544616"/>
          </a:xfrm>
        </p:spPr>
        <p:txBody>
          <a:bodyPr>
            <a:normAutofit fontScale="85000" lnSpcReduction="20000"/>
          </a:bodyPr>
          <a:lstStyle/>
          <a:p>
            <a:pPr algn="just"/>
            <a:r>
              <a:rPr lang="es-ES" dirty="0" smtClean="0"/>
              <a:t>Endodoncia Es el tratamiento de conductos radiculares, esto corresponde a toda terapia que es practicada en el complejo </a:t>
            </a:r>
            <a:r>
              <a:rPr lang="es-ES" dirty="0" err="1" smtClean="0"/>
              <a:t>dentino-pulpar</a:t>
            </a:r>
            <a:r>
              <a:rPr lang="es-ES" dirty="0" smtClean="0"/>
              <a:t> (es decir la </a:t>
            </a:r>
            <a:r>
              <a:rPr lang="es-ES" dirty="0" smtClean="0">
                <a:hlinkClick r:id="rId2" tooltip="Pulpa dentaria"/>
              </a:rPr>
              <a:t>pulpa dentaria</a:t>
            </a:r>
            <a:r>
              <a:rPr lang="es-ES" dirty="0" smtClean="0"/>
              <a:t> y su </a:t>
            </a:r>
            <a:r>
              <a:rPr lang="es-ES" dirty="0" smtClean="0">
                <a:hlinkClick r:id="rId3" tooltip="Dentina"/>
              </a:rPr>
              <a:t>dentina</a:t>
            </a:r>
            <a:r>
              <a:rPr lang="es-ES" dirty="0" smtClean="0"/>
              <a:t>) de un </a:t>
            </a:r>
            <a:r>
              <a:rPr lang="es-ES" dirty="0" smtClean="0">
                <a:hlinkClick r:id="rId4" tooltip="Diente"/>
              </a:rPr>
              <a:t>diente</a:t>
            </a:r>
            <a:r>
              <a:rPr lang="es-ES" dirty="0" smtClean="0"/>
              <a:t> (actualmente el término mejor aceptado es órgano dental). Es también la especialidad odontológica reconocida desde 1963 por la </a:t>
            </a:r>
            <a:r>
              <a:rPr lang="es-ES" dirty="0" smtClean="0">
                <a:hlinkClick r:id="rId5"/>
              </a:rPr>
              <a:t>Asociación Dental Americana</a:t>
            </a:r>
            <a:r>
              <a:rPr lang="es-ES" dirty="0" smtClean="0"/>
              <a:t>. La terapia </a:t>
            </a:r>
            <a:r>
              <a:rPr lang="es-ES" dirty="0" err="1" smtClean="0"/>
              <a:t>endodóntica</a:t>
            </a:r>
            <a:r>
              <a:rPr lang="es-ES" dirty="0" smtClean="0"/>
              <a:t> podría decirse que abarca desde una protección </a:t>
            </a:r>
            <a:r>
              <a:rPr lang="es-ES" dirty="0" err="1" smtClean="0"/>
              <a:t>pulpar</a:t>
            </a:r>
            <a:r>
              <a:rPr lang="es-ES" dirty="0" smtClean="0"/>
              <a:t> directa o indirecta hasta la extirpación total de la pulpa dental . Se aplica en piezas dentales fracturadas, con caries profundas o lesionadas en su tejido </a:t>
            </a:r>
            <a:r>
              <a:rPr lang="es-ES" dirty="0" err="1" smtClean="0"/>
              <a:t>pulpar</a:t>
            </a:r>
            <a:r>
              <a:rPr lang="es-ES" dirty="0" smtClean="0"/>
              <a:t> (tejido conectivo laxo) en las que se da una sintomatología característica </a:t>
            </a:r>
            <a:r>
              <a:rPr lang="es-ES" dirty="0" smtClean="0">
                <a:hlinkClick r:id="rId6" tooltip="Pulpitis"/>
              </a:rPr>
              <a:t>pulpitis</a:t>
            </a:r>
            <a:r>
              <a:rPr lang="es-ES" dirty="0" smtClean="0"/>
              <a:t> </a:t>
            </a:r>
            <a:r>
              <a:rPr lang="es-ES" dirty="0" smtClean="0">
                <a:hlinkClick r:id="rId7"/>
              </a:rPr>
              <a:t>(Clasificación de las lesiones </a:t>
            </a:r>
            <a:r>
              <a:rPr lang="es-ES" dirty="0" err="1" smtClean="0">
                <a:hlinkClick r:id="rId7"/>
              </a:rPr>
              <a:t>pulpares</a:t>
            </a:r>
            <a:r>
              <a:rPr lang="es-ES" dirty="0" smtClean="0">
                <a:hlinkClick r:id="rId7"/>
              </a:rPr>
              <a:t>)</a:t>
            </a:r>
            <a:r>
              <a:rPr lang="es-ES" dirty="0" smtClean="0"/>
              <a:t>. Y el estudio de la </a:t>
            </a:r>
            <a:r>
              <a:rPr lang="es-ES" dirty="0" smtClean="0">
                <a:hlinkClick r:id="rId8" tooltip="Patología Periapical"/>
              </a:rPr>
              <a:t>Patología </a:t>
            </a:r>
            <a:r>
              <a:rPr lang="es-ES" dirty="0" err="1" smtClean="0">
                <a:hlinkClick r:id="rId8" tooltip="Patología Periapical"/>
              </a:rPr>
              <a:t>Periapical</a:t>
            </a:r>
            <a:r>
              <a:rPr lang="es-ES" dirty="0" smtClean="0"/>
              <a:t> Esta lesión puede ser reversible (con maniobras </a:t>
            </a:r>
            <a:r>
              <a:rPr lang="es-ES" dirty="0" err="1" smtClean="0"/>
              <a:t>endodónticas</a:t>
            </a:r>
            <a:r>
              <a:rPr lang="es-ES" dirty="0" smtClean="0"/>
              <a:t> de protección </a:t>
            </a:r>
            <a:r>
              <a:rPr lang="es-ES" dirty="0" err="1" smtClean="0"/>
              <a:t>pulpar</a:t>
            </a:r>
            <a:r>
              <a:rPr lang="es-ES" dirty="0" smtClean="0"/>
              <a:t> puede revertirse el proceso inflamatorio </a:t>
            </a:r>
            <a:r>
              <a:rPr lang="es-ES" dirty="0" err="1" smtClean="0"/>
              <a:t>pulpar</a:t>
            </a:r>
            <a:r>
              <a:rPr lang="es-ES" dirty="0" smtClean="0"/>
              <a:t>) o irreversible, cuando la única opción terapéutica es la extirpación total de la pulpa dental, y la obturación tridimensional del conducto dentario. También se realizan </a:t>
            </a:r>
            <a:r>
              <a:rPr lang="es-ES" dirty="0" err="1" smtClean="0"/>
              <a:t>biopulpectomías</a:t>
            </a:r>
            <a:r>
              <a:rPr lang="es-ES" dirty="0" smtClean="0"/>
              <a:t> totales en piezas dentarias con fines protésicos.(</a:t>
            </a:r>
            <a:r>
              <a:rPr lang="es-ES" dirty="0" smtClean="0">
                <a:hlinkClick r:id="rId9" tooltip="Prótesis fija (dental)"/>
              </a:rPr>
              <a:t>prótesis fijas</a:t>
            </a:r>
            <a:r>
              <a:rPr lang="es-ES" dirty="0" smtClean="0"/>
              <a:t>) Endodoncia es la terapéutica en distintas situaciones de </a:t>
            </a:r>
            <a:r>
              <a:rPr lang="es-ES" dirty="0" smtClean="0">
                <a:hlinkClick r:id="rId10" tooltip="Traumatología Dental (aún no redactado)"/>
              </a:rPr>
              <a:t>Traumatología Dental</a:t>
            </a:r>
            <a:r>
              <a:rPr lang="es-ES" dirty="0" smtClean="0"/>
              <a:t>. </a:t>
            </a:r>
            <a:r>
              <a:rPr lang="es-ES" dirty="0" smtClean="0">
                <a:hlinkClick r:id="rId11"/>
              </a:rPr>
              <a:t>Glosario </a:t>
            </a:r>
            <a:r>
              <a:rPr lang="es-ES" dirty="0" err="1" smtClean="0">
                <a:hlinkClick r:id="rId11"/>
              </a:rPr>
              <a:t>endodóntico</a:t>
            </a:r>
            <a:endParaRPr lang="es-ES" dirty="0" smtClean="0"/>
          </a:p>
          <a:p>
            <a:pPr algn="just"/>
            <a:r>
              <a:rPr lang="es-ES" dirty="0" smtClean="0"/>
              <a:t>Existe también el término </a:t>
            </a:r>
            <a:r>
              <a:rPr lang="es-ES" dirty="0" err="1" smtClean="0"/>
              <a:t>Endodontología</a:t>
            </a:r>
            <a:r>
              <a:rPr lang="es-ES" dirty="0" smtClean="0"/>
              <a:t> ampliamente usado en el contexto internacional.</a:t>
            </a:r>
          </a:p>
          <a:p>
            <a:endParaRPr lang="es-MX" dirty="0"/>
          </a:p>
        </p:txBody>
      </p:sp>
    </p:spTree>
    <p:extLst>
      <p:ext uri="{BB962C8B-B14F-4D97-AF65-F5344CB8AC3E}">
        <p14:creationId xmlns:p14="http://schemas.microsoft.com/office/powerpoint/2010/main" val="33486026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5616" y="260648"/>
            <a:ext cx="6965245" cy="1202485"/>
          </a:xfrm>
        </p:spPr>
        <p:txBody>
          <a:bodyPr/>
          <a:lstStyle/>
          <a:p>
            <a:r>
              <a:rPr lang="es-MX" dirty="0" smtClean="0"/>
              <a:t>ODONTOPEDIATRIA</a:t>
            </a:r>
            <a:endParaRPr lang="es-MX" dirty="0"/>
          </a:p>
        </p:txBody>
      </p:sp>
      <p:sp>
        <p:nvSpPr>
          <p:cNvPr id="3" name="2 Marcador de contenido"/>
          <p:cNvSpPr>
            <a:spLocks noGrp="1"/>
          </p:cNvSpPr>
          <p:nvPr>
            <p:ph idx="1"/>
          </p:nvPr>
        </p:nvSpPr>
        <p:spPr>
          <a:xfrm>
            <a:off x="1115616" y="1340768"/>
            <a:ext cx="7128792" cy="4752528"/>
          </a:xfrm>
        </p:spPr>
        <p:txBody>
          <a:bodyPr>
            <a:normAutofit fontScale="85000" lnSpcReduction="20000"/>
          </a:bodyPr>
          <a:lstStyle/>
          <a:p>
            <a:r>
              <a:rPr lang="es-MX" dirty="0"/>
              <a:t>La Odontología pediátrica es una especialidad muy unida con la ortodoncia, trata a pacientes infantiles. Es de gran importancia el tratamiento de los niños, ya que en general estamos haciendo prevención de otras enfermedades o defectos posteriores.</a:t>
            </a:r>
            <a:r>
              <a:rPr lang="es-MX" dirty="0" smtClean="0"/>
              <a:t> </a:t>
            </a:r>
            <a:r>
              <a:rPr lang="es-MX" dirty="0"/>
              <a:t>Ya hemos visto la erupción dentaria, su secuencia y las posibles alteraciones de la misma. El alineamiento y buena oclusión dentaria depende de las bases óseas y de la posición adecuada de las piezas dentarias, primero las temporales y posteriormente las permanentes. En general cuando hay alteraciones en las piezas temporales, si no son tratadas, van a repercutir en las piezas permanentes.</a:t>
            </a:r>
            <a:endParaRPr lang="es-MX" dirty="0" smtClean="0"/>
          </a:p>
          <a:p>
            <a:r>
              <a:rPr lang="es-MX" dirty="0"/>
              <a:t>Es fundamental realizar radiografías en los niños que vemos con problemas odontológicos y más si sospechamos la posibilidad de patologías muy frecuentes como son las agenesias dentarias, las ectopias, los supernumerarios y la </a:t>
            </a:r>
            <a:r>
              <a:rPr lang="es-MX" dirty="0" err="1"/>
              <a:t>policaries</a:t>
            </a:r>
            <a:r>
              <a:rPr lang="es-MX" dirty="0"/>
              <a:t>.</a:t>
            </a:r>
            <a:endParaRPr lang="es-MX" dirty="0" smtClean="0"/>
          </a:p>
          <a:p>
            <a:endParaRPr lang="es-MX" dirty="0"/>
          </a:p>
        </p:txBody>
      </p:sp>
    </p:spTree>
    <p:extLst>
      <p:ext uri="{BB962C8B-B14F-4D97-AF65-F5344CB8AC3E}">
        <p14:creationId xmlns:p14="http://schemas.microsoft.com/office/powerpoint/2010/main" val="14519524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5616" y="0"/>
            <a:ext cx="6965245" cy="1202485"/>
          </a:xfrm>
        </p:spPr>
        <p:txBody>
          <a:bodyPr/>
          <a:lstStyle/>
          <a:p>
            <a:r>
              <a:rPr lang="es-MX" dirty="0" smtClean="0"/>
              <a:t>CIRUGIA</a:t>
            </a:r>
            <a:endParaRPr lang="es-MX" dirty="0"/>
          </a:p>
        </p:txBody>
      </p:sp>
      <p:sp>
        <p:nvSpPr>
          <p:cNvPr id="3" name="2 Marcador de contenido"/>
          <p:cNvSpPr>
            <a:spLocks noGrp="1"/>
          </p:cNvSpPr>
          <p:nvPr>
            <p:ph idx="1"/>
          </p:nvPr>
        </p:nvSpPr>
        <p:spPr>
          <a:xfrm>
            <a:off x="457200" y="1196752"/>
            <a:ext cx="8507288" cy="5472608"/>
          </a:xfrm>
        </p:spPr>
        <p:txBody>
          <a:bodyPr>
            <a:normAutofit fontScale="70000" lnSpcReduction="20000"/>
          </a:bodyPr>
          <a:lstStyle/>
          <a:p>
            <a:r>
              <a:rPr lang="es-MX" dirty="0"/>
              <a:t>Somos personal sanitario y por ello podemos transmitir enfermedades contagiosas. Las podemos transmitir a través del instrumental y material que usamos. Nuestra obligación es evitarlo. Además, podemos contagiarnos nosotros y sufrir estas enfermedades.</a:t>
            </a:r>
            <a:r>
              <a:rPr lang="es-MX" dirty="0" smtClean="0"/>
              <a:t> </a:t>
            </a:r>
          </a:p>
          <a:p>
            <a:r>
              <a:rPr lang="es-MX" dirty="0"/>
              <a:t>Este apartado de asepsia en odontología, en realidad, es aplicable a cualquier especialidad. </a:t>
            </a:r>
            <a:endParaRPr lang="es-MX" dirty="0" smtClean="0"/>
          </a:p>
          <a:p>
            <a:r>
              <a:rPr lang="es-MX" dirty="0"/>
              <a:t>En todos los procesos quirúrgicos es básico disponer de unas condiciones para no transmitir ninguna enfermedad infecciosa y a la vez no adquirirla nosotros mismos, por ello es importante conocer todos los sistemas y barreras que se pueden usar para prevenir el contagio y transmisión de las enfermedades causadas por </a:t>
            </a:r>
            <a:r>
              <a:rPr lang="es-MX" dirty="0" err="1"/>
              <a:t>microorganismos</a:t>
            </a:r>
            <a:r>
              <a:rPr lang="es-MX" dirty="0"/>
              <a:t>.</a:t>
            </a:r>
            <a:endParaRPr lang="es-MX" dirty="0" smtClean="0"/>
          </a:p>
          <a:p>
            <a:r>
              <a:rPr lang="es-MX" dirty="0"/>
              <a:t>Todas las enfermedades son importantes pero las más peligrosas son la hepatitis y el sida, sin olvidar la tuberculosis y los herpes.</a:t>
            </a:r>
            <a:endParaRPr lang="es-MX" dirty="0" smtClean="0"/>
          </a:p>
          <a:p>
            <a:r>
              <a:rPr lang="es-MX" dirty="0"/>
              <a:t>Debemos conocer una serie de conceptos fundamentales para poder seguir una normativa en nuestro quehacer diario.</a:t>
            </a:r>
            <a:endParaRPr lang="es-MX" dirty="0" smtClean="0"/>
          </a:p>
          <a:p>
            <a:r>
              <a:rPr lang="es-MX" dirty="0"/>
              <a:t>GERMICIDA son substancias letales para los gérmenes, se clasifican según su actuación :</a:t>
            </a:r>
            <a:endParaRPr lang="es-MX" dirty="0" smtClean="0"/>
          </a:p>
          <a:p>
            <a:r>
              <a:rPr lang="es-MX" dirty="0"/>
              <a:t>Bactericida : eliminan bacterias </a:t>
            </a:r>
            <a:endParaRPr lang="es-MX" dirty="0" smtClean="0"/>
          </a:p>
          <a:p>
            <a:r>
              <a:rPr lang="es-MX" dirty="0"/>
              <a:t>Bacteriostático : inhiben el crecimiento de las bacterias</a:t>
            </a:r>
            <a:endParaRPr lang="es-MX" dirty="0" smtClean="0"/>
          </a:p>
          <a:p>
            <a:r>
              <a:rPr lang="es-MX" dirty="0"/>
              <a:t>Fungicida : Actúa sobre los hongos</a:t>
            </a:r>
            <a:endParaRPr lang="es-MX" dirty="0" smtClean="0"/>
          </a:p>
          <a:p>
            <a:r>
              <a:rPr lang="es-MX" dirty="0" err="1"/>
              <a:t>Virucida</a:t>
            </a:r>
            <a:r>
              <a:rPr lang="es-MX" dirty="0"/>
              <a:t> : Actúa sobre los virus</a:t>
            </a:r>
            <a:endParaRPr lang="es-MX" dirty="0" smtClean="0"/>
          </a:p>
          <a:p>
            <a:r>
              <a:rPr lang="es-MX" dirty="0"/>
              <a:t>Amebicida : Actúa sobre las amebas y los </a:t>
            </a:r>
            <a:r>
              <a:rPr lang="es-MX" dirty="0" smtClean="0"/>
              <a:t>protozoos </a:t>
            </a:r>
          </a:p>
          <a:p>
            <a:endParaRPr lang="es-MX" dirty="0"/>
          </a:p>
        </p:txBody>
      </p:sp>
    </p:spTree>
    <p:extLst>
      <p:ext uri="{BB962C8B-B14F-4D97-AF65-F5344CB8AC3E}">
        <p14:creationId xmlns:p14="http://schemas.microsoft.com/office/powerpoint/2010/main" val="16517454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5616" y="0"/>
            <a:ext cx="6965245" cy="1202485"/>
          </a:xfrm>
        </p:spPr>
        <p:txBody>
          <a:bodyPr/>
          <a:lstStyle/>
          <a:p>
            <a:r>
              <a:rPr lang="es-MX" dirty="0" smtClean="0"/>
              <a:t>DOLOR OROFACIAL</a:t>
            </a:r>
            <a:endParaRPr lang="es-MX" dirty="0"/>
          </a:p>
        </p:txBody>
      </p:sp>
      <p:sp>
        <p:nvSpPr>
          <p:cNvPr id="3" name="2 Marcador de contenido"/>
          <p:cNvSpPr>
            <a:spLocks noGrp="1"/>
          </p:cNvSpPr>
          <p:nvPr>
            <p:ph idx="1"/>
          </p:nvPr>
        </p:nvSpPr>
        <p:spPr>
          <a:xfrm>
            <a:off x="323528" y="908720"/>
            <a:ext cx="8640960" cy="5616624"/>
          </a:xfrm>
        </p:spPr>
        <p:txBody>
          <a:bodyPr>
            <a:normAutofit fontScale="85000" lnSpcReduction="20000"/>
          </a:bodyPr>
          <a:lstStyle/>
          <a:p>
            <a:r>
              <a:rPr lang="es-MX" dirty="0"/>
              <a:t>El dolor </a:t>
            </a:r>
            <a:r>
              <a:rPr lang="es-MX" dirty="0" err="1"/>
              <a:t>orofacial</a:t>
            </a:r>
            <a:r>
              <a:rPr lang="es-MX" dirty="0"/>
              <a:t> es uno de los problemas más frecuentes que vemos en las consultas dentales. </a:t>
            </a:r>
            <a:endParaRPr lang="es-MX" dirty="0" smtClean="0"/>
          </a:p>
          <a:p>
            <a:r>
              <a:rPr lang="es-MX" dirty="0"/>
              <a:t>En los casos de dolor agudo y especialmente cuando el dolor emana de las estructuras dentarias, </a:t>
            </a:r>
            <a:r>
              <a:rPr lang="es-MX" dirty="0" err="1"/>
              <a:t>parodontales</a:t>
            </a:r>
            <a:r>
              <a:rPr lang="es-MX" dirty="0"/>
              <a:t> o de las mucosas orales y la lesión es evidente, el diagnóstico es relativamente fácil y el tratamiento local de la lesión suele resolver rápidamente el problema. </a:t>
            </a:r>
            <a:endParaRPr lang="es-MX" dirty="0" smtClean="0"/>
          </a:p>
          <a:p>
            <a:r>
              <a:rPr lang="es-MX" dirty="0"/>
              <a:t>Menos gratificantes son los casos de dolores crónicos, en los que las causas no son nada claras y en las que muchas veces los tratamientos que empleamos no son efectivos.</a:t>
            </a:r>
            <a:endParaRPr lang="es-MX" dirty="0" smtClean="0"/>
          </a:p>
          <a:p>
            <a:r>
              <a:rPr lang="es-MX" dirty="0"/>
              <a:t>En este último apartado se incluyen, quizás como más frecuentes, los dolores profundos </a:t>
            </a:r>
            <a:r>
              <a:rPr lang="es-MX" dirty="0" err="1"/>
              <a:t>musculoesqueléticos</a:t>
            </a:r>
            <a:r>
              <a:rPr lang="es-MX" dirty="0"/>
              <a:t> (que frecuentemente tienen efectos de excitación central, como dolores </a:t>
            </a:r>
            <a:r>
              <a:rPr lang="es-MX" dirty="0" err="1"/>
              <a:t>heterotópicos</a:t>
            </a:r>
            <a:r>
              <a:rPr lang="es-MX" dirty="0"/>
              <a:t>, efectos autónomos simpáticos o </a:t>
            </a:r>
            <a:r>
              <a:rPr lang="es-MX" dirty="0" err="1"/>
              <a:t>hiparalgesia</a:t>
            </a:r>
            <a:r>
              <a:rPr lang="es-MX" dirty="0"/>
              <a:t> secundaria); los puntos gatillo </a:t>
            </a:r>
            <a:r>
              <a:rPr lang="es-MX" dirty="0" err="1"/>
              <a:t>miofasciales</a:t>
            </a:r>
            <a:r>
              <a:rPr lang="es-MX" dirty="0"/>
              <a:t> y las artralgias de la ATM; y los dolores </a:t>
            </a:r>
            <a:r>
              <a:rPr lang="es-MX" dirty="0" err="1"/>
              <a:t>neuropáticos</a:t>
            </a:r>
            <a:r>
              <a:rPr lang="es-MX" dirty="0"/>
              <a:t> continuos, como los dolores por </a:t>
            </a:r>
            <a:r>
              <a:rPr lang="es-MX" dirty="0" err="1"/>
              <a:t>desaferenciación</a:t>
            </a:r>
            <a:r>
              <a:rPr lang="es-MX" dirty="0"/>
              <a:t> o los mantenidos simpáticamente.</a:t>
            </a:r>
            <a:endParaRPr lang="es-MX" dirty="0" smtClean="0"/>
          </a:p>
          <a:p>
            <a:r>
              <a:rPr lang="es-MX" dirty="0"/>
              <a:t>Muchas veces, clasificamos a estos enfermos con dolor crónico </a:t>
            </a:r>
            <a:r>
              <a:rPr lang="es-MX" dirty="0" err="1"/>
              <a:t>orofacial</a:t>
            </a:r>
            <a:r>
              <a:rPr lang="es-MX" dirty="0"/>
              <a:t> de "neuróticos" o "difíciles" y delante de la evidencia de no poder resolverles el problema miramos de deshacernos de ellos de la manera que sea.</a:t>
            </a:r>
            <a:endParaRPr lang="es-MX" dirty="0" smtClean="0"/>
          </a:p>
          <a:p>
            <a:endParaRPr lang="es-MX" dirty="0"/>
          </a:p>
        </p:txBody>
      </p:sp>
    </p:spTree>
    <p:extLst>
      <p:ext uri="{BB962C8B-B14F-4D97-AF65-F5344CB8AC3E}">
        <p14:creationId xmlns:p14="http://schemas.microsoft.com/office/powerpoint/2010/main" val="10558390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5616" y="-16621"/>
            <a:ext cx="6965245" cy="1255363"/>
          </a:xfrm>
        </p:spPr>
        <p:txBody>
          <a:bodyPr/>
          <a:lstStyle/>
          <a:p>
            <a:r>
              <a:rPr lang="es-MX" dirty="0" smtClean="0"/>
              <a:t>BRUXISMO</a:t>
            </a:r>
            <a:endParaRPr lang="es-MX" dirty="0"/>
          </a:p>
        </p:txBody>
      </p:sp>
      <p:sp>
        <p:nvSpPr>
          <p:cNvPr id="3" name="2 Marcador de contenido"/>
          <p:cNvSpPr>
            <a:spLocks noGrp="1"/>
          </p:cNvSpPr>
          <p:nvPr>
            <p:ph idx="1"/>
          </p:nvPr>
        </p:nvSpPr>
        <p:spPr>
          <a:xfrm>
            <a:off x="467544" y="1052736"/>
            <a:ext cx="8219256" cy="5805264"/>
          </a:xfrm>
        </p:spPr>
        <p:txBody>
          <a:bodyPr>
            <a:normAutofit fontScale="62500" lnSpcReduction="20000"/>
          </a:bodyPr>
          <a:lstStyle/>
          <a:p>
            <a:r>
              <a:rPr lang="es-MX" b="1" dirty="0" smtClean="0"/>
              <a:t>DEFINICIÓN</a:t>
            </a:r>
          </a:p>
          <a:p>
            <a:r>
              <a:rPr lang="es-MX" dirty="0"/>
              <a:t>Hábito de apretamiento o frotamiento de dientes, diurno o nocturno, con distintos grados de intensidad y persistencia en el tiempo, inconsciente y fuera de los movimientos funcionales (</a:t>
            </a:r>
            <a:r>
              <a:rPr lang="es-MX" dirty="0" err="1"/>
              <a:t>parafunción</a:t>
            </a:r>
            <a:r>
              <a:rPr lang="es-MX" dirty="0"/>
              <a:t>). </a:t>
            </a:r>
            <a:endParaRPr lang="es-MX" dirty="0" smtClean="0"/>
          </a:p>
          <a:p>
            <a:r>
              <a:rPr lang="es-MX" dirty="0" err="1"/>
              <a:t>Transtorno</a:t>
            </a:r>
            <a:r>
              <a:rPr lang="es-MX" dirty="0"/>
              <a:t> neurofisiológico de los movimientos mandibulares que, de forma progresiva, destruye los tejidos dentarios.</a:t>
            </a:r>
            <a:r>
              <a:rPr lang="es-MX" dirty="0" smtClean="0"/>
              <a:t> </a:t>
            </a:r>
          </a:p>
          <a:p>
            <a:r>
              <a:rPr lang="es-MX" dirty="0"/>
              <a:t>Sus repercusiones clínicas pueden ir más allá del desgaste dentario y afectar estructuras de soporte dentario, musculatura </a:t>
            </a:r>
            <a:r>
              <a:rPr lang="es-MX" dirty="0" err="1"/>
              <a:t>cérvico</a:t>
            </a:r>
            <a:r>
              <a:rPr lang="es-MX" dirty="0"/>
              <a:t>-craneal y ATM Afecta a ambos sexos, jóvenes y adultos (aunque estos quizás empezaron de jóvenes) e incluso a los niños (no confundir con la </a:t>
            </a:r>
            <a:r>
              <a:rPr lang="es-MX" dirty="0" err="1"/>
              <a:t>atricción</a:t>
            </a:r>
            <a:r>
              <a:rPr lang="es-MX" dirty="0"/>
              <a:t> fisiológica en piezas deciduas). </a:t>
            </a:r>
            <a:endParaRPr lang="es-MX" dirty="0" smtClean="0"/>
          </a:p>
          <a:p>
            <a:r>
              <a:rPr lang="es-MX" b="1" dirty="0" smtClean="0"/>
              <a:t>ETIOLOGIA</a:t>
            </a:r>
          </a:p>
          <a:p>
            <a:r>
              <a:rPr lang="es-MX" dirty="0"/>
              <a:t>El origen del bruxismo no está aclarado totalmente. </a:t>
            </a:r>
            <a:endParaRPr lang="es-MX" dirty="0" smtClean="0"/>
          </a:p>
          <a:p>
            <a:r>
              <a:rPr lang="es-MX" dirty="0"/>
              <a:t>Parece que </a:t>
            </a:r>
            <a:r>
              <a:rPr lang="es-MX" dirty="0" err="1"/>
              <a:t>obecede</a:t>
            </a:r>
            <a:r>
              <a:rPr lang="es-MX" dirty="0"/>
              <a:t> a múltiples factores </a:t>
            </a:r>
            <a:r>
              <a:rPr lang="es-MX" dirty="0" err="1"/>
              <a:t>etiopatogénicos</a:t>
            </a:r>
            <a:r>
              <a:rPr lang="es-MX" dirty="0"/>
              <a:t> Entre ellos, hay dos que destacan sobre los demás: interferencias </a:t>
            </a:r>
            <a:r>
              <a:rPr lang="es-MX" dirty="0" err="1"/>
              <a:t>oclusales</a:t>
            </a:r>
            <a:r>
              <a:rPr lang="es-MX" dirty="0"/>
              <a:t> y factores psíquicos.</a:t>
            </a:r>
            <a:r>
              <a:rPr lang="es-MX" dirty="0" smtClean="0"/>
              <a:t> </a:t>
            </a:r>
          </a:p>
          <a:p>
            <a:r>
              <a:rPr lang="es-MX" dirty="0"/>
              <a:t>Las interferencias más patogénicas son: </a:t>
            </a:r>
            <a:endParaRPr lang="es-MX" dirty="0" smtClean="0"/>
          </a:p>
          <a:p>
            <a:pPr lvl="1"/>
            <a:r>
              <a:rPr lang="es-MX" dirty="0"/>
              <a:t>Deslizamiento en céntrica lateral </a:t>
            </a:r>
            <a:endParaRPr lang="es-MX" dirty="0" smtClean="0"/>
          </a:p>
          <a:p>
            <a:pPr lvl="1"/>
            <a:r>
              <a:rPr lang="es-MX" dirty="0"/>
              <a:t>Interferencias en balanceo </a:t>
            </a:r>
            <a:endParaRPr lang="es-MX" dirty="0" smtClean="0"/>
          </a:p>
          <a:p>
            <a:r>
              <a:rPr lang="es-MX" dirty="0"/>
              <a:t>Los factores psíquicos actúan como potenciadores del cuadro (factores contribuyentes). Son: </a:t>
            </a:r>
            <a:endParaRPr lang="es-MX" dirty="0" smtClean="0"/>
          </a:p>
          <a:p>
            <a:pPr lvl="1"/>
            <a:r>
              <a:rPr lang="es-MX" dirty="0"/>
              <a:t>Ansiedad </a:t>
            </a:r>
            <a:endParaRPr lang="es-MX" dirty="0" smtClean="0"/>
          </a:p>
          <a:p>
            <a:pPr lvl="1"/>
            <a:r>
              <a:rPr lang="es-MX" dirty="0"/>
              <a:t>Estrés</a:t>
            </a:r>
            <a:r>
              <a:rPr lang="es-MX" dirty="0" smtClean="0"/>
              <a:t> </a:t>
            </a:r>
          </a:p>
          <a:p>
            <a:pPr lvl="2"/>
            <a:r>
              <a:rPr lang="es-MX" dirty="0"/>
              <a:t>Situaciones estresantes pueden potenciar el hábito de manera puntual </a:t>
            </a:r>
            <a:endParaRPr lang="es-MX" dirty="0" smtClean="0"/>
          </a:p>
          <a:p>
            <a:pPr lvl="2"/>
            <a:r>
              <a:rPr lang="es-MX" dirty="0"/>
              <a:t>Situaciones relajantes pueden disminuir el hábito de manera ocasional</a:t>
            </a:r>
            <a:r>
              <a:rPr lang="es-MX" dirty="0" smtClean="0"/>
              <a:t> </a:t>
            </a:r>
          </a:p>
          <a:p>
            <a:r>
              <a:rPr lang="es-MX" dirty="0" smtClean="0"/>
              <a:t>ABRASIÓN</a:t>
            </a:r>
            <a:r>
              <a:rPr lang="es-MX" dirty="0"/>
              <a:t>: Pérdida de sustancia dentaria por frotamiento (Bruxismo y cepillado enérgico) </a:t>
            </a:r>
            <a:endParaRPr lang="es-MX" dirty="0" smtClean="0"/>
          </a:p>
          <a:p>
            <a:r>
              <a:rPr lang="es-MX" dirty="0"/>
              <a:t>ATRICCIÓN: Pérdida de sustancia dentaria por desgaste funcional (masticación) </a:t>
            </a:r>
            <a:endParaRPr lang="es-MX" dirty="0" smtClean="0"/>
          </a:p>
          <a:p>
            <a:r>
              <a:rPr lang="es-MX" dirty="0"/>
              <a:t>EROSIÓN: Pérdida de sustancia dentaria por sustancias químicas (vinagre, limón, regurgitación ácida del estómago). </a:t>
            </a:r>
            <a:endParaRPr lang="es-MX" dirty="0" smtClean="0"/>
          </a:p>
          <a:p>
            <a:endParaRPr lang="es-MX" dirty="0"/>
          </a:p>
        </p:txBody>
      </p:sp>
    </p:spTree>
    <p:extLst>
      <p:ext uri="{BB962C8B-B14F-4D97-AF65-F5344CB8AC3E}">
        <p14:creationId xmlns:p14="http://schemas.microsoft.com/office/powerpoint/2010/main" val="27624220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ORTODONCIA</a:t>
            </a:r>
            <a:endParaRPr lang="es-MX" dirty="0"/>
          </a:p>
        </p:txBody>
      </p:sp>
      <p:sp>
        <p:nvSpPr>
          <p:cNvPr id="3" name="2 Marcador de contenido"/>
          <p:cNvSpPr>
            <a:spLocks noGrp="1"/>
          </p:cNvSpPr>
          <p:nvPr>
            <p:ph idx="1"/>
          </p:nvPr>
        </p:nvSpPr>
        <p:spPr>
          <a:xfrm>
            <a:off x="1115616" y="1916832"/>
            <a:ext cx="7272808" cy="4464495"/>
          </a:xfrm>
        </p:spPr>
        <p:txBody>
          <a:bodyPr>
            <a:normAutofit fontScale="85000" lnSpcReduction="20000"/>
          </a:bodyPr>
          <a:lstStyle/>
          <a:p>
            <a:r>
              <a:rPr lang="es-MX" dirty="0"/>
              <a:t>Etimológicamente la palabra ortodoncia quiere decir diente recto. La ortodoncia es la parte de la </a:t>
            </a:r>
            <a:r>
              <a:rPr lang="es-MX" dirty="0" err="1"/>
              <a:t>Odontoestomatología</a:t>
            </a:r>
            <a:r>
              <a:rPr lang="es-MX" dirty="0"/>
              <a:t> que se ha dedicado a colocar las piezas dentarias bien alineadas, para conseguir un buen efecto estético.</a:t>
            </a:r>
            <a:endParaRPr lang="es-MX" dirty="0" smtClean="0"/>
          </a:p>
          <a:p>
            <a:r>
              <a:rPr lang="es-MX" dirty="0"/>
              <a:t>Este concepto, hoy en día es totalmente obsoleto, ya que la ortodoncia moderna entre otros objetivos busca la estética, pero además se dedica al estudio del crecimiento de las estructuras </a:t>
            </a:r>
            <a:r>
              <a:rPr lang="es-MX" dirty="0" err="1"/>
              <a:t>craneofaciales</a:t>
            </a:r>
            <a:r>
              <a:rPr lang="es-MX" dirty="0"/>
              <a:t> y al tratamiento de las posibles desviaciones y modificaciones que se salen de la normalidad.</a:t>
            </a:r>
            <a:endParaRPr lang="es-MX" dirty="0" smtClean="0"/>
          </a:p>
          <a:p>
            <a:r>
              <a:rPr lang="es-MX" dirty="0"/>
              <a:t>Es obvio que debemos buscar una estética dental y facial, pero es muy importante conseguir una buena oclusión dentaria, no solo para poder cumplir con la función de la masticación, sino también para preservar nuestras piezas dentarias. Una </a:t>
            </a:r>
            <a:r>
              <a:rPr lang="es-MX" dirty="0" err="1"/>
              <a:t>maloclusión</a:t>
            </a:r>
            <a:r>
              <a:rPr lang="es-MX" dirty="0"/>
              <a:t> dentaria puede conllevar a la patología </a:t>
            </a:r>
            <a:r>
              <a:rPr lang="es-MX" dirty="0" err="1"/>
              <a:t>oclusal</a:t>
            </a:r>
            <a:r>
              <a:rPr lang="es-MX" dirty="0"/>
              <a:t> y sus consecuencias que se describen en otro apartado de la web.</a:t>
            </a:r>
            <a:endParaRPr lang="es-MX" dirty="0" smtClean="0"/>
          </a:p>
          <a:p>
            <a:endParaRPr lang="es-MX" dirty="0"/>
          </a:p>
        </p:txBody>
      </p:sp>
    </p:spTree>
    <p:extLst>
      <p:ext uri="{BB962C8B-B14F-4D97-AF65-F5344CB8AC3E}">
        <p14:creationId xmlns:p14="http://schemas.microsoft.com/office/powerpoint/2010/main" val="11019277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5616" y="116632"/>
            <a:ext cx="6965245" cy="1202485"/>
          </a:xfrm>
        </p:spPr>
        <p:txBody>
          <a:bodyPr/>
          <a:lstStyle/>
          <a:p>
            <a:r>
              <a:rPr lang="es-MX" dirty="0" smtClean="0"/>
              <a:t>PERIODONCIA</a:t>
            </a:r>
            <a:endParaRPr lang="es-MX" dirty="0"/>
          </a:p>
        </p:txBody>
      </p:sp>
      <p:sp>
        <p:nvSpPr>
          <p:cNvPr id="3" name="2 Marcador de contenido"/>
          <p:cNvSpPr>
            <a:spLocks noGrp="1"/>
          </p:cNvSpPr>
          <p:nvPr>
            <p:ph idx="1"/>
          </p:nvPr>
        </p:nvSpPr>
        <p:spPr>
          <a:xfrm>
            <a:off x="323528" y="980728"/>
            <a:ext cx="8712968" cy="5877272"/>
          </a:xfrm>
        </p:spPr>
        <p:txBody>
          <a:bodyPr>
            <a:normAutofit fontScale="85000" lnSpcReduction="20000"/>
          </a:bodyPr>
          <a:lstStyle/>
          <a:p>
            <a:r>
              <a:rPr lang="es-MX" dirty="0"/>
              <a:t>La enfermedad periodontal, durante muchos años conocida popularmente como "PIORREA" es una enfermedad de origen infeccioso, que afecta al periodonto. </a:t>
            </a:r>
            <a:endParaRPr lang="es-MX" dirty="0" smtClean="0"/>
          </a:p>
          <a:p>
            <a:r>
              <a:rPr lang="es-MX" dirty="0"/>
              <a:t>El periodonto es el conjunto de estructuras que soportan al diente, y está formado por:</a:t>
            </a:r>
            <a:endParaRPr lang="es-MX" dirty="0" smtClean="0"/>
          </a:p>
          <a:p>
            <a:r>
              <a:rPr lang="es-MX" dirty="0"/>
              <a:t>Hueso alveolar </a:t>
            </a:r>
            <a:endParaRPr lang="es-MX" dirty="0" smtClean="0"/>
          </a:p>
          <a:p>
            <a:r>
              <a:rPr lang="es-MX" dirty="0"/>
              <a:t>Ligamento periodontal </a:t>
            </a:r>
            <a:endParaRPr lang="es-MX" dirty="0" smtClean="0"/>
          </a:p>
          <a:p>
            <a:r>
              <a:rPr lang="es-MX" dirty="0"/>
              <a:t>Encía </a:t>
            </a:r>
            <a:endParaRPr lang="es-MX" dirty="0" smtClean="0"/>
          </a:p>
          <a:p>
            <a:r>
              <a:rPr lang="es-MX" dirty="0"/>
              <a:t>Cemento </a:t>
            </a:r>
            <a:endParaRPr lang="es-MX" dirty="0" smtClean="0"/>
          </a:p>
          <a:p>
            <a:r>
              <a:rPr lang="es-MX" dirty="0"/>
              <a:t>El hueso alveolar forma parte de los maxilares, el cemento es la parte más externa de la raíz del diente y ambos están unidos por el ligamento periodontal. </a:t>
            </a:r>
            <a:endParaRPr lang="es-MX" dirty="0" smtClean="0"/>
          </a:p>
          <a:p>
            <a:r>
              <a:rPr lang="es-MX" dirty="0"/>
              <a:t>La línea </a:t>
            </a:r>
            <a:r>
              <a:rPr lang="es-MX" dirty="0" err="1"/>
              <a:t>amelocementaria</a:t>
            </a:r>
            <a:r>
              <a:rPr lang="es-MX" dirty="0"/>
              <a:t> es la parte que separa la corona del diente de la raíz, del diente y prácticamente está al mismo nivel que el hueso alveolar y por encima está la encía. Recordemos que el espacio entre encía y diente es el llamado surco gingival. </a:t>
            </a:r>
            <a:endParaRPr lang="es-MX" dirty="0" smtClean="0"/>
          </a:p>
          <a:p>
            <a:r>
              <a:rPr lang="es-MX" dirty="0"/>
              <a:t>Un periodonto sano equivale a decir una encía sana, encía rosada, que NO SANGRE NUNCA, con una topografía que se compara al picoteado de la piel de naranja. </a:t>
            </a:r>
            <a:endParaRPr lang="es-MX" dirty="0" smtClean="0"/>
          </a:p>
          <a:p>
            <a:r>
              <a:rPr lang="es-MX" dirty="0"/>
              <a:t>La enfermedad periodontal, hemos dicho que tiene un origen bacteriano, o sea es infecciosa y por tanto presenta signos inflamatorios.</a:t>
            </a:r>
          </a:p>
        </p:txBody>
      </p:sp>
    </p:spTree>
    <p:extLst>
      <p:ext uri="{BB962C8B-B14F-4D97-AF65-F5344CB8AC3E}">
        <p14:creationId xmlns:p14="http://schemas.microsoft.com/office/powerpoint/2010/main" val="32718358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5616" y="0"/>
            <a:ext cx="6965245" cy="1202485"/>
          </a:xfrm>
        </p:spPr>
        <p:txBody>
          <a:bodyPr/>
          <a:lstStyle/>
          <a:p>
            <a:r>
              <a:rPr lang="es-MX" dirty="0" smtClean="0"/>
              <a:t>MEDICINA ORAL</a:t>
            </a:r>
            <a:endParaRPr lang="es-MX" dirty="0"/>
          </a:p>
        </p:txBody>
      </p:sp>
      <p:sp>
        <p:nvSpPr>
          <p:cNvPr id="3" name="2 Marcador de contenido"/>
          <p:cNvSpPr>
            <a:spLocks noGrp="1"/>
          </p:cNvSpPr>
          <p:nvPr>
            <p:ph idx="1"/>
          </p:nvPr>
        </p:nvSpPr>
        <p:spPr>
          <a:xfrm>
            <a:off x="457200" y="908720"/>
            <a:ext cx="8229600" cy="5688632"/>
          </a:xfrm>
        </p:spPr>
        <p:txBody>
          <a:bodyPr>
            <a:normAutofit fontScale="77500" lnSpcReduction="20000"/>
          </a:bodyPr>
          <a:lstStyle/>
          <a:p>
            <a:r>
              <a:rPr lang="es-MX" dirty="0"/>
              <a:t>La medicina oral, llamada también medicina bucal o patología oral, es una parte de la Medicina y de la </a:t>
            </a:r>
            <a:r>
              <a:rPr lang="es-MX" dirty="0" err="1"/>
              <a:t>Odontoestomatología</a:t>
            </a:r>
            <a:r>
              <a:rPr lang="es-MX" dirty="0"/>
              <a:t> que estudia las enfermedades orales desde el punto de vista macroscópico y microscópico, ya que es fundamental en la mayoría de los casos un estudio histopatológico para confirmar el diagnóstico de la enfermedad.</a:t>
            </a:r>
            <a:endParaRPr lang="es-MX" dirty="0" smtClean="0"/>
          </a:p>
          <a:p>
            <a:r>
              <a:rPr lang="es-MX" dirty="0"/>
              <a:t>Mayoritariamente describiremos </a:t>
            </a:r>
            <a:r>
              <a:rPr lang="es-MX" dirty="0" err="1"/>
              <a:t>patologia</a:t>
            </a:r>
            <a:r>
              <a:rPr lang="es-MX" dirty="0"/>
              <a:t> de las partes blandas, aunque también veremos patología ósea y enfermedades sistémicas que pueden manifestarse oralmente.</a:t>
            </a:r>
            <a:endParaRPr lang="es-MX" dirty="0" smtClean="0"/>
          </a:p>
          <a:p>
            <a:r>
              <a:rPr lang="es-MX" dirty="0"/>
              <a:t>Describiremos los siguientes apartados: </a:t>
            </a:r>
            <a:endParaRPr lang="es-MX" dirty="0" smtClean="0"/>
          </a:p>
          <a:p>
            <a:r>
              <a:rPr lang="es-MX" dirty="0"/>
              <a:t>Lesiones por agentes mecánicos, físicos y químicos </a:t>
            </a:r>
            <a:endParaRPr lang="es-MX" dirty="0" smtClean="0"/>
          </a:p>
          <a:p>
            <a:r>
              <a:rPr lang="es-MX" dirty="0"/>
              <a:t>Lesiones precancerosas : </a:t>
            </a:r>
            <a:r>
              <a:rPr lang="es-MX" dirty="0" err="1"/>
              <a:t>Leucoplasia</a:t>
            </a:r>
            <a:r>
              <a:rPr lang="es-MX" dirty="0"/>
              <a:t> y Liquen </a:t>
            </a:r>
            <a:endParaRPr lang="es-MX" dirty="0" smtClean="0"/>
          </a:p>
          <a:p>
            <a:r>
              <a:rPr lang="es-MX" dirty="0"/>
              <a:t>Candidiasis </a:t>
            </a:r>
            <a:endParaRPr lang="es-MX" dirty="0" smtClean="0"/>
          </a:p>
          <a:p>
            <a:r>
              <a:rPr lang="es-MX" dirty="0"/>
              <a:t>Lesiones </a:t>
            </a:r>
            <a:r>
              <a:rPr lang="es-MX" dirty="0" err="1"/>
              <a:t>vesiculo</a:t>
            </a:r>
            <a:r>
              <a:rPr lang="es-MX" dirty="0"/>
              <a:t> </a:t>
            </a:r>
            <a:r>
              <a:rPr lang="es-MX" dirty="0" err="1"/>
              <a:t>ampollosas</a:t>
            </a:r>
            <a:r>
              <a:rPr lang="es-MX" dirty="0"/>
              <a:t>: Aftas, Estomatitis aftosa recidivante, Herpes simple y zóster, </a:t>
            </a:r>
            <a:r>
              <a:rPr lang="es-MX" dirty="0" err="1"/>
              <a:t>Penfigoides</a:t>
            </a:r>
            <a:r>
              <a:rPr lang="es-MX" dirty="0"/>
              <a:t> </a:t>
            </a:r>
            <a:endParaRPr lang="es-MX" dirty="0" smtClean="0"/>
          </a:p>
          <a:p>
            <a:r>
              <a:rPr lang="es-MX" dirty="0"/>
              <a:t>Tumores benignos de la mucosa oral </a:t>
            </a:r>
            <a:endParaRPr lang="es-MX" dirty="0" smtClean="0"/>
          </a:p>
          <a:p>
            <a:r>
              <a:rPr lang="es-MX" dirty="0" err="1"/>
              <a:t>Patologia</a:t>
            </a:r>
            <a:r>
              <a:rPr lang="es-MX" dirty="0"/>
              <a:t> lingual </a:t>
            </a:r>
            <a:endParaRPr lang="es-MX" dirty="0" smtClean="0"/>
          </a:p>
          <a:p>
            <a:r>
              <a:rPr lang="es-MX" dirty="0"/>
              <a:t>Carcinoma oral</a:t>
            </a:r>
            <a:endParaRPr lang="es-MX" dirty="0" smtClean="0"/>
          </a:p>
          <a:p>
            <a:r>
              <a:rPr lang="es-MX" dirty="0"/>
              <a:t>Manifestaciones orales de las enfermedades sistémicas y </a:t>
            </a:r>
            <a:r>
              <a:rPr lang="es-MX" dirty="0" err="1"/>
              <a:t>hematólogicas</a:t>
            </a:r>
            <a:endParaRPr lang="es-MX" dirty="0" smtClean="0"/>
          </a:p>
          <a:p>
            <a:r>
              <a:rPr lang="es-MX" dirty="0"/>
              <a:t>Sida </a:t>
            </a:r>
            <a:endParaRPr lang="es-MX" dirty="0" smtClean="0"/>
          </a:p>
          <a:p>
            <a:endParaRPr lang="es-MX" dirty="0"/>
          </a:p>
        </p:txBody>
      </p:sp>
    </p:spTree>
    <p:extLst>
      <p:ext uri="{BB962C8B-B14F-4D97-AF65-F5344CB8AC3E}">
        <p14:creationId xmlns:p14="http://schemas.microsoft.com/office/powerpoint/2010/main" val="2111551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5616" y="476672"/>
            <a:ext cx="6965245" cy="1202485"/>
          </a:xfrm>
        </p:spPr>
        <p:txBody>
          <a:bodyPr/>
          <a:lstStyle/>
          <a:p>
            <a:r>
              <a:rPr lang="es-MX" dirty="0" smtClean="0"/>
              <a:t>PROTESIS</a:t>
            </a:r>
            <a:endParaRPr lang="es-MX" dirty="0"/>
          </a:p>
        </p:txBody>
      </p:sp>
      <p:sp>
        <p:nvSpPr>
          <p:cNvPr id="3" name="2 Marcador de contenido"/>
          <p:cNvSpPr>
            <a:spLocks noGrp="1"/>
          </p:cNvSpPr>
          <p:nvPr>
            <p:ph idx="1"/>
          </p:nvPr>
        </p:nvSpPr>
        <p:spPr>
          <a:xfrm>
            <a:off x="1043608" y="1412776"/>
            <a:ext cx="7344816" cy="4896544"/>
          </a:xfrm>
        </p:spPr>
        <p:txBody>
          <a:bodyPr>
            <a:normAutofit fontScale="77500" lnSpcReduction="20000"/>
          </a:bodyPr>
          <a:lstStyle/>
          <a:p>
            <a:r>
              <a:rPr lang="es-MX" dirty="0"/>
              <a:t>La pérdida de piezas dentarias es debida a diversas causas, las más frecuentes son enfermedades con gran prevalencia, la caries y la enfermedad periodontal. Otras causas son los traumatismos y las </a:t>
            </a:r>
            <a:r>
              <a:rPr lang="es-MX" dirty="0" err="1"/>
              <a:t>tumoraciones.Pueden</a:t>
            </a:r>
            <a:r>
              <a:rPr lang="es-MX" dirty="0"/>
              <a:t> faltar piezas dentarias por falta de formación (Agenesia) o falta de erupción (Inclusión dentaria).</a:t>
            </a:r>
            <a:r>
              <a:rPr lang="es-MX" dirty="0" smtClean="0"/>
              <a:t> </a:t>
            </a:r>
          </a:p>
          <a:p>
            <a:r>
              <a:rPr lang="es-MX" dirty="0"/>
              <a:t>La pérdida de una o más piezas dentarias comporta un déficit en la eficacia masticatoria, con consecuencias tanto funcionales como orgánicas. Muchas enfermedades del tubo digestivo requieren una masticación correcta, por ello los médicos </a:t>
            </a:r>
            <a:r>
              <a:rPr lang="es-MX" dirty="0" err="1"/>
              <a:t>digestólogos</a:t>
            </a:r>
            <a:r>
              <a:rPr lang="es-MX" dirty="0"/>
              <a:t> aconsejan reponer las piezas dentarias perdidas.</a:t>
            </a:r>
            <a:endParaRPr lang="es-MX" dirty="0" smtClean="0"/>
          </a:p>
          <a:p>
            <a:r>
              <a:rPr lang="es-MX" dirty="0"/>
              <a:t>La pérdida de una o más piezas dentarias causa una posible desorganización de la conformación de las arcadas dentarias, con posibles consecuencias locales como puede ser la separación de piezas dentarias, ello implica mayor retención de alimentos, más formación de placa y por tanto más posibilidad de caries y enfermedad periodontal, y consecuencias a distancia, las más frecuentes son los trastornos de la articulación </a:t>
            </a:r>
            <a:r>
              <a:rPr lang="es-MX" dirty="0" err="1"/>
              <a:t>temporomandibular</a:t>
            </a:r>
            <a:r>
              <a:rPr lang="es-MX" dirty="0"/>
              <a:t> (ATM).</a:t>
            </a:r>
            <a:endParaRPr lang="es-MX" dirty="0" smtClean="0"/>
          </a:p>
          <a:p>
            <a:endParaRPr lang="es-MX" dirty="0"/>
          </a:p>
        </p:txBody>
      </p:sp>
    </p:spTree>
    <p:extLst>
      <p:ext uri="{BB962C8B-B14F-4D97-AF65-F5344CB8AC3E}">
        <p14:creationId xmlns:p14="http://schemas.microsoft.com/office/powerpoint/2010/main" val="28304185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hincheta">
  <a:themeElements>
    <a:clrScheme name="Chincheta">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Chincheta">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ncheta">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105</TotalTime>
  <Words>2040</Words>
  <Application>Microsoft Office PowerPoint</Application>
  <PresentationFormat>Presentación en pantalla (4:3)</PresentationFormat>
  <Paragraphs>90</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Chincheta</vt:lpstr>
      <vt:lpstr>UNIVERSIDAD GUADALAJARA LAMAR</vt:lpstr>
      <vt:lpstr>ODONTOPEDIATRIA</vt:lpstr>
      <vt:lpstr>CIRUGIA</vt:lpstr>
      <vt:lpstr>DOLOR OROFACIAL</vt:lpstr>
      <vt:lpstr>BRUXISMO</vt:lpstr>
      <vt:lpstr>ORTODONCIA</vt:lpstr>
      <vt:lpstr>PERIODONCIA</vt:lpstr>
      <vt:lpstr>MEDICINA ORAL</vt:lpstr>
      <vt:lpstr>PROTESIS</vt:lpstr>
      <vt:lpstr>ESTETICA DENTAL</vt:lpstr>
      <vt:lpstr>PATOLOGIA DENTARIA</vt:lpstr>
      <vt:lpstr>ENDODONCIA</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chong</dc:creator>
  <cp:lastModifiedBy>chong</cp:lastModifiedBy>
  <cp:revision>7</cp:revision>
  <dcterms:created xsi:type="dcterms:W3CDTF">2012-05-02T22:58:59Z</dcterms:created>
  <dcterms:modified xsi:type="dcterms:W3CDTF">2012-05-03T00:44:33Z</dcterms:modified>
</cp:coreProperties>
</file>