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3321-D9A2-48A0-B9AE-3B5A1651B15C}" type="datetimeFigureOut">
              <a:rPr lang="es-MX" smtClean="0"/>
              <a:t>02/05/2012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37A7-2ADE-4DE5-9DC3-8FC121C1CD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812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3321-D9A2-48A0-B9AE-3B5A1651B15C}" type="datetimeFigureOut">
              <a:rPr lang="es-MX" smtClean="0"/>
              <a:t>02/05/2012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37A7-2ADE-4DE5-9DC3-8FC121C1CD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964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3321-D9A2-48A0-B9AE-3B5A1651B15C}" type="datetimeFigureOut">
              <a:rPr lang="es-MX" smtClean="0"/>
              <a:t>02/05/2012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37A7-2ADE-4DE5-9DC3-8FC121C1CD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13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3321-D9A2-48A0-B9AE-3B5A1651B15C}" type="datetimeFigureOut">
              <a:rPr lang="es-MX" smtClean="0"/>
              <a:t>02/05/2012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37A7-2ADE-4DE5-9DC3-8FC121C1CD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752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3321-D9A2-48A0-B9AE-3B5A1651B15C}" type="datetimeFigureOut">
              <a:rPr lang="es-MX" smtClean="0"/>
              <a:t>02/05/2012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37A7-2ADE-4DE5-9DC3-8FC121C1CD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375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3321-D9A2-48A0-B9AE-3B5A1651B15C}" type="datetimeFigureOut">
              <a:rPr lang="es-MX" smtClean="0"/>
              <a:t>02/05/2012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37A7-2ADE-4DE5-9DC3-8FC121C1CD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235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3321-D9A2-48A0-B9AE-3B5A1651B15C}" type="datetimeFigureOut">
              <a:rPr lang="es-MX" smtClean="0"/>
              <a:t>02/05/2012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37A7-2ADE-4DE5-9DC3-8FC121C1CD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890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3321-D9A2-48A0-B9AE-3B5A1651B15C}" type="datetimeFigureOut">
              <a:rPr lang="es-MX" smtClean="0"/>
              <a:t>02/05/2012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37A7-2ADE-4DE5-9DC3-8FC121C1CD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170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3321-D9A2-48A0-B9AE-3B5A1651B15C}" type="datetimeFigureOut">
              <a:rPr lang="es-MX" smtClean="0"/>
              <a:t>02/05/2012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37A7-2ADE-4DE5-9DC3-8FC121C1CD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940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3321-D9A2-48A0-B9AE-3B5A1651B15C}" type="datetimeFigureOut">
              <a:rPr lang="es-MX" smtClean="0"/>
              <a:t>02/05/2012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37A7-2ADE-4DE5-9DC3-8FC121C1CD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196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3321-D9A2-48A0-B9AE-3B5A1651B15C}" type="datetimeFigureOut">
              <a:rPr lang="es-MX" smtClean="0"/>
              <a:t>02/05/2012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37A7-2ADE-4DE5-9DC3-8FC121C1CD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940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53321-D9A2-48A0-B9AE-3B5A1651B15C}" type="datetimeFigureOut">
              <a:rPr lang="es-MX" smtClean="0"/>
              <a:t>02/05/2012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A37A7-2ADE-4DE5-9DC3-8FC121C1CD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759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772816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latin typeface="Aharoni" pitchFamily="2" charset="-79"/>
                <a:cs typeface="Aharoni" pitchFamily="2" charset="-79"/>
              </a:rPr>
              <a:t>La anquilosis </a:t>
            </a:r>
            <a:r>
              <a:rPr lang="es-MX" sz="2400" dirty="0" err="1" smtClean="0">
                <a:latin typeface="Aharoni" pitchFamily="2" charset="-79"/>
                <a:cs typeface="Aharoni" pitchFamily="2" charset="-79"/>
              </a:rPr>
              <a:t>temporo</a:t>
            </a:r>
            <a:r>
              <a:rPr lang="es-MX" sz="2400" dirty="0" smtClean="0">
                <a:latin typeface="Aharoni" pitchFamily="2" charset="-79"/>
                <a:cs typeface="Aharoni" pitchFamily="2" charset="-79"/>
              </a:rPr>
              <a:t>-mandibular, es la fusión ósea, fibrosa o cartilaginosa de las superficies que conforman la articulación: cavidad glenoidea del temporal-cóndilo mandibular. </a:t>
            </a:r>
            <a:endParaRPr lang="es-MX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17725" y="1003374"/>
            <a:ext cx="3262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4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anquilosis</a:t>
            </a:r>
            <a:endParaRPr lang="es-ES" sz="4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580" y="3342476"/>
            <a:ext cx="2399296" cy="2828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359900" cy="1686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366" y="3529754"/>
            <a:ext cx="2925854" cy="2640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1287">
            <a:off x="-724359" y="4099495"/>
            <a:ext cx="4327380" cy="19866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532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405" y="476672"/>
            <a:ext cx="6287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Paralisis</a:t>
            </a:r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facial de </a:t>
            </a:r>
            <a:r>
              <a:rPr lang="es-E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bell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9512" y="1693170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latin typeface="Aharoni" pitchFamily="2" charset="-79"/>
                <a:cs typeface="Aharoni" pitchFamily="2" charset="-79"/>
              </a:rPr>
              <a:t>episodio de debilidad o parálisis de los músculos faciales sin explicación, el cual comienza repentinamente y empeora de tres a cinco días. Esta condición resulta del daño del 7º nervio craneal (facial), usualmente el dolor o malestar se produce en un lado de la cara y de la cabeza</a:t>
            </a:r>
            <a:endParaRPr lang="es-MX" sz="2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3395526" cy="2804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84" y="2996952"/>
            <a:ext cx="2460104" cy="246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83130"/>
            <a:ext cx="2145267" cy="271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49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245" y="332655"/>
            <a:ext cx="1944216" cy="2047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26174" y="659347"/>
            <a:ext cx="7050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Tumores </a:t>
            </a:r>
            <a:r>
              <a:rPr lang="es-E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odontogenicos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2636912"/>
            <a:ext cx="8457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haroni" pitchFamily="2" charset="-79"/>
                <a:cs typeface="Aharoni" pitchFamily="2" charset="-79"/>
              </a:rPr>
              <a:t>Un grupo </a:t>
            </a:r>
            <a:r>
              <a:rPr lang="es-MX" sz="2000" dirty="0" err="1" smtClean="0">
                <a:latin typeface="Aharoni" pitchFamily="2" charset="-79"/>
                <a:cs typeface="Aharoni" pitchFamily="2" charset="-79"/>
              </a:rPr>
              <a:t>heterogeneo</a:t>
            </a:r>
            <a:r>
              <a:rPr lang="es-MX" sz="2000" dirty="0" smtClean="0">
                <a:latin typeface="Aharoni" pitchFamily="2" charset="-79"/>
                <a:cs typeface="Aharoni" pitchFamily="2" charset="-79"/>
              </a:rPr>
              <a:t> de lesiones exclusivos de huesos maxilares</a:t>
            </a:r>
          </a:p>
          <a:p>
            <a:r>
              <a:rPr lang="es-MX" sz="2000" dirty="0" smtClean="0">
                <a:latin typeface="Aharoni" pitchFamily="2" charset="-79"/>
                <a:cs typeface="Aharoni" pitchFamily="2" charset="-79"/>
              </a:rPr>
              <a:t>Constituidos por proliferaciones celulares excesivas provenientes de</a:t>
            </a:r>
          </a:p>
          <a:p>
            <a:r>
              <a:rPr lang="es-MX" sz="2000" dirty="0" smtClean="0">
                <a:latin typeface="Aharoni" pitchFamily="2" charset="-79"/>
                <a:cs typeface="Aharoni" pitchFamily="2" charset="-79"/>
              </a:rPr>
              <a:t>Restos tisulares de </a:t>
            </a:r>
            <a:r>
              <a:rPr lang="es-MX" sz="2000" dirty="0" err="1" smtClean="0">
                <a:latin typeface="Aharoni" pitchFamily="2" charset="-79"/>
                <a:cs typeface="Aharoni" pitchFamily="2" charset="-79"/>
              </a:rPr>
              <a:t>odontogenesis</a:t>
            </a:r>
            <a:r>
              <a:rPr lang="es-MX" sz="2000" dirty="0" smtClean="0"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5884"/>
            <a:ext cx="3220808" cy="2843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3652574"/>
            <a:ext cx="3068317" cy="189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571" y="4077072"/>
            <a:ext cx="2371725" cy="27809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36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900608" y="476672"/>
            <a:ext cx="81369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Labio leporino y paladar</a:t>
            </a:r>
          </a:p>
          <a:p>
            <a:pPr algn="ctr"/>
            <a:r>
              <a:rPr lang="es-E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hendido</a:t>
            </a:r>
            <a:endParaRPr lang="es-ES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5" y="2423211"/>
            <a:ext cx="7704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latin typeface="Aharoni" pitchFamily="2" charset="-79"/>
                <a:cs typeface="Aharoni" pitchFamily="2" charset="-79"/>
              </a:rPr>
              <a:t>se desarrollan en la etapa temprana del embarazo, cuando los lados del labio y del paladar no se fusionan como deberían</a:t>
            </a:r>
            <a:r>
              <a:rPr lang="es-MX" dirty="0" smtClean="0"/>
              <a:t>. 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854804" cy="2423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789040"/>
            <a:ext cx="326856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06" y="3438874"/>
            <a:ext cx="2511394" cy="3138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21" y="3212976"/>
            <a:ext cx="2648695" cy="19865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41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23728" y="404664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gingivitis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1813173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latin typeface="Aharoni" pitchFamily="2" charset="-79"/>
                <a:cs typeface="Aharoni" pitchFamily="2" charset="-79"/>
              </a:rPr>
              <a:t>enfermedad periodontal que se presenta cuando una inflamación e infección destruyen el tejido de soporte de los dientes, incluyendo la </a:t>
            </a:r>
            <a:r>
              <a:rPr lang="es-MX" sz="2000" dirty="0" err="1" smtClean="0">
                <a:latin typeface="Aharoni" pitchFamily="2" charset="-79"/>
                <a:cs typeface="Aharoni" pitchFamily="2" charset="-79"/>
              </a:rPr>
              <a:t>gingiva</a:t>
            </a:r>
            <a:r>
              <a:rPr lang="es-MX" sz="2000" dirty="0" smtClean="0">
                <a:latin typeface="Aharoni" pitchFamily="2" charset="-79"/>
                <a:cs typeface="Aharoni" pitchFamily="2" charset="-79"/>
              </a:rPr>
              <a:t> (encías), los ligamentos periodontales y los alvéolos dentales (hueso alveolar). Las encías inflamadas duelen, se hinchan y sangran fácilmente.</a:t>
            </a:r>
            <a:endParaRPr lang="es-MX" sz="2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05" y="7009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35362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3487116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2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15604" y="620688"/>
            <a:ext cx="3438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mucositis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1889"/>
            <a:ext cx="3312368" cy="2129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23528" y="2828836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latin typeface="Aharoni" pitchFamily="2" charset="-79"/>
                <a:cs typeface="Aharoni" pitchFamily="2" charset="-79"/>
              </a:rPr>
              <a:t>Es la hinchazón, irritación y ulceración de las células mucosas que revisten el tracto digestivo. Puede desarrollarse desde la boca hasta el ano </a:t>
            </a:r>
            <a:endParaRPr lang="es-MX" sz="2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0" y="4221088"/>
            <a:ext cx="3227062" cy="2074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11" y="3844499"/>
            <a:ext cx="3032634" cy="2451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629" y="4005064"/>
            <a:ext cx="2134381" cy="2146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360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10363" y="450567"/>
            <a:ext cx="64760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Neumonia</a:t>
            </a:r>
            <a:r>
              <a:rPr lang="es-E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por </a:t>
            </a:r>
            <a:r>
              <a:rPr lang="es-E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mycoplasma</a:t>
            </a:r>
            <a:r>
              <a:rPr lang="es-E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s-E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pneumoniae</a:t>
            </a:r>
            <a:r>
              <a:rPr lang="es-E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es-E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1799755"/>
            <a:ext cx="6886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latin typeface="Aharoni" pitchFamily="2" charset="-79"/>
                <a:cs typeface="Aharoni" pitchFamily="2" charset="-79"/>
              </a:rPr>
              <a:t>Es una enfermedad respiratoria (pulmonar) causada por una bacteria llamada </a:t>
            </a:r>
            <a:r>
              <a:rPr lang="es-MX" sz="2400" dirty="0" err="1" smtClean="0">
                <a:latin typeface="Aharoni" pitchFamily="2" charset="-79"/>
                <a:cs typeface="Aharoni" pitchFamily="2" charset="-79"/>
              </a:rPr>
              <a:t>mycoplasma</a:t>
            </a:r>
            <a:r>
              <a:rPr lang="es-MX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MX" sz="2400" dirty="0" err="1" smtClean="0">
                <a:latin typeface="Aharoni" pitchFamily="2" charset="-79"/>
                <a:cs typeface="Aharoni" pitchFamily="2" charset="-79"/>
              </a:rPr>
              <a:t>pneumoniae</a:t>
            </a:r>
            <a:r>
              <a:rPr lang="es-MX" sz="2400" dirty="0" smtClean="0">
                <a:latin typeface="Aharoni" pitchFamily="2" charset="-79"/>
                <a:cs typeface="Aharoni" pitchFamily="2" charset="-79"/>
              </a:rPr>
              <a:t>.</a:t>
            </a:r>
            <a:endParaRPr lang="es-MX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49695"/>
            <a:ext cx="332705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40768"/>
            <a:ext cx="1944216" cy="229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48" y="3767006"/>
            <a:ext cx="3275468" cy="2878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2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1720840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latin typeface="Aharoni" pitchFamily="2" charset="-79"/>
                <a:cs typeface="Aharoni" pitchFamily="2" charset="-79"/>
              </a:rPr>
              <a:t>La enfermedad de las trincheras (infección de </a:t>
            </a:r>
            <a:r>
              <a:rPr lang="es-MX" sz="2400" dirty="0" err="1" smtClean="0">
                <a:latin typeface="Aharoni" pitchFamily="2" charset="-79"/>
                <a:cs typeface="Aharoni" pitchFamily="2" charset="-79"/>
              </a:rPr>
              <a:t>Vincent</a:t>
            </a:r>
            <a:r>
              <a:rPr lang="es-MX" sz="2400" dirty="0" smtClean="0">
                <a:latin typeface="Aharoni" pitchFamily="2" charset="-79"/>
                <a:cs typeface="Aharoni" pitchFamily="2" charset="-79"/>
              </a:rPr>
              <a:t>, gingivitis ulcerosa </a:t>
            </a:r>
            <a:r>
              <a:rPr lang="es-MX" sz="2400" dirty="0" err="1" smtClean="0">
                <a:latin typeface="Aharoni" pitchFamily="2" charset="-79"/>
                <a:cs typeface="Aharoni" pitchFamily="2" charset="-79"/>
              </a:rPr>
              <a:t>necrosante</a:t>
            </a:r>
            <a:r>
              <a:rPr lang="es-MX" sz="2400" dirty="0" smtClean="0">
                <a:latin typeface="Aharoni" pitchFamily="2" charset="-79"/>
                <a:cs typeface="Aharoni" pitchFamily="2" charset="-79"/>
              </a:rPr>
              <a:t> aguda) es una infección dolorosa, no contagiosa, de las encías que causa dolor, fiebre y cansancio. </a:t>
            </a:r>
            <a:br>
              <a:rPr lang="es-MX" sz="2400" dirty="0" smtClean="0">
                <a:latin typeface="Aharoni" pitchFamily="2" charset="-79"/>
                <a:cs typeface="Aharoni" pitchFamily="2" charset="-79"/>
              </a:rPr>
            </a:br>
            <a:endParaRPr lang="es-MX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94551" y="476672"/>
            <a:ext cx="8554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Enfermedad de las trincheras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1" y="3659832"/>
            <a:ext cx="3729013" cy="2793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861048"/>
            <a:ext cx="3341353" cy="255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90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476672"/>
            <a:ext cx="4357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Linque</a:t>
            </a:r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plano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19" y="3717032"/>
            <a:ext cx="374924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2931538" cy="196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59" y="4077072"/>
            <a:ext cx="3542807" cy="246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43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01569" y="607782"/>
            <a:ext cx="3898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periodontitis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5937" y="1531112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latin typeface="Aharoni" pitchFamily="2" charset="-79"/>
                <a:cs typeface="Aharoni" pitchFamily="2" charset="-79"/>
              </a:rPr>
              <a:t>La periodontitis (piorrea) aparece cuando la gingivitis se propaga a las estructuras que sostienen el diente, es una de las causas principales del desprendimiento de los dientes en los adultos y es la principal en las personas de mayor edad</a:t>
            </a:r>
            <a:endParaRPr lang="es-MX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9" y="3861048"/>
            <a:ext cx="3378629" cy="2484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4055"/>
            <a:ext cx="4104455" cy="3198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70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49476" y="476672"/>
            <a:ext cx="6045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Hiperplasia </a:t>
            </a:r>
            <a:r>
              <a:rPr lang="es-E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condilar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1628800"/>
            <a:ext cx="8892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latin typeface="Aharoni" pitchFamily="2" charset="-79"/>
                <a:cs typeface="Aharoni" pitchFamily="2" charset="-79"/>
              </a:rPr>
              <a:t>Es una alteración que se caracteriza por el crecimiento excesivo y progresivo que afecta el cóndilo, cuello, cuerpo y la rama mandibular. Es una enfermedad auto limitante y deformante, porque el crecimiento es desproporcionado desde antes de terminar el crecimiento general del individuo y continúa cuando aquel ha concluido.</a:t>
            </a:r>
            <a:endParaRPr lang="es-MX" sz="2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4" y="3260016"/>
            <a:ext cx="2283536" cy="3314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55811"/>
            <a:ext cx="3707904" cy="2481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32665"/>
            <a:ext cx="2160240" cy="3587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6152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368</Words>
  <Application>Microsoft Office PowerPoint</Application>
  <PresentationFormat>Presentación en pantalla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mayra sofia</dc:creator>
  <cp:lastModifiedBy>mayra sofia</cp:lastModifiedBy>
  <cp:revision>9</cp:revision>
  <dcterms:created xsi:type="dcterms:W3CDTF">2012-05-03T01:03:20Z</dcterms:created>
  <dcterms:modified xsi:type="dcterms:W3CDTF">2012-05-03T02:38:34Z</dcterms:modified>
</cp:coreProperties>
</file>