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8" r:id="rId7"/>
    <p:sldId id="262" r:id="rId8"/>
    <p:sldId id="263" r:id="rId9"/>
    <p:sldId id="264" r:id="rId10"/>
    <p:sldId id="265" r:id="rId11"/>
    <p:sldId id="266" r:id="rId12"/>
    <p:sldId id="267" r:id="rId13"/>
    <p:sldId id="269" r:id="rId14"/>
    <p:sldId id="270" r:id="rId15"/>
    <p:sldId id="27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CF583AFC-6730-48BC-804F-12FD5FC699E7}" type="datetimeFigureOut">
              <a:rPr lang="es-ES" smtClean="0"/>
              <a:pPr/>
              <a:t>02/05/2012</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16AF387-FCAC-4C97-AA1F-7A6FF21A958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CF583AFC-6730-48BC-804F-12FD5FC699E7}" type="datetimeFigureOut">
              <a:rPr lang="es-ES" smtClean="0"/>
              <a:pPr/>
              <a:t>02/05/2012</a:t>
            </a:fld>
            <a:endParaRPr lang="es-ES"/>
          </a:p>
        </p:txBody>
      </p:sp>
      <p:sp>
        <p:nvSpPr>
          <p:cNvPr id="27" name="26 Marcador de número de diapositiva"/>
          <p:cNvSpPr>
            <a:spLocks noGrp="1"/>
          </p:cNvSpPr>
          <p:nvPr>
            <p:ph type="sldNum" sz="quarter" idx="11"/>
          </p:nvPr>
        </p:nvSpPr>
        <p:spPr/>
        <p:txBody>
          <a:bodyPr rtlCol="0"/>
          <a:lstStyle/>
          <a:p>
            <a:fld id="{F16AF387-FCAC-4C97-AA1F-7A6FF21A958E}" type="slidenum">
              <a:rPr lang="es-ES" smtClean="0"/>
              <a:pPr/>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CF583AFC-6730-48BC-804F-12FD5FC699E7}" type="datetimeFigureOut">
              <a:rPr lang="es-ES" smtClean="0"/>
              <a:pPr/>
              <a:t>02/05/2012</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F16AF387-FCAC-4C97-AA1F-7A6FF21A95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F583AFC-6730-48BC-804F-12FD5FC699E7}" type="datetimeFigureOut">
              <a:rPr lang="es-ES" smtClean="0"/>
              <a:pPr/>
              <a:t>02/05/2012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6AF387-FCAC-4C97-AA1F-7A6FF21A958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F583AFC-6730-48BC-804F-12FD5FC699E7}" type="datetimeFigureOut">
              <a:rPr lang="es-ES" smtClean="0"/>
              <a:pPr/>
              <a:t>02/05/2012</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16AF387-FCAC-4C97-AA1F-7A6FF21A958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png"/>
          <p:cNvPicPr>
            <a:picLocks noChangeAspect="1"/>
          </p:cNvPicPr>
          <p:nvPr/>
        </p:nvPicPr>
        <p:blipFill>
          <a:blip r:embed="rId2" cstate="print"/>
          <a:stretch>
            <a:fillRect/>
          </a:stretch>
        </p:blipFill>
        <p:spPr>
          <a:xfrm>
            <a:off x="2051720" y="0"/>
            <a:ext cx="4980839" cy="2636912"/>
          </a:xfrm>
          <a:prstGeom prst="rect">
            <a:avLst/>
          </a:prstGeom>
        </p:spPr>
      </p:pic>
      <p:sp>
        <p:nvSpPr>
          <p:cNvPr id="2" name="1 Título"/>
          <p:cNvSpPr>
            <a:spLocks noGrp="1"/>
          </p:cNvSpPr>
          <p:nvPr>
            <p:ph type="ctrTitle"/>
          </p:nvPr>
        </p:nvSpPr>
        <p:spPr>
          <a:xfrm>
            <a:off x="251520" y="1844824"/>
            <a:ext cx="8136904" cy="1899642"/>
          </a:xfrm>
        </p:spPr>
        <p:txBody>
          <a:bodyPr/>
          <a:lstStyle/>
          <a:p>
            <a:r>
              <a:rPr lang="es-ES" b="1" dirty="0" smtClean="0">
                <a:latin typeface="Arial" pitchFamily="34" charset="0"/>
                <a:cs typeface="Arial" pitchFamily="34" charset="0"/>
              </a:rPr>
              <a:t>Aparato </a:t>
            </a:r>
            <a:br>
              <a:rPr lang="es-ES" b="1" dirty="0" smtClean="0">
                <a:latin typeface="Arial" pitchFamily="34" charset="0"/>
                <a:cs typeface="Arial" pitchFamily="34" charset="0"/>
              </a:rPr>
            </a:br>
            <a:r>
              <a:rPr lang="es-ES" b="1" dirty="0" smtClean="0">
                <a:latin typeface="Arial" pitchFamily="34" charset="0"/>
                <a:cs typeface="Arial" pitchFamily="34" charset="0"/>
              </a:rPr>
              <a:t>Estomatognático</a:t>
            </a:r>
            <a:endParaRPr lang="es-ES" b="1" dirty="0">
              <a:latin typeface="Arial" pitchFamily="34" charset="0"/>
              <a:cs typeface="Arial" pitchFamily="34" charset="0"/>
            </a:endParaRPr>
          </a:p>
        </p:txBody>
      </p:sp>
      <p:sp>
        <p:nvSpPr>
          <p:cNvPr id="3" name="2 Subtítulo"/>
          <p:cNvSpPr>
            <a:spLocks noGrp="1"/>
          </p:cNvSpPr>
          <p:nvPr>
            <p:ph type="subTitle" idx="1"/>
          </p:nvPr>
        </p:nvSpPr>
        <p:spPr>
          <a:xfrm>
            <a:off x="1475656" y="4509120"/>
            <a:ext cx="6400800" cy="1752600"/>
          </a:xfrm>
        </p:spPr>
        <p:txBody>
          <a:bodyPr/>
          <a:lstStyle/>
          <a:p>
            <a:r>
              <a:rPr lang="es-ES" dirty="0" smtClean="0"/>
              <a:t>Epidemiologia De La Salud Bucal</a:t>
            </a:r>
          </a:p>
          <a:p>
            <a:endParaRPr lang="es-ES" dirty="0"/>
          </a:p>
          <a:p>
            <a:r>
              <a:rPr lang="es-ES" dirty="0" err="1" smtClean="0"/>
              <a:t>Jose</a:t>
            </a:r>
            <a:r>
              <a:rPr lang="es-ES" dirty="0" smtClean="0"/>
              <a:t> Luis Miguel Nuño </a:t>
            </a:r>
            <a:r>
              <a:rPr lang="es-ES" dirty="0" err="1" smtClean="0"/>
              <a:t>Alvarez</a:t>
            </a:r>
            <a:r>
              <a:rPr lang="es-ES" dirty="0" smtClean="0"/>
              <a:t>  2ºC</a:t>
            </a: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CANDIDIACIS ORAL</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Es una infección muy habitual en los lactantes que produce irritación en la boca y alrededor de ella, esto ocurre cuando se produce un crecimiento excesivo de una hongo denominado cándida albicans.</a:t>
            </a:r>
          </a:p>
          <a:p>
            <a:r>
              <a:rPr lang="es-ES" dirty="0" smtClean="0"/>
              <a:t>N</a:t>
            </a:r>
            <a:r>
              <a:rPr lang="es-ES" dirty="0" smtClean="0"/>
              <a:t>aturalmente la personas tienen el </a:t>
            </a:r>
            <a:r>
              <a:rPr lang="es-ES" dirty="0" smtClean="0"/>
              <a:t>hongo candida en la boca y en el tubo digestivo. Un sistema inmunitario sano y algunas bacterias “buenas” se encargan de controlar la cantidad de candida presente en el cuerpo de una persona. Si el sistema inmunitario está debilitado debido a una enfermedad o a medicamentos, como los quimioterápicos, el hongo candida presente en el tubo digestivo de una persona puede crecer excesivamente hasta provocar una infección. </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7. </a:t>
            </a:r>
            <a:r>
              <a:rPr lang="es-ES" dirty="0" smtClean="0"/>
              <a:t>AFTA</a:t>
            </a:r>
            <a:endParaRPr lang="es-ES" dirty="0"/>
          </a:p>
        </p:txBody>
      </p:sp>
      <p:sp>
        <p:nvSpPr>
          <p:cNvPr id="3" name="2 Marcador de contenido"/>
          <p:cNvSpPr>
            <a:spLocks noGrp="1"/>
          </p:cNvSpPr>
          <p:nvPr>
            <p:ph idx="1"/>
          </p:nvPr>
        </p:nvSpPr>
        <p:spPr/>
        <p:txBody>
          <a:bodyPr>
            <a:normAutofit fontScale="92500"/>
          </a:bodyPr>
          <a:lstStyle/>
          <a:p>
            <a:r>
              <a:rPr lang="es-ES" dirty="0" smtClean="0"/>
              <a:t>Mejor conocida como </a:t>
            </a:r>
            <a:r>
              <a:rPr lang="es-ES" dirty="0" err="1" smtClean="0"/>
              <a:t>postemilla</a:t>
            </a:r>
            <a:r>
              <a:rPr lang="es-ES" dirty="0" smtClean="0"/>
              <a:t>, </a:t>
            </a:r>
            <a:r>
              <a:rPr lang="es-ES" dirty="0" smtClean="0"/>
              <a:t>es </a:t>
            </a:r>
            <a:r>
              <a:rPr lang="es-ES" dirty="0" smtClean="0"/>
              <a:t>una lesión o úlcera mucosa, como una pequeña herida o llaga, que se localiza generalmente en la mucosa oral de bordes planos y regulares y rodeada de una zona de eritema. Se les suele confundir con el herpes simple, causado por el virus herpes </a:t>
            </a:r>
            <a:r>
              <a:rPr lang="es-ES" dirty="0" err="1" smtClean="0"/>
              <a:t>hominis</a:t>
            </a:r>
            <a:r>
              <a:rPr lang="es-ES" dirty="0" smtClean="0"/>
              <a:t>, pero no tienen relación. Generalmente aparecen en la zona interior de los labios, las mejillas, las encías, o la lengua. No es una enfermedad contagiosa</a:t>
            </a:r>
            <a:r>
              <a:rPr lang="es-ES" dirty="0" smtClean="0"/>
              <a:t>.</a:t>
            </a:r>
          </a:p>
          <a:p>
            <a:r>
              <a:rPr lang="es-ES" dirty="0" smtClean="0"/>
              <a:t>Son lesiones muy frecuentes en la cavidad bucal.</a:t>
            </a:r>
            <a:endParaRPr lang="es-ES" dirty="0" smtClean="0"/>
          </a:p>
          <a:p>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a:t>
            </a:r>
            <a:r>
              <a:rPr lang="es-ES" dirty="0" smtClean="0"/>
              <a:t>. Gingivorragia </a:t>
            </a:r>
            <a:endParaRPr lang="es-ES" dirty="0"/>
          </a:p>
        </p:txBody>
      </p:sp>
      <p:sp>
        <p:nvSpPr>
          <p:cNvPr id="3" name="2 Marcador de contenido"/>
          <p:cNvSpPr>
            <a:spLocks noGrp="1"/>
          </p:cNvSpPr>
          <p:nvPr>
            <p:ph idx="1"/>
          </p:nvPr>
        </p:nvSpPr>
        <p:spPr/>
        <p:txBody>
          <a:bodyPr>
            <a:normAutofit/>
          </a:bodyPr>
          <a:lstStyle/>
          <a:p>
            <a:r>
              <a:rPr lang="es-ES" dirty="0" smtClean="0"/>
              <a:t>Es </a:t>
            </a:r>
            <a:r>
              <a:rPr lang="es-ES" dirty="0" smtClean="0"/>
              <a:t>una hemorragia espontánea </a:t>
            </a:r>
            <a:r>
              <a:rPr lang="es-ES" dirty="0" smtClean="0"/>
              <a:t>que </a:t>
            </a:r>
            <a:r>
              <a:rPr lang="es-ES" dirty="0" smtClean="0"/>
              <a:t>se produce en las </a:t>
            </a:r>
            <a:r>
              <a:rPr lang="es-ES" dirty="0" smtClean="0"/>
              <a:t>encías</a:t>
            </a:r>
            <a:r>
              <a:rPr lang="es-ES" dirty="0" smtClean="0"/>
              <a:t> </a:t>
            </a:r>
            <a:r>
              <a:rPr lang="es-ES" dirty="0" smtClean="0"/>
              <a:t>a causa de la gingivitis en muchos de </a:t>
            </a:r>
            <a:r>
              <a:rPr lang="es-ES" dirty="0" smtClean="0"/>
              <a:t>los </a:t>
            </a:r>
            <a:r>
              <a:rPr lang="es-ES" dirty="0" smtClean="0"/>
              <a:t>casos esta puede ser </a:t>
            </a:r>
            <a:r>
              <a:rPr lang="es-ES" dirty="0" smtClean="0"/>
              <a:t>difusa (en sábana) o localizada</a:t>
            </a:r>
            <a:r>
              <a:rPr lang="es-ES" dirty="0" smtClean="0"/>
              <a:t>.</a:t>
            </a:r>
          </a:p>
          <a:p>
            <a:r>
              <a:rPr lang="es-ES" dirty="0" smtClean="0"/>
              <a:t> Es un motivo de consulta frecuente en urgencias </a:t>
            </a:r>
            <a:r>
              <a:rPr lang="es-ES" dirty="0" smtClean="0"/>
              <a:t>de atención </a:t>
            </a:r>
            <a:r>
              <a:rPr lang="es-ES" dirty="0" smtClean="0"/>
              <a:t>primaria y en urgencias hospitalarias. Generalmente, es un proceso banal, </a:t>
            </a:r>
            <a:r>
              <a:rPr lang="es-ES" dirty="0" smtClean="0"/>
              <a:t>pero en </a:t>
            </a:r>
            <a:r>
              <a:rPr lang="es-ES" dirty="0" smtClean="0"/>
              <a:t>ocasiones puede ser la forma de presentación de patologías de mayor </a:t>
            </a:r>
            <a:r>
              <a:rPr lang="es-ES" dirty="0" smtClean="0"/>
              <a:t>gravedad.</a:t>
            </a:r>
            <a:endParaRPr lang="es-ES" dirty="0" smtClean="0"/>
          </a:p>
          <a:p>
            <a:pPr>
              <a:buNone/>
            </a:pPr>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9</a:t>
            </a:r>
            <a:r>
              <a:rPr lang="es-ES" dirty="0" smtClean="0"/>
              <a:t>. FLUOROSIS DENTAL</a:t>
            </a:r>
            <a:endParaRPr lang="es-ES" dirty="0"/>
          </a:p>
        </p:txBody>
      </p:sp>
      <p:sp>
        <p:nvSpPr>
          <p:cNvPr id="3" name="2 Marcador de contenido"/>
          <p:cNvSpPr>
            <a:spLocks noGrp="1"/>
          </p:cNvSpPr>
          <p:nvPr>
            <p:ph idx="1"/>
          </p:nvPr>
        </p:nvSpPr>
        <p:spPr/>
        <p:txBody>
          <a:bodyPr/>
          <a:lstStyle/>
          <a:p>
            <a:r>
              <a:rPr lang="es-ES" dirty="0" smtClean="0"/>
              <a:t>También conocido con el nombre de diente moteado, es una anomalía que se da en el esmalte por la ingestión de agua con alto contenido de flúor durante el periodo de formación de esmalte.</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10</a:t>
            </a:r>
            <a:r>
              <a:rPr lang="es-ES" dirty="0" smtClean="0"/>
              <a:t>. PULPITIS</a:t>
            </a:r>
            <a:endParaRPr lang="es-ES" dirty="0"/>
          </a:p>
        </p:txBody>
      </p:sp>
      <p:sp>
        <p:nvSpPr>
          <p:cNvPr id="3" name="2 Marcador de contenido"/>
          <p:cNvSpPr>
            <a:spLocks noGrp="1"/>
          </p:cNvSpPr>
          <p:nvPr>
            <p:ph idx="1"/>
          </p:nvPr>
        </p:nvSpPr>
        <p:spPr/>
        <p:txBody>
          <a:bodyPr/>
          <a:lstStyle/>
          <a:p>
            <a:r>
              <a:rPr lang="es-ES" dirty="0" smtClean="0"/>
              <a:t>La pulpitis es la inflamación dolorosa de la pulpa dentaria. La provocan principalmente la caries y los traumatismos dentarios.</a:t>
            </a:r>
          </a:p>
          <a:p>
            <a:r>
              <a:rPr lang="es-ES" dirty="0" smtClean="0"/>
              <a:t>Se clasifica en : Pulpitis reversibles e irreversible.</a:t>
            </a:r>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11</a:t>
            </a:r>
            <a:r>
              <a:rPr lang="es-ES" dirty="0" smtClean="0"/>
              <a:t>. RANULA</a:t>
            </a:r>
            <a:endParaRPr lang="es-ES" dirty="0"/>
          </a:p>
        </p:txBody>
      </p:sp>
      <p:sp>
        <p:nvSpPr>
          <p:cNvPr id="3" name="2 Marcador de contenido"/>
          <p:cNvSpPr>
            <a:spLocks noGrp="1"/>
          </p:cNvSpPr>
          <p:nvPr>
            <p:ph idx="1"/>
          </p:nvPr>
        </p:nvSpPr>
        <p:spPr/>
        <p:txBody>
          <a:bodyPr/>
          <a:lstStyle/>
          <a:p>
            <a:r>
              <a:rPr lang="es-ES" dirty="0" smtClean="0"/>
              <a:t>Se </a:t>
            </a:r>
            <a:r>
              <a:rPr lang="es-ES" dirty="0" smtClean="0"/>
              <a:t>refiere al aspecto de panza de rana de una lesión desarrollada en piso de boca</a:t>
            </a:r>
            <a:r>
              <a:rPr lang="es-ES" dirty="0" smtClean="0"/>
              <a:t>.</a:t>
            </a:r>
            <a:endParaRPr lang="es-ES" dirty="0" smtClean="0"/>
          </a:p>
          <a:p>
            <a:r>
              <a:rPr lang="es-ES" dirty="0" smtClean="0"/>
              <a:t>Una ránula es una tumoración grande en el piso de boca de consistencia blanda y llena de moco</a:t>
            </a:r>
            <a:r>
              <a:rPr lang="es-ES" dirty="0" smtClean="0"/>
              <a:t>.</a:t>
            </a:r>
            <a:endParaRPr lang="es-ES" dirty="0" smtClean="0"/>
          </a:p>
          <a:p>
            <a:r>
              <a:rPr lang="es-ES" dirty="0" smtClean="0"/>
              <a:t>La ránula se comunica con los conductos de las glándulas salivales sublinguales o, con menos frecuencia, de la </a:t>
            </a:r>
            <a:r>
              <a:rPr lang="es-ES" dirty="0" err="1" smtClean="0"/>
              <a:t>submandibulares</a:t>
            </a:r>
            <a:r>
              <a:rPr lang="es-ES" dirty="0" smtClean="0"/>
              <a:t>.</a:t>
            </a:r>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a:t>
            </a:r>
            <a:r>
              <a:rPr lang="es-ES" dirty="0" smtClean="0"/>
              <a:t>parato </a:t>
            </a:r>
            <a:r>
              <a:rPr lang="es-ES" dirty="0"/>
              <a:t>E</a:t>
            </a:r>
            <a:r>
              <a:rPr lang="es-ES" dirty="0" smtClean="0"/>
              <a:t>stomatognático</a:t>
            </a:r>
            <a:endParaRPr lang="es-ES" dirty="0"/>
          </a:p>
        </p:txBody>
      </p:sp>
      <p:sp>
        <p:nvSpPr>
          <p:cNvPr id="3" name="2 Marcador de contenido"/>
          <p:cNvSpPr>
            <a:spLocks noGrp="1"/>
          </p:cNvSpPr>
          <p:nvPr>
            <p:ph idx="1"/>
          </p:nvPr>
        </p:nvSpPr>
        <p:spPr/>
        <p:txBody>
          <a:bodyPr>
            <a:normAutofit lnSpcReduction="10000"/>
          </a:bodyPr>
          <a:lstStyle/>
          <a:p>
            <a:r>
              <a:rPr lang="es-ES" dirty="0" smtClean="0"/>
              <a:t>El aparato </a:t>
            </a:r>
            <a:r>
              <a:rPr lang="es-ES" dirty="0" err="1" smtClean="0"/>
              <a:t>estomatognático</a:t>
            </a:r>
            <a:r>
              <a:rPr lang="es-ES" dirty="0" smtClean="0"/>
              <a:t> (del griego </a:t>
            </a:r>
            <a:r>
              <a:rPr lang="es-ES" dirty="0" err="1" smtClean="0"/>
              <a:t>στόμα</a:t>
            </a:r>
            <a:r>
              <a:rPr lang="es-ES" dirty="0" smtClean="0"/>
              <a:t>, boca; y </a:t>
            </a:r>
            <a:r>
              <a:rPr lang="es-ES" dirty="0" err="1" smtClean="0"/>
              <a:t>γνάθος</a:t>
            </a:r>
            <a:r>
              <a:rPr lang="es-ES" dirty="0" smtClean="0"/>
              <a:t>, maxilares) es el conjunto de órganos y tejidos que permiten comer, hablar, pronunciar, masticar, deglutir, </a:t>
            </a:r>
            <a:r>
              <a:rPr lang="es-ES" dirty="0" err="1" smtClean="0"/>
              <a:t>sonreir</a:t>
            </a:r>
            <a:r>
              <a:rPr lang="es-ES" dirty="0" smtClean="0"/>
              <a:t>, respirar, besar y succionar. Está ubicada en la región </a:t>
            </a:r>
            <a:r>
              <a:rPr lang="es-ES" dirty="0" err="1" smtClean="0"/>
              <a:t>craneo</a:t>
            </a:r>
            <a:r>
              <a:rPr lang="es-ES" dirty="0" smtClean="0"/>
              <a:t>-facial, en una zona limitada aproximadamente por un plano frontal que pasa por las apófisis mastoides y dos líneas horizontales que pasan, la superior por los rebordes </a:t>
            </a:r>
            <a:r>
              <a:rPr lang="es-ES" dirty="0" err="1" smtClean="0"/>
              <a:t>supraorbitarios</a:t>
            </a:r>
            <a:r>
              <a:rPr lang="es-ES" dirty="0" smtClean="0"/>
              <a:t> y la inferior por el hueso hioides.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normAutofit fontScale="90000"/>
          </a:bodyPr>
          <a:lstStyle/>
          <a:p>
            <a:r>
              <a:rPr lang="es-ES" dirty="0" smtClean="0"/>
              <a:t>El sistema Estomatognático está compuesto por:</a:t>
            </a:r>
            <a:br>
              <a:rPr lang="es-ES" dirty="0" smtClean="0"/>
            </a:br>
            <a:endParaRPr lang="es-ES" dirty="0"/>
          </a:p>
        </p:txBody>
      </p:sp>
      <p:sp>
        <p:nvSpPr>
          <p:cNvPr id="3" name="2 Marcador de contenido"/>
          <p:cNvSpPr>
            <a:spLocks noGrp="1"/>
          </p:cNvSpPr>
          <p:nvPr>
            <p:ph sz="half" idx="1"/>
          </p:nvPr>
        </p:nvSpPr>
        <p:spPr/>
        <p:txBody>
          <a:bodyPr>
            <a:normAutofit/>
          </a:bodyPr>
          <a:lstStyle/>
          <a:p>
            <a:r>
              <a:rPr lang="es-ES" dirty="0" smtClean="0"/>
              <a:t>Labios,</a:t>
            </a:r>
          </a:p>
          <a:p>
            <a:r>
              <a:rPr lang="es-ES" dirty="0" smtClean="0"/>
              <a:t>Lengua,</a:t>
            </a:r>
          </a:p>
          <a:p>
            <a:r>
              <a:rPr lang="es-ES" dirty="0" smtClean="0"/>
              <a:t>Dientes,</a:t>
            </a:r>
          </a:p>
          <a:p>
            <a:r>
              <a:rPr lang="es-ES" dirty="0" smtClean="0"/>
              <a:t>Encías,</a:t>
            </a:r>
          </a:p>
          <a:p>
            <a:r>
              <a:rPr lang="es-ES" dirty="0" smtClean="0"/>
              <a:t>Mejillas,</a:t>
            </a:r>
          </a:p>
          <a:p>
            <a:r>
              <a:rPr lang="es-ES" dirty="0" smtClean="0"/>
              <a:t>Paladar,</a:t>
            </a:r>
          </a:p>
          <a:p>
            <a:r>
              <a:rPr lang="es-ES" dirty="0" smtClean="0"/>
              <a:t>Amígdalas,</a:t>
            </a:r>
          </a:p>
          <a:p>
            <a:r>
              <a:rPr lang="es-ES" dirty="0" err="1" smtClean="0"/>
              <a:t>Orofaringe</a:t>
            </a:r>
            <a:r>
              <a:rPr lang="es-ES" dirty="0" smtClean="0"/>
              <a:t>,</a:t>
            </a:r>
          </a:p>
          <a:p>
            <a:r>
              <a:rPr lang="es-ES" dirty="0" err="1" smtClean="0"/>
              <a:t>Gándulas</a:t>
            </a:r>
            <a:r>
              <a:rPr lang="es-ES" dirty="0" smtClean="0"/>
              <a:t> salivales,</a:t>
            </a:r>
            <a:endParaRPr lang="es-ES" dirty="0"/>
          </a:p>
        </p:txBody>
      </p:sp>
      <p:sp>
        <p:nvSpPr>
          <p:cNvPr id="4" name="3 Marcador de contenido"/>
          <p:cNvSpPr>
            <a:spLocks noGrp="1"/>
          </p:cNvSpPr>
          <p:nvPr>
            <p:ph sz="half" idx="2"/>
          </p:nvPr>
        </p:nvSpPr>
        <p:spPr/>
        <p:txBody>
          <a:bodyPr>
            <a:normAutofit/>
          </a:bodyPr>
          <a:lstStyle/>
          <a:p>
            <a:r>
              <a:rPr lang="es-ES" dirty="0" smtClean="0"/>
              <a:t>El piso de la boca,</a:t>
            </a:r>
          </a:p>
          <a:p>
            <a:r>
              <a:rPr lang="es-ES" dirty="0" smtClean="0"/>
              <a:t>Frenillos,</a:t>
            </a:r>
          </a:p>
          <a:p>
            <a:r>
              <a:rPr lang="es-ES" dirty="0" smtClean="0"/>
              <a:t>Maxilares,</a:t>
            </a:r>
          </a:p>
          <a:p>
            <a:r>
              <a:rPr lang="es-ES" dirty="0" smtClean="0"/>
              <a:t>Ganglios linfáticos,</a:t>
            </a:r>
          </a:p>
          <a:p>
            <a:r>
              <a:rPr lang="es-ES" dirty="0" smtClean="0"/>
              <a:t>Senos </a:t>
            </a:r>
            <a:r>
              <a:rPr lang="es-ES" dirty="0" err="1" smtClean="0"/>
              <a:t>paranasales</a:t>
            </a:r>
            <a:endParaRPr lang="es-ES" dirty="0" smtClean="0"/>
          </a:p>
          <a:p>
            <a:r>
              <a:rPr lang="es-ES" dirty="0" smtClean="0"/>
              <a:t>Articulación </a:t>
            </a:r>
            <a:r>
              <a:rPr lang="es-ES" dirty="0" err="1" smtClean="0"/>
              <a:t>craneomandibular</a:t>
            </a:r>
            <a:r>
              <a:rPr lang="es-ES" dirty="0" smtClean="0"/>
              <a:t>,</a:t>
            </a:r>
          </a:p>
          <a:p>
            <a:r>
              <a:rPr lang="es-ES" dirty="0" smtClean="0"/>
              <a:t>Así como los huesos, los músculos y la piel del territorio </a:t>
            </a:r>
            <a:r>
              <a:rPr lang="es-ES" dirty="0" err="1" smtClean="0"/>
              <a:t>orofacial</a:t>
            </a:r>
            <a:r>
              <a:rPr lang="es-ES" dirty="0" smtClean="0"/>
              <a:t>.</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539552" y="2060848"/>
            <a:ext cx="7772400" cy="2362547"/>
          </a:xfrm>
        </p:spPr>
        <p:txBody>
          <a:bodyPr/>
          <a:lstStyle/>
          <a:p>
            <a:pPr algn="ctr"/>
            <a:r>
              <a:rPr lang="es-ES" dirty="0" smtClean="0"/>
              <a:t>PATOLOGIAS FRECUENTES EN EL APARATO ESTOMATOGNATICO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1. CARIES</a:t>
            </a:r>
            <a:endParaRPr lang="es-ES" dirty="0"/>
          </a:p>
        </p:txBody>
      </p:sp>
      <p:sp>
        <p:nvSpPr>
          <p:cNvPr id="5" name="4 Marcador de contenido"/>
          <p:cNvSpPr>
            <a:spLocks noGrp="1"/>
          </p:cNvSpPr>
          <p:nvPr>
            <p:ph idx="1"/>
          </p:nvPr>
        </p:nvSpPr>
        <p:spPr>
          <a:xfrm>
            <a:off x="457200" y="2249424"/>
            <a:ext cx="8229600" cy="4419936"/>
          </a:xfrm>
        </p:spPr>
        <p:txBody>
          <a:bodyPr>
            <a:normAutofit lnSpcReduction="10000"/>
          </a:bodyPr>
          <a:lstStyle/>
          <a:p>
            <a:pPr>
              <a:buNone/>
            </a:pPr>
            <a:r>
              <a:rPr lang="es-ES" dirty="0" smtClean="0"/>
              <a:t>   La caries es una enfermedad en la que intervienen diversos factores, que se caracteriza por la destrucción de los tejidos del diente como consecuencia de la desmineralización provocada por los ácidos que genera la placa bacteriana. Las bacterias fabrican ese ácido a partir de los restos de alimentos de la dieta que se les quedan expuestos. La destrucción química dental se asocia a la ingesta de azúcares y ácidos contenidos en bebidas y alimentos, y a la mala higiene.</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 PERIODONTITIS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Es una inflamación e infección de los ligamentos y huesos que sirven de soporte a los dientes.</a:t>
            </a:r>
          </a:p>
          <a:p>
            <a:pPr>
              <a:buNone/>
            </a:pPr>
            <a:r>
              <a:rPr lang="es-ES" dirty="0" smtClean="0"/>
              <a:t>   Ocurre cuando la inflamación y la infección de las encías (gingivitis) se deja sin tratamiento o cuando el tratamiento se demora. Dicha infección e inflamación se disemina desde las encías hasta los ligamentos y el hueso que sirven de soporte a los dientes. La pérdida de soporte hace que los dientes se aflojen y finalmente se caigan.</a:t>
            </a:r>
          </a:p>
          <a:p>
            <a:pPr>
              <a:buNone/>
            </a:pPr>
            <a:r>
              <a:rPr lang="es-ES" dirty="0" smtClean="0"/>
              <a:t>    Esta es la principal causa de la perdida de dientes en personas de edad avanzada.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GINGIVITIS </a:t>
            </a:r>
            <a:endParaRPr lang="es-ES" dirty="0"/>
          </a:p>
        </p:txBody>
      </p:sp>
      <p:sp>
        <p:nvSpPr>
          <p:cNvPr id="3" name="2 Marcador de contenido"/>
          <p:cNvSpPr>
            <a:spLocks noGrp="1"/>
          </p:cNvSpPr>
          <p:nvPr>
            <p:ph idx="1"/>
          </p:nvPr>
        </p:nvSpPr>
        <p:spPr/>
        <p:txBody>
          <a:bodyPr>
            <a:normAutofit lnSpcReduction="10000"/>
          </a:bodyPr>
          <a:lstStyle/>
          <a:p>
            <a:r>
              <a:rPr lang="es-ES" dirty="0" smtClean="0"/>
              <a:t>La gingivitis es una enfermedad </a:t>
            </a:r>
            <a:r>
              <a:rPr lang="es-ES" dirty="0" err="1" smtClean="0"/>
              <a:t>periodontal</a:t>
            </a:r>
            <a:r>
              <a:rPr lang="es-ES" dirty="0" smtClean="0"/>
              <a:t> que se presenta con inflamación e infección que destruyen el tejido de soporte de los dientes, incluyendo la </a:t>
            </a:r>
            <a:r>
              <a:rPr lang="es-ES" dirty="0" err="1" smtClean="0"/>
              <a:t>gingiva</a:t>
            </a:r>
            <a:r>
              <a:rPr lang="es-ES" dirty="0" smtClean="0"/>
              <a:t> (encías), los ligamentos </a:t>
            </a:r>
            <a:r>
              <a:rPr lang="es-ES" dirty="0" err="1" smtClean="0"/>
              <a:t>periodontales</a:t>
            </a:r>
            <a:r>
              <a:rPr lang="es-ES" dirty="0" smtClean="0"/>
              <a:t> y los alvéolos dentales (hueso alveolar). Las encías inflamadas duelen, se hinchan y sangran fácilmente. La gingivitis es una dolencia muy frecuente y puede aparecer en cualquier momento tras el desarrollo de la dentición.</a:t>
            </a:r>
          </a:p>
          <a:p>
            <a:endParaRPr lang="es-ES" dirty="0" smtClean="0"/>
          </a:p>
          <a:p>
            <a:endParaRPr lang="es-ES" dirty="0" smtClean="0"/>
          </a:p>
          <a:p>
            <a:endParaRPr lang="es-ES"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FARINGITIS</a:t>
            </a:r>
            <a:endParaRPr lang="es-ES" dirty="0"/>
          </a:p>
        </p:txBody>
      </p:sp>
      <p:sp>
        <p:nvSpPr>
          <p:cNvPr id="3" name="2 Marcador de contenido"/>
          <p:cNvSpPr>
            <a:spLocks noGrp="1"/>
          </p:cNvSpPr>
          <p:nvPr>
            <p:ph idx="1"/>
          </p:nvPr>
        </p:nvSpPr>
        <p:spPr/>
        <p:txBody>
          <a:bodyPr>
            <a:normAutofit/>
          </a:bodyPr>
          <a:lstStyle/>
          <a:p>
            <a:r>
              <a:rPr lang="es-ES" dirty="0" smtClean="0"/>
              <a:t>Inflamación de la mucosa que reviste la faringe</a:t>
            </a:r>
          </a:p>
          <a:p>
            <a:r>
              <a:rPr lang="es-ES" dirty="0" smtClean="0"/>
              <a:t>La mayoría de los dolores de garganta son causados por una infección viral, como resfriado o gripe. </a:t>
            </a:r>
          </a:p>
          <a:p>
            <a:r>
              <a:rPr lang="es-ES" dirty="0" smtClean="0"/>
              <a:t>Las bacterias que pueden causar la faringitis abarcan estreptococos del grupo A, que llevan a la amigdalitis estreptocócica en algunos casos.</a:t>
            </a:r>
          </a:p>
          <a:p>
            <a:endParaRPr lang="es-ES"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HERPES ORAL</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Es una enfermedad infecciosa inflamatoria de tipo vírico, que se caracteriza por la aparición de lesiones cutáneas formadas por pequeñas vesículas agrupadas en racimo y rodeadas de un halo rojo. Es causada por el virus herpes simplex, o virus herpes </a:t>
            </a:r>
            <a:r>
              <a:rPr lang="es-ES" dirty="0" err="1" smtClean="0"/>
              <a:t>hominis</a:t>
            </a:r>
            <a:r>
              <a:rPr lang="es-ES" dirty="0" smtClean="0"/>
              <a:t>, de tipo I (VHS-1) que afecta cara, labios, boca y parte superior del cuerpo, y de tipo II (VHS-2) que se presenta más frecuentemente en genitales y parte inferior del cuerpo. En la actualidad no existe cura definitiva para el herpes, pero sin embargo hay varias formas de tratamiento disponibles para reducir los síntomas y acelerar el proceso de curación de las lesiones.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108</TotalTime>
  <Words>1024</Words>
  <Application>Microsoft Office PowerPoint</Application>
  <PresentationFormat>Presentación en pantalla (4:3)</PresentationFormat>
  <Paragraphs>58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Urbano</vt:lpstr>
      <vt:lpstr>Aparato  Estomatognático</vt:lpstr>
      <vt:lpstr>Aparato Estomatognático</vt:lpstr>
      <vt:lpstr>El sistema Estomatognático está compuesto por: </vt:lpstr>
      <vt:lpstr>PATOLOGIAS FRECUENTES EN EL APARATO ESTOMATOGNATICO</vt:lpstr>
      <vt:lpstr>1. CARIES</vt:lpstr>
      <vt:lpstr>2. PERIODONTITIS</vt:lpstr>
      <vt:lpstr>3. GINGIVITIS </vt:lpstr>
      <vt:lpstr>4. FARINGITIS</vt:lpstr>
      <vt:lpstr>5. HERPES ORAL</vt:lpstr>
      <vt:lpstr>6. CANDIDIACIS ORAL</vt:lpstr>
      <vt:lpstr>7. AFTA</vt:lpstr>
      <vt:lpstr>8. Gingivorragia </vt:lpstr>
      <vt:lpstr>9. FLUOROSIS DENTAL</vt:lpstr>
      <vt:lpstr>10. PULPITIS</vt:lpstr>
      <vt:lpstr>11. RANULA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Aparato  Estomatognático</dc:title>
  <dc:creator>toshiba</dc:creator>
  <cp:lastModifiedBy>toshiba</cp:lastModifiedBy>
  <cp:revision>12</cp:revision>
  <dcterms:created xsi:type="dcterms:W3CDTF">2012-05-03T00:11:16Z</dcterms:created>
  <dcterms:modified xsi:type="dcterms:W3CDTF">2012-05-03T03:35:24Z</dcterms:modified>
</cp:coreProperties>
</file>