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257" r:id="rId3"/>
    <p:sldId id="258" r:id="rId4"/>
    <p:sldId id="259" r:id="rId5"/>
    <p:sldId id="260" r:id="rId6"/>
    <p:sldId id="263" r:id="rId7"/>
    <p:sldId id="261" r:id="rId8"/>
    <p:sldId id="264" r:id="rId9"/>
    <p:sldId id="262" r:id="rId10"/>
    <p:sldId id="265" r:id="rId11"/>
    <p:sldId id="266"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93" r:id="rId28"/>
    <p:sldId id="284" r:id="rId29"/>
    <p:sldId id="294" r:id="rId30"/>
    <p:sldId id="285" r:id="rId31"/>
    <p:sldId id="295" r:id="rId32"/>
    <p:sldId id="286" r:id="rId33"/>
    <p:sldId id="296" r:id="rId34"/>
    <p:sldId id="287" r:id="rId35"/>
    <p:sldId id="288" r:id="rId36"/>
    <p:sldId id="297" r:id="rId37"/>
    <p:sldId id="289" r:id="rId38"/>
    <p:sldId id="290" r:id="rId39"/>
    <p:sldId id="298" r:id="rId40"/>
    <p:sldId id="291" r:id="rId41"/>
    <p:sldId id="292" r:id="rId42"/>
    <p:sldId id="299" r:id="rId4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6B50AD-8925-467F-A2A9-CF4D77FA9570}" type="datetimeFigureOut">
              <a:rPr lang="es-MX" smtClean="0"/>
              <a:t>02/05/2012</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717650-1391-4C5D-83D6-6EB50EA1082D}" type="slidenum">
              <a:rPr lang="es-MX" smtClean="0"/>
              <a:t>‹Nº›</a:t>
            </a:fld>
            <a:endParaRPr lang="es-MX" dirty="0"/>
          </a:p>
        </p:txBody>
      </p:sp>
    </p:spTree>
    <p:extLst>
      <p:ext uri="{BB962C8B-B14F-4D97-AF65-F5344CB8AC3E}">
        <p14:creationId xmlns:p14="http://schemas.microsoft.com/office/powerpoint/2010/main" val="1807925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97717650-1391-4C5D-83D6-6EB50EA1082D}" type="slidenum">
              <a:rPr lang="es-MX" smtClean="0"/>
              <a:t>1</a:t>
            </a:fld>
            <a:endParaRPr lang="es-MX" dirty="0"/>
          </a:p>
        </p:txBody>
      </p:sp>
    </p:spTree>
    <p:extLst>
      <p:ext uri="{BB962C8B-B14F-4D97-AF65-F5344CB8AC3E}">
        <p14:creationId xmlns:p14="http://schemas.microsoft.com/office/powerpoint/2010/main" val="3025630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7F83D80D-202C-4D16-828E-25449D312865}" type="datetimeFigureOut">
              <a:rPr lang="es-MX" smtClean="0"/>
              <a:t>02/05/2012</a:t>
            </a:fld>
            <a:endParaRPr lang="es-MX" dirty="0"/>
          </a:p>
        </p:txBody>
      </p:sp>
      <p:sp>
        <p:nvSpPr>
          <p:cNvPr id="20" name="19 Marcador de pie de página"/>
          <p:cNvSpPr>
            <a:spLocks noGrp="1"/>
          </p:cNvSpPr>
          <p:nvPr>
            <p:ph type="ftr" sz="quarter" idx="11"/>
          </p:nvPr>
        </p:nvSpPr>
        <p:spPr/>
        <p:txBody>
          <a:bodyPr/>
          <a:lstStyle>
            <a:extLst/>
          </a:lstStyle>
          <a:p>
            <a:endParaRPr lang="es-MX" dirty="0"/>
          </a:p>
        </p:txBody>
      </p:sp>
      <p:sp>
        <p:nvSpPr>
          <p:cNvPr id="10" name="9 Marcador de número de diapositiva"/>
          <p:cNvSpPr>
            <a:spLocks noGrp="1"/>
          </p:cNvSpPr>
          <p:nvPr>
            <p:ph type="sldNum" sz="quarter" idx="12"/>
          </p:nvPr>
        </p:nvSpPr>
        <p:spPr/>
        <p:txBody>
          <a:bodyPr/>
          <a:lstStyle>
            <a:extLst/>
          </a:lstStyle>
          <a:p>
            <a:fld id="{75E90251-9E2E-4D7D-BDFB-27DDEB8E4094}" type="slidenum">
              <a:rPr lang="es-MX" smtClean="0"/>
              <a:t>‹Nº›</a:t>
            </a:fld>
            <a:endParaRPr lang="es-MX" dirty="0"/>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F83D80D-202C-4D16-828E-25449D312865}" type="datetimeFigureOut">
              <a:rPr lang="es-MX" smtClean="0"/>
              <a:t>02/05/2012</a:t>
            </a:fld>
            <a:endParaRPr lang="es-MX" dirty="0"/>
          </a:p>
        </p:txBody>
      </p:sp>
      <p:sp>
        <p:nvSpPr>
          <p:cNvPr id="5" name="4 Marcador de pie de página"/>
          <p:cNvSpPr>
            <a:spLocks noGrp="1"/>
          </p:cNvSpPr>
          <p:nvPr>
            <p:ph type="ftr" sz="quarter" idx="11"/>
          </p:nvPr>
        </p:nvSpPr>
        <p:spPr/>
        <p:txBody>
          <a:bodyPr/>
          <a:lstStyle>
            <a:extLst/>
          </a:lstStyle>
          <a:p>
            <a:endParaRPr lang="es-MX" dirty="0"/>
          </a:p>
        </p:txBody>
      </p:sp>
      <p:sp>
        <p:nvSpPr>
          <p:cNvPr id="6" name="5 Marcador de número de diapositiva"/>
          <p:cNvSpPr>
            <a:spLocks noGrp="1"/>
          </p:cNvSpPr>
          <p:nvPr>
            <p:ph type="sldNum" sz="quarter" idx="12"/>
          </p:nvPr>
        </p:nvSpPr>
        <p:spPr/>
        <p:txBody>
          <a:bodyPr/>
          <a:lstStyle>
            <a:extLst/>
          </a:lstStyle>
          <a:p>
            <a:fld id="{75E90251-9E2E-4D7D-BDFB-27DDEB8E4094}" type="slidenum">
              <a:rPr lang="es-MX" smtClean="0"/>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F83D80D-202C-4D16-828E-25449D312865}" type="datetimeFigureOut">
              <a:rPr lang="es-MX" smtClean="0"/>
              <a:t>02/05/2012</a:t>
            </a:fld>
            <a:endParaRPr lang="es-MX" dirty="0"/>
          </a:p>
        </p:txBody>
      </p:sp>
      <p:sp>
        <p:nvSpPr>
          <p:cNvPr id="5" name="4 Marcador de pie de página"/>
          <p:cNvSpPr>
            <a:spLocks noGrp="1"/>
          </p:cNvSpPr>
          <p:nvPr>
            <p:ph type="ftr" sz="quarter" idx="11"/>
          </p:nvPr>
        </p:nvSpPr>
        <p:spPr/>
        <p:txBody>
          <a:bodyPr/>
          <a:lstStyle>
            <a:extLst/>
          </a:lstStyle>
          <a:p>
            <a:endParaRPr lang="es-MX" dirty="0"/>
          </a:p>
        </p:txBody>
      </p:sp>
      <p:sp>
        <p:nvSpPr>
          <p:cNvPr id="6" name="5 Marcador de número de diapositiva"/>
          <p:cNvSpPr>
            <a:spLocks noGrp="1"/>
          </p:cNvSpPr>
          <p:nvPr>
            <p:ph type="sldNum" sz="quarter" idx="12"/>
          </p:nvPr>
        </p:nvSpPr>
        <p:spPr/>
        <p:txBody>
          <a:bodyPr/>
          <a:lstStyle>
            <a:extLst/>
          </a:lstStyle>
          <a:p>
            <a:fld id="{75E90251-9E2E-4D7D-BDFB-27DDEB8E4094}" type="slidenum">
              <a:rPr lang="es-MX" smtClean="0"/>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F83D80D-202C-4D16-828E-25449D312865}" type="datetimeFigureOut">
              <a:rPr lang="es-MX" smtClean="0"/>
              <a:t>02/05/2012</a:t>
            </a:fld>
            <a:endParaRPr lang="es-MX" dirty="0"/>
          </a:p>
        </p:txBody>
      </p:sp>
      <p:sp>
        <p:nvSpPr>
          <p:cNvPr id="5" name="4 Marcador de pie de página"/>
          <p:cNvSpPr>
            <a:spLocks noGrp="1"/>
          </p:cNvSpPr>
          <p:nvPr>
            <p:ph type="ftr" sz="quarter" idx="11"/>
          </p:nvPr>
        </p:nvSpPr>
        <p:spPr/>
        <p:txBody>
          <a:bodyPr/>
          <a:lstStyle>
            <a:extLst/>
          </a:lstStyle>
          <a:p>
            <a:endParaRPr lang="es-MX" dirty="0"/>
          </a:p>
        </p:txBody>
      </p:sp>
      <p:sp>
        <p:nvSpPr>
          <p:cNvPr id="6" name="5 Marcador de número de diapositiva"/>
          <p:cNvSpPr>
            <a:spLocks noGrp="1"/>
          </p:cNvSpPr>
          <p:nvPr>
            <p:ph type="sldNum" sz="quarter" idx="12"/>
          </p:nvPr>
        </p:nvSpPr>
        <p:spPr/>
        <p:txBody>
          <a:bodyPr/>
          <a:lstStyle>
            <a:extLst/>
          </a:lstStyle>
          <a:p>
            <a:fld id="{75E90251-9E2E-4D7D-BDFB-27DDEB8E4094}" type="slidenum">
              <a:rPr lang="es-MX" smtClean="0"/>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F83D80D-202C-4D16-828E-25449D312865}" type="datetimeFigureOut">
              <a:rPr lang="es-MX" smtClean="0"/>
              <a:t>02/05/2012</a:t>
            </a:fld>
            <a:endParaRPr lang="es-MX" dirty="0"/>
          </a:p>
        </p:txBody>
      </p:sp>
      <p:sp>
        <p:nvSpPr>
          <p:cNvPr id="5" name="4 Marcador de pie de página"/>
          <p:cNvSpPr>
            <a:spLocks noGrp="1"/>
          </p:cNvSpPr>
          <p:nvPr>
            <p:ph type="ftr" sz="quarter" idx="11"/>
          </p:nvPr>
        </p:nvSpPr>
        <p:spPr/>
        <p:txBody>
          <a:bodyPr/>
          <a:lstStyle>
            <a:extLst/>
          </a:lstStyle>
          <a:p>
            <a:endParaRPr lang="es-MX" dirty="0"/>
          </a:p>
        </p:txBody>
      </p:sp>
      <p:sp>
        <p:nvSpPr>
          <p:cNvPr id="6" name="5 Marcador de número de diapositiva"/>
          <p:cNvSpPr>
            <a:spLocks noGrp="1"/>
          </p:cNvSpPr>
          <p:nvPr>
            <p:ph type="sldNum" sz="quarter" idx="12"/>
          </p:nvPr>
        </p:nvSpPr>
        <p:spPr/>
        <p:txBody>
          <a:bodyPr/>
          <a:lstStyle>
            <a:extLst/>
          </a:lstStyle>
          <a:p>
            <a:fld id="{75E90251-9E2E-4D7D-BDFB-27DDEB8E4094}" type="slidenum">
              <a:rPr lang="es-MX" smtClean="0"/>
              <a:t>‹Nº›</a:t>
            </a:fld>
            <a:endParaRPr lang="es-MX" dirty="0"/>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F83D80D-202C-4D16-828E-25449D312865}" type="datetimeFigureOut">
              <a:rPr lang="es-MX" smtClean="0"/>
              <a:t>02/05/2012</a:t>
            </a:fld>
            <a:endParaRPr lang="es-MX" dirty="0"/>
          </a:p>
        </p:txBody>
      </p:sp>
      <p:sp>
        <p:nvSpPr>
          <p:cNvPr id="6" name="5 Marcador de pie de página"/>
          <p:cNvSpPr>
            <a:spLocks noGrp="1"/>
          </p:cNvSpPr>
          <p:nvPr>
            <p:ph type="ftr" sz="quarter" idx="11"/>
          </p:nvPr>
        </p:nvSpPr>
        <p:spPr/>
        <p:txBody>
          <a:bodyPr/>
          <a:lstStyle>
            <a:extLst/>
          </a:lstStyle>
          <a:p>
            <a:endParaRPr lang="es-MX" dirty="0"/>
          </a:p>
        </p:txBody>
      </p:sp>
      <p:sp>
        <p:nvSpPr>
          <p:cNvPr id="7" name="6 Marcador de número de diapositiva"/>
          <p:cNvSpPr>
            <a:spLocks noGrp="1"/>
          </p:cNvSpPr>
          <p:nvPr>
            <p:ph type="sldNum" sz="quarter" idx="12"/>
          </p:nvPr>
        </p:nvSpPr>
        <p:spPr/>
        <p:txBody>
          <a:bodyPr/>
          <a:lstStyle>
            <a:extLst/>
          </a:lstStyle>
          <a:p>
            <a:fld id="{75E90251-9E2E-4D7D-BDFB-27DDEB8E4094}" type="slidenum">
              <a:rPr lang="es-MX" smtClean="0"/>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F83D80D-202C-4D16-828E-25449D312865}" type="datetimeFigureOut">
              <a:rPr lang="es-MX" smtClean="0"/>
              <a:t>02/05/2012</a:t>
            </a:fld>
            <a:endParaRPr lang="es-MX" dirty="0"/>
          </a:p>
        </p:txBody>
      </p:sp>
      <p:sp>
        <p:nvSpPr>
          <p:cNvPr id="8" name="7 Marcador de pie de página"/>
          <p:cNvSpPr>
            <a:spLocks noGrp="1"/>
          </p:cNvSpPr>
          <p:nvPr>
            <p:ph type="ftr" sz="quarter" idx="11"/>
          </p:nvPr>
        </p:nvSpPr>
        <p:spPr/>
        <p:txBody>
          <a:bodyPr/>
          <a:lstStyle>
            <a:extLst/>
          </a:lstStyle>
          <a:p>
            <a:endParaRPr lang="es-MX" dirty="0"/>
          </a:p>
        </p:txBody>
      </p:sp>
      <p:sp>
        <p:nvSpPr>
          <p:cNvPr id="9" name="8 Marcador de número de diapositiva"/>
          <p:cNvSpPr>
            <a:spLocks noGrp="1"/>
          </p:cNvSpPr>
          <p:nvPr>
            <p:ph type="sldNum" sz="quarter" idx="12"/>
          </p:nvPr>
        </p:nvSpPr>
        <p:spPr/>
        <p:txBody>
          <a:bodyPr/>
          <a:lstStyle>
            <a:extLst/>
          </a:lstStyle>
          <a:p>
            <a:fld id="{75E90251-9E2E-4D7D-BDFB-27DDEB8E4094}" type="slidenum">
              <a:rPr lang="es-MX" smtClean="0"/>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7F83D80D-202C-4D16-828E-25449D312865}" type="datetimeFigureOut">
              <a:rPr lang="es-MX" smtClean="0"/>
              <a:t>02/05/2012</a:t>
            </a:fld>
            <a:endParaRPr lang="es-MX" dirty="0"/>
          </a:p>
        </p:txBody>
      </p:sp>
      <p:sp>
        <p:nvSpPr>
          <p:cNvPr id="4" name="3 Marcador de pie de página"/>
          <p:cNvSpPr>
            <a:spLocks noGrp="1"/>
          </p:cNvSpPr>
          <p:nvPr>
            <p:ph type="ftr" sz="quarter" idx="11"/>
          </p:nvPr>
        </p:nvSpPr>
        <p:spPr/>
        <p:txBody>
          <a:bodyPr/>
          <a:lstStyle>
            <a:extLst/>
          </a:lstStyle>
          <a:p>
            <a:endParaRPr lang="es-MX" dirty="0"/>
          </a:p>
        </p:txBody>
      </p:sp>
      <p:sp>
        <p:nvSpPr>
          <p:cNvPr id="5" name="4 Marcador de número de diapositiva"/>
          <p:cNvSpPr>
            <a:spLocks noGrp="1"/>
          </p:cNvSpPr>
          <p:nvPr>
            <p:ph type="sldNum" sz="quarter" idx="12"/>
          </p:nvPr>
        </p:nvSpPr>
        <p:spPr/>
        <p:txBody>
          <a:bodyPr/>
          <a:lstStyle>
            <a:extLst/>
          </a:lstStyle>
          <a:p>
            <a:fld id="{75E90251-9E2E-4D7D-BDFB-27DDEB8E4094}" type="slidenum">
              <a:rPr lang="es-MX" smtClean="0"/>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7F83D80D-202C-4D16-828E-25449D312865}" type="datetimeFigureOut">
              <a:rPr lang="es-MX" smtClean="0"/>
              <a:t>02/05/2012</a:t>
            </a:fld>
            <a:endParaRPr lang="es-MX" dirty="0"/>
          </a:p>
        </p:txBody>
      </p:sp>
      <p:sp>
        <p:nvSpPr>
          <p:cNvPr id="3" name="2 Marcador de pie de página"/>
          <p:cNvSpPr>
            <a:spLocks noGrp="1"/>
          </p:cNvSpPr>
          <p:nvPr>
            <p:ph type="ftr" sz="quarter" idx="11"/>
          </p:nvPr>
        </p:nvSpPr>
        <p:spPr/>
        <p:txBody>
          <a:bodyPr/>
          <a:lstStyle>
            <a:extLst/>
          </a:lstStyle>
          <a:p>
            <a:endParaRPr lang="es-MX" dirty="0"/>
          </a:p>
        </p:txBody>
      </p:sp>
      <p:sp>
        <p:nvSpPr>
          <p:cNvPr id="4" name="3 Marcador de número de diapositiva"/>
          <p:cNvSpPr>
            <a:spLocks noGrp="1"/>
          </p:cNvSpPr>
          <p:nvPr>
            <p:ph type="sldNum" sz="quarter" idx="12"/>
          </p:nvPr>
        </p:nvSpPr>
        <p:spPr/>
        <p:txBody>
          <a:bodyPr/>
          <a:lstStyle>
            <a:extLst/>
          </a:lstStyle>
          <a:p>
            <a:fld id="{75E90251-9E2E-4D7D-BDFB-27DDEB8E4094}" type="slidenum">
              <a:rPr lang="es-MX" smtClean="0"/>
              <a:t>‹Nº›</a:t>
            </a:fld>
            <a:endParaRPr lang="es-MX" dirty="0"/>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F83D80D-202C-4D16-828E-25449D312865}" type="datetimeFigureOut">
              <a:rPr lang="es-MX" smtClean="0"/>
              <a:t>02/05/2012</a:t>
            </a:fld>
            <a:endParaRPr lang="es-MX" dirty="0"/>
          </a:p>
        </p:txBody>
      </p:sp>
      <p:sp>
        <p:nvSpPr>
          <p:cNvPr id="6" name="5 Marcador de pie de página"/>
          <p:cNvSpPr>
            <a:spLocks noGrp="1"/>
          </p:cNvSpPr>
          <p:nvPr>
            <p:ph type="ftr" sz="quarter" idx="11"/>
          </p:nvPr>
        </p:nvSpPr>
        <p:spPr/>
        <p:txBody>
          <a:bodyPr/>
          <a:lstStyle>
            <a:extLst/>
          </a:lstStyle>
          <a:p>
            <a:endParaRPr lang="es-MX" dirty="0"/>
          </a:p>
        </p:txBody>
      </p:sp>
      <p:sp>
        <p:nvSpPr>
          <p:cNvPr id="7" name="6 Marcador de número de diapositiva"/>
          <p:cNvSpPr>
            <a:spLocks noGrp="1"/>
          </p:cNvSpPr>
          <p:nvPr>
            <p:ph type="sldNum" sz="quarter" idx="12"/>
          </p:nvPr>
        </p:nvSpPr>
        <p:spPr/>
        <p:txBody>
          <a:bodyPr/>
          <a:lstStyle>
            <a:extLst/>
          </a:lstStyle>
          <a:p>
            <a:fld id="{75E90251-9E2E-4D7D-BDFB-27DDEB8E4094}" type="slidenum">
              <a:rPr lang="es-MX" smtClean="0"/>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7F83D80D-202C-4D16-828E-25449D312865}" type="datetimeFigureOut">
              <a:rPr lang="es-MX" smtClean="0"/>
              <a:t>02/05/2012</a:t>
            </a:fld>
            <a:endParaRPr lang="es-MX" dirty="0"/>
          </a:p>
        </p:txBody>
      </p:sp>
      <p:sp>
        <p:nvSpPr>
          <p:cNvPr id="6" name="5 Marcador de pie de página"/>
          <p:cNvSpPr>
            <a:spLocks noGrp="1"/>
          </p:cNvSpPr>
          <p:nvPr>
            <p:ph type="ftr" sz="quarter" idx="11"/>
          </p:nvPr>
        </p:nvSpPr>
        <p:spPr/>
        <p:txBody>
          <a:bodyPr/>
          <a:lstStyle>
            <a:extLst/>
          </a:lstStyle>
          <a:p>
            <a:endParaRPr lang="es-MX" dirty="0"/>
          </a:p>
        </p:txBody>
      </p:sp>
      <p:sp>
        <p:nvSpPr>
          <p:cNvPr id="7" name="6 Marcador de número de diapositiva"/>
          <p:cNvSpPr>
            <a:spLocks noGrp="1"/>
          </p:cNvSpPr>
          <p:nvPr>
            <p:ph type="sldNum" sz="quarter" idx="12"/>
          </p:nvPr>
        </p:nvSpPr>
        <p:spPr/>
        <p:txBody>
          <a:bodyPr/>
          <a:lstStyle>
            <a:extLst/>
          </a:lstStyle>
          <a:p>
            <a:fld id="{75E90251-9E2E-4D7D-BDFB-27DDEB8E4094}" type="slidenum">
              <a:rPr lang="es-MX" smtClean="0"/>
              <a:t>‹Nº›</a:t>
            </a:fld>
            <a:endParaRPr lang="es-MX" dirty="0"/>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F83D80D-202C-4D16-828E-25449D312865}" type="datetimeFigureOut">
              <a:rPr lang="es-MX" smtClean="0"/>
              <a:t>02/05/2012</a:t>
            </a:fld>
            <a:endParaRPr lang="es-MX" dirty="0"/>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MX" dirty="0"/>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5E90251-9E2E-4D7D-BDFB-27DDEB8E4094}" type="slidenum">
              <a:rPr lang="es-MX" smtClean="0"/>
              <a:t>‹Nº›</a:t>
            </a:fld>
            <a:endParaRPr lang="es-MX" dirty="0"/>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1.google.com/images?q=tbn:ANd9GcQXyFt6YmOGQfYqsRZOZaVEJML_qeZV1u7NS-H178DP3RCk6IEKK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2906834"/>
            <a:ext cx="2837150" cy="3906654"/>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1115617" y="332656"/>
            <a:ext cx="6912768" cy="1938992"/>
          </a:xfrm>
          <a:prstGeom prst="rect">
            <a:avLst/>
          </a:prstGeom>
        </p:spPr>
        <p:txBody>
          <a:bodyPr wrap="square">
            <a:spAutoFit/>
          </a:bodyPr>
          <a:lstStyle/>
          <a:p>
            <a:pPr algn="ctr"/>
            <a:r>
              <a:rPr lang="es-MX" sz="4000" b="1" dirty="0" smtClean="0">
                <a:solidFill>
                  <a:srgbClr val="FF0000"/>
                </a:solidFill>
                <a:latin typeface="Arial" pitchFamily="34" charset="0"/>
                <a:cs typeface="Arial" pitchFamily="34" charset="0"/>
              </a:rPr>
              <a:t>ENFERMEDADES DEL APARATO ESTOMATOGNÁTICO</a:t>
            </a:r>
            <a:endParaRPr lang="es-MX" sz="4000" b="1" dirty="0">
              <a:solidFill>
                <a:srgbClr val="FF0000"/>
              </a:solidFill>
              <a:latin typeface="Arial" pitchFamily="34" charset="0"/>
              <a:cs typeface="Arial" pitchFamily="34" charset="0"/>
            </a:endParaRPr>
          </a:p>
        </p:txBody>
      </p:sp>
      <p:sp>
        <p:nvSpPr>
          <p:cNvPr id="5" name="4 Rectángulo"/>
          <p:cNvSpPr/>
          <p:nvPr/>
        </p:nvSpPr>
        <p:spPr>
          <a:xfrm>
            <a:off x="395536" y="3105835"/>
            <a:ext cx="5893387" cy="1754326"/>
          </a:xfrm>
          <a:prstGeom prst="rect">
            <a:avLst/>
          </a:prstGeom>
        </p:spPr>
        <p:txBody>
          <a:bodyPr wrap="square">
            <a:spAutoFit/>
          </a:bodyPr>
          <a:lstStyle/>
          <a:p>
            <a:pPr algn="ctr"/>
            <a:r>
              <a:rPr lang="es-MX" sz="3600" dirty="0" smtClean="0"/>
              <a:t>"RIESGOS DE LA PATOLOGÍA MÁS FRECUENTES EN LA CAVIDAD ORAL"</a:t>
            </a:r>
            <a:endParaRPr lang="es-MX" sz="3600" dirty="0"/>
          </a:p>
        </p:txBody>
      </p:sp>
      <p:sp>
        <p:nvSpPr>
          <p:cNvPr id="6" name="5 CuadroTexto"/>
          <p:cNvSpPr txBox="1"/>
          <p:nvPr/>
        </p:nvSpPr>
        <p:spPr>
          <a:xfrm>
            <a:off x="857953" y="5289614"/>
            <a:ext cx="4968551" cy="707886"/>
          </a:xfrm>
          <a:prstGeom prst="rect">
            <a:avLst/>
          </a:prstGeom>
          <a:noFill/>
        </p:spPr>
        <p:txBody>
          <a:bodyPr wrap="square" rtlCol="0">
            <a:spAutoFit/>
          </a:bodyPr>
          <a:lstStyle/>
          <a:p>
            <a:r>
              <a:rPr lang="es-MX" sz="2000" b="1" dirty="0" smtClean="0"/>
              <a:t>CARLA JAEL LEON MORA</a:t>
            </a:r>
          </a:p>
          <a:p>
            <a:r>
              <a:rPr lang="es-MX" sz="2000" b="1" dirty="0" smtClean="0"/>
              <a:t>2.C</a:t>
            </a:r>
            <a:endParaRPr lang="es-MX" sz="2000" b="1" dirty="0"/>
          </a:p>
        </p:txBody>
      </p:sp>
    </p:spTree>
    <p:extLst>
      <p:ext uri="{BB962C8B-B14F-4D97-AF65-F5344CB8AC3E}">
        <p14:creationId xmlns:p14="http://schemas.microsoft.com/office/powerpoint/2010/main" val="3205475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419872" y="548680"/>
            <a:ext cx="2113271" cy="584775"/>
          </a:xfrm>
          <a:prstGeom prst="rect">
            <a:avLst/>
          </a:prstGeom>
        </p:spPr>
        <p:txBody>
          <a:bodyPr wrap="none">
            <a:spAutoFit/>
          </a:bodyPr>
          <a:lstStyle/>
          <a:p>
            <a:r>
              <a:rPr lang="es-MX" sz="3200" b="1" dirty="0" smtClean="0">
                <a:solidFill>
                  <a:srgbClr val="FF0000"/>
                </a:solidFill>
              </a:rPr>
              <a:t>MUCOSITIS</a:t>
            </a:r>
            <a:endParaRPr lang="es-MX" sz="3200" b="1" dirty="0">
              <a:solidFill>
                <a:srgbClr val="FF0000"/>
              </a:solidFill>
            </a:endParaRPr>
          </a:p>
        </p:txBody>
      </p:sp>
      <p:sp>
        <p:nvSpPr>
          <p:cNvPr id="3" name="2 Rectángulo"/>
          <p:cNvSpPr/>
          <p:nvPr/>
        </p:nvSpPr>
        <p:spPr>
          <a:xfrm>
            <a:off x="467544" y="1628507"/>
            <a:ext cx="8083941" cy="1200329"/>
          </a:xfrm>
          <a:prstGeom prst="rect">
            <a:avLst/>
          </a:prstGeom>
        </p:spPr>
        <p:txBody>
          <a:bodyPr wrap="square">
            <a:spAutoFit/>
          </a:bodyPr>
          <a:lstStyle/>
          <a:p>
            <a:r>
              <a:rPr lang="es-MX" sz="2400" dirty="0" smtClean="0"/>
              <a:t>Es la hinchazón, irritación y ulceración de las células mucosas que revisten el tracto digestivo. Puede desarrollarse desde la boca hasta el ano</a:t>
            </a:r>
            <a:endParaRPr lang="es-MX" sz="2400" dirty="0"/>
          </a:p>
        </p:txBody>
      </p:sp>
      <p:sp>
        <p:nvSpPr>
          <p:cNvPr id="4" name="3 Rectángulo"/>
          <p:cNvSpPr/>
          <p:nvPr/>
        </p:nvSpPr>
        <p:spPr>
          <a:xfrm>
            <a:off x="467544" y="3068960"/>
            <a:ext cx="8280920" cy="3046988"/>
          </a:xfrm>
          <a:prstGeom prst="rect">
            <a:avLst/>
          </a:prstGeom>
        </p:spPr>
        <p:txBody>
          <a:bodyPr wrap="square">
            <a:spAutoFit/>
          </a:bodyPr>
          <a:lstStyle/>
          <a:p>
            <a:r>
              <a:rPr lang="es-MX" sz="2400" dirty="0" smtClean="0"/>
              <a:t>Es un efecto secundario de las quimioterapias y es causado por que los agentes de la quimioterapia no distinguen entre las células saludables y las células cancerosas, por lo tanto las células del tracto digestivo pueden ser destruidas con más facilidad ya que estas se reproducen mas rápidamente y con mas facilidad que el resto de las células del cuerpo, por lo tanto se desintegra el revestimiento de protección. La </a:t>
            </a:r>
            <a:r>
              <a:rPr lang="es-MX" sz="2400" dirty="0" err="1" smtClean="0"/>
              <a:t>mucositis</a:t>
            </a:r>
            <a:r>
              <a:rPr lang="es-MX" sz="2400" dirty="0" smtClean="0"/>
              <a:t> se puede complicar con la presencia de náuseas y vómitos.</a:t>
            </a:r>
            <a:endParaRPr lang="es-MX" sz="2400" dirty="0"/>
          </a:p>
        </p:txBody>
      </p:sp>
    </p:spTree>
    <p:extLst>
      <p:ext uri="{BB962C8B-B14F-4D97-AF65-F5344CB8AC3E}">
        <p14:creationId xmlns:p14="http://schemas.microsoft.com/office/powerpoint/2010/main" val="959705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03899" y="332656"/>
            <a:ext cx="8352928" cy="2893100"/>
          </a:xfrm>
          <a:prstGeom prst="rect">
            <a:avLst/>
          </a:prstGeom>
        </p:spPr>
        <p:txBody>
          <a:bodyPr wrap="square">
            <a:spAutoFit/>
          </a:bodyPr>
          <a:lstStyle/>
          <a:p>
            <a:r>
              <a:rPr lang="es-MX" sz="2800" b="1" dirty="0" smtClean="0"/>
              <a:t>     SIGNOS Y SÍNTOMAS</a:t>
            </a:r>
          </a:p>
          <a:p>
            <a:endParaRPr lang="es-MX" sz="2800" dirty="0" smtClean="0"/>
          </a:p>
          <a:p>
            <a:pPr marL="457200" indent="-457200">
              <a:lnSpc>
                <a:spcPct val="150000"/>
              </a:lnSpc>
              <a:buFont typeface="Arial" pitchFamily="34" charset="0"/>
              <a:buChar char="•"/>
            </a:pPr>
            <a:r>
              <a:rPr lang="es-MX" sz="2800" dirty="0" smtClean="0"/>
              <a:t> Atípica a los alimentos muy fríos o muy calientes.</a:t>
            </a:r>
          </a:p>
          <a:p>
            <a:pPr marL="457200" indent="-457200">
              <a:lnSpc>
                <a:spcPct val="150000"/>
              </a:lnSpc>
              <a:buFont typeface="Arial" pitchFamily="34" charset="0"/>
              <a:buChar char="•"/>
            </a:pPr>
            <a:r>
              <a:rPr lang="es-MX" sz="2800" dirty="0" smtClean="0"/>
              <a:t>Sequedad inusual de la boca.</a:t>
            </a:r>
          </a:p>
          <a:p>
            <a:pPr marL="457200" indent="-457200">
              <a:lnSpc>
                <a:spcPct val="150000"/>
              </a:lnSpc>
              <a:buFont typeface="Arial" pitchFamily="34" charset="0"/>
              <a:buChar char="•"/>
            </a:pPr>
            <a:r>
              <a:rPr lang="es-MX" sz="2800" dirty="0" smtClean="0"/>
              <a:t> Fiebre.</a:t>
            </a:r>
            <a:endParaRPr lang="es-MX" sz="2800" dirty="0"/>
          </a:p>
        </p:txBody>
      </p:sp>
      <p:pic>
        <p:nvPicPr>
          <p:cNvPr id="5122" name="Picture 2" descr="http://cancergrace.org/cancer-treatments/files/2011/03/mucosit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0" y="2636912"/>
            <a:ext cx="6057035" cy="3903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5509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63688" y="476672"/>
            <a:ext cx="5899115" cy="584775"/>
          </a:xfrm>
          <a:prstGeom prst="rect">
            <a:avLst/>
          </a:prstGeom>
        </p:spPr>
        <p:txBody>
          <a:bodyPr wrap="none">
            <a:spAutoFit/>
          </a:bodyPr>
          <a:lstStyle/>
          <a:p>
            <a:r>
              <a:rPr lang="es-MX" sz="3200" b="1" dirty="0" smtClean="0">
                <a:solidFill>
                  <a:srgbClr val="FF0000"/>
                </a:solidFill>
              </a:rPr>
              <a:t>ENFERMEDADES PERIODONTALES</a:t>
            </a:r>
            <a:endParaRPr lang="es-MX" sz="3200" b="1" dirty="0">
              <a:solidFill>
                <a:srgbClr val="FF0000"/>
              </a:solidFill>
            </a:endParaRPr>
          </a:p>
        </p:txBody>
      </p:sp>
      <p:sp>
        <p:nvSpPr>
          <p:cNvPr id="3" name="2 Rectángulo"/>
          <p:cNvSpPr/>
          <p:nvPr/>
        </p:nvSpPr>
        <p:spPr>
          <a:xfrm>
            <a:off x="323528" y="1225689"/>
            <a:ext cx="8496944" cy="5632311"/>
          </a:xfrm>
          <a:prstGeom prst="rect">
            <a:avLst/>
          </a:prstGeom>
        </p:spPr>
        <p:txBody>
          <a:bodyPr wrap="square">
            <a:spAutoFit/>
          </a:bodyPr>
          <a:lstStyle/>
          <a:p>
            <a:r>
              <a:rPr lang="es-MX" sz="2400" dirty="0" smtClean="0"/>
              <a:t>Las enfermedades periodontales inflaman y destruyen las estructuras que rodean y sostienen los dientes, principalmente las encías, el hueso y la capa externa de la raíz del diente. Si no se retira, cuidadosamente, todos los días con el cepillo y el hilo dental, la placa se endurece y se convierte en una sustancia dura y porosa llamada cálculo (también conocida como sarro). Las toxinas, que se producen por la bacteria en la placa, irritan las encías. Al permanecer en su lugar, las toxinas provocan que las encías se desprendan de los dientes y se forman bolsas periodontales, las cuales se llenan de más toxinas y bacteria.</a:t>
            </a:r>
          </a:p>
          <a:p>
            <a:endParaRPr lang="es-MX" sz="2400" dirty="0" smtClean="0"/>
          </a:p>
          <a:p>
            <a:r>
              <a:rPr lang="es-MX" sz="2400" dirty="0" smtClean="0"/>
              <a:t>También pueden influir otras alteraciones del organismo como la diabetes mellitus, la malnutrición, la leucemia, el SIDA y el tabaquismo. Eventualmente, el diente se caerá o necesitará ser extraído.</a:t>
            </a:r>
            <a:endParaRPr lang="es-MX" sz="2400" dirty="0"/>
          </a:p>
        </p:txBody>
      </p:sp>
    </p:spTree>
    <p:extLst>
      <p:ext uri="{BB962C8B-B14F-4D97-AF65-F5344CB8AC3E}">
        <p14:creationId xmlns:p14="http://schemas.microsoft.com/office/powerpoint/2010/main" val="4284880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dentalqb.com/fotos/enfer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556792"/>
            <a:ext cx="7189373" cy="3650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8273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347864" y="548680"/>
            <a:ext cx="2053767" cy="584775"/>
          </a:xfrm>
          <a:prstGeom prst="rect">
            <a:avLst/>
          </a:prstGeom>
        </p:spPr>
        <p:txBody>
          <a:bodyPr wrap="none">
            <a:spAutoFit/>
          </a:bodyPr>
          <a:lstStyle/>
          <a:p>
            <a:r>
              <a:rPr lang="es-MX" sz="3200" b="1" dirty="0" smtClean="0">
                <a:solidFill>
                  <a:srgbClr val="FF0000"/>
                </a:solidFill>
              </a:rPr>
              <a:t>GINGIVITIS</a:t>
            </a:r>
            <a:endParaRPr lang="es-MX" sz="3200" b="1" dirty="0">
              <a:solidFill>
                <a:srgbClr val="FF0000"/>
              </a:solidFill>
            </a:endParaRPr>
          </a:p>
        </p:txBody>
      </p:sp>
      <p:sp>
        <p:nvSpPr>
          <p:cNvPr id="3" name="2 Rectángulo"/>
          <p:cNvSpPr/>
          <p:nvPr/>
        </p:nvSpPr>
        <p:spPr>
          <a:xfrm>
            <a:off x="467544" y="1412776"/>
            <a:ext cx="8136904" cy="3970318"/>
          </a:xfrm>
          <a:prstGeom prst="rect">
            <a:avLst/>
          </a:prstGeom>
        </p:spPr>
        <p:txBody>
          <a:bodyPr wrap="square">
            <a:spAutoFit/>
          </a:bodyPr>
          <a:lstStyle/>
          <a:p>
            <a:r>
              <a:rPr lang="es-MX" sz="2800" dirty="0" smtClean="0"/>
              <a:t>La gingivitis es una forma de enfermedad periodontal que se presenta cuando una inflamación e infección destruyen el tejido de soporte de los dientes, incluyendo la gingiva</a:t>
            </a:r>
            <a:r>
              <a:rPr lang="es-MX" sz="2800" dirty="0"/>
              <a:t>l</a:t>
            </a:r>
            <a:r>
              <a:rPr lang="es-MX" sz="2800" dirty="0" smtClean="0"/>
              <a:t>(encías), los ligamentos periodontales y los alvéolos dentales (hueso alveolar). Las encías inflamadas duelen, se hinchan y sangran fácilmente.</a:t>
            </a:r>
          </a:p>
          <a:p>
            <a:r>
              <a:rPr lang="es-MX" sz="2800" dirty="0" smtClean="0"/>
              <a:t>es causada por los depósitos de la placa bacteriana . Se acumula, alrededor de los dientes próximos .</a:t>
            </a:r>
            <a:endParaRPr lang="es-MX" sz="2800" dirty="0"/>
          </a:p>
        </p:txBody>
      </p:sp>
    </p:spTree>
    <p:extLst>
      <p:ext uri="{BB962C8B-B14F-4D97-AF65-F5344CB8AC3E}">
        <p14:creationId xmlns:p14="http://schemas.microsoft.com/office/powerpoint/2010/main" val="1258946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692696"/>
            <a:ext cx="8748464" cy="5632311"/>
          </a:xfrm>
          <a:prstGeom prst="rect">
            <a:avLst/>
          </a:prstGeom>
        </p:spPr>
        <p:txBody>
          <a:bodyPr wrap="square">
            <a:spAutoFit/>
          </a:bodyPr>
          <a:lstStyle/>
          <a:p>
            <a:r>
              <a:rPr lang="es-MX" sz="2400" dirty="0" smtClean="0"/>
              <a:t>Aunque la causa principal de la gingivitis es la placa bacteriana, otros factores pueden empeorar la inflamación:</a:t>
            </a:r>
          </a:p>
          <a:p>
            <a:endParaRPr lang="es-MX" sz="2400" dirty="0" smtClean="0"/>
          </a:p>
          <a:p>
            <a:pPr marL="342900" indent="-342900">
              <a:buFont typeface="Arial" pitchFamily="34" charset="0"/>
              <a:buChar char="•"/>
            </a:pPr>
            <a:r>
              <a:rPr lang="es-MX" sz="2400" dirty="0" smtClean="0"/>
              <a:t>El embarazo, (debido a los cambios hormonales que aumentan la sensibilidad de las encías)</a:t>
            </a:r>
          </a:p>
          <a:p>
            <a:pPr marL="342900" indent="-342900">
              <a:buFont typeface="Arial" pitchFamily="34" charset="0"/>
              <a:buChar char="•"/>
            </a:pPr>
            <a:r>
              <a:rPr lang="es-MX" sz="2400" dirty="0" smtClean="0"/>
              <a:t>La pubertad</a:t>
            </a:r>
          </a:p>
          <a:p>
            <a:pPr marL="342900" indent="-342900">
              <a:buFont typeface="Arial" pitchFamily="34" charset="0"/>
              <a:buChar char="•"/>
            </a:pPr>
            <a:r>
              <a:rPr lang="es-MX" sz="2400" dirty="0" smtClean="0"/>
              <a:t>La diabetes no controlada</a:t>
            </a:r>
          </a:p>
          <a:p>
            <a:pPr marL="342900" indent="-342900">
              <a:buFont typeface="Arial" pitchFamily="34" charset="0"/>
              <a:buChar char="•"/>
            </a:pPr>
            <a:r>
              <a:rPr lang="es-MX" sz="2400" dirty="0"/>
              <a:t>L</a:t>
            </a:r>
            <a:r>
              <a:rPr lang="es-MX" sz="2400" dirty="0" smtClean="0"/>
              <a:t>esión o trauma en las encías, incluyendo el cepillado y el uso de seda dental demasiado fuerte.</a:t>
            </a:r>
          </a:p>
          <a:p>
            <a:pPr marL="342900" indent="-342900">
              <a:buFont typeface="Arial" pitchFamily="34" charset="0"/>
              <a:buChar char="•"/>
            </a:pPr>
            <a:r>
              <a:rPr lang="es-MX" sz="2400" dirty="0" smtClean="0"/>
              <a:t>La mala </a:t>
            </a:r>
            <a:r>
              <a:rPr lang="es-MX" sz="2400" dirty="0" err="1" smtClean="0"/>
              <a:t>oclusiónde</a:t>
            </a:r>
            <a:r>
              <a:rPr lang="es-MX" sz="2400" dirty="0" smtClean="0"/>
              <a:t> los dientes (dientes desalineados)</a:t>
            </a:r>
          </a:p>
          <a:p>
            <a:pPr marL="342900" indent="-342900">
              <a:buFont typeface="Arial" pitchFamily="34" charset="0"/>
              <a:buChar char="•"/>
            </a:pPr>
            <a:r>
              <a:rPr lang="es-MX" sz="2400" dirty="0" smtClean="0"/>
              <a:t>Los bordes ásperos de las obturaciones y la aparatología oral mal colocada o contaminada (como aparatos </a:t>
            </a:r>
            <a:r>
              <a:rPr lang="es-MX" sz="2400" dirty="0" err="1" smtClean="0"/>
              <a:t>ortodóncicos</a:t>
            </a:r>
            <a:r>
              <a:rPr lang="es-MX" sz="2400" dirty="0" smtClean="0"/>
              <a:t>, prótesis, puentes y coronas) pueden irritar las encías e incrementar los riesgos de gingivitis.</a:t>
            </a:r>
          </a:p>
          <a:p>
            <a:pPr marL="342900" indent="-342900">
              <a:buFont typeface="Arial" pitchFamily="34" charset="0"/>
              <a:buChar char="•"/>
            </a:pPr>
            <a:r>
              <a:rPr lang="es-MX" sz="2400" dirty="0" smtClean="0"/>
              <a:t>Etc.</a:t>
            </a:r>
          </a:p>
        </p:txBody>
      </p:sp>
    </p:spTree>
    <p:extLst>
      <p:ext uri="{BB962C8B-B14F-4D97-AF65-F5344CB8AC3E}">
        <p14:creationId xmlns:p14="http://schemas.microsoft.com/office/powerpoint/2010/main" val="2914423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764704"/>
            <a:ext cx="8640960" cy="4401205"/>
          </a:xfrm>
          <a:prstGeom prst="rect">
            <a:avLst/>
          </a:prstGeom>
        </p:spPr>
        <p:txBody>
          <a:bodyPr wrap="square">
            <a:spAutoFit/>
          </a:bodyPr>
          <a:lstStyle/>
          <a:p>
            <a:r>
              <a:rPr lang="es-MX" sz="2800" b="1" dirty="0" smtClean="0"/>
              <a:t>SIGNOS Y SÍNTOMAS</a:t>
            </a:r>
          </a:p>
          <a:p>
            <a:endParaRPr lang="es-MX" sz="2800" dirty="0" smtClean="0"/>
          </a:p>
          <a:p>
            <a:pPr marL="457200" indent="-457200">
              <a:buFont typeface="Arial" pitchFamily="34" charset="0"/>
              <a:buChar char="•"/>
            </a:pPr>
            <a:r>
              <a:rPr lang="es-MX" sz="2800" dirty="0" smtClean="0"/>
              <a:t>Úlceras bucales</a:t>
            </a:r>
          </a:p>
          <a:p>
            <a:pPr marL="457200" indent="-457200">
              <a:buFont typeface="Arial" pitchFamily="34" charset="0"/>
              <a:buChar char="•"/>
            </a:pPr>
            <a:r>
              <a:rPr lang="es-MX" sz="2800" dirty="0" smtClean="0"/>
              <a:t>Encías inflamadas</a:t>
            </a:r>
          </a:p>
          <a:p>
            <a:pPr marL="457200" indent="-457200">
              <a:buFont typeface="Arial" pitchFamily="34" charset="0"/>
              <a:buChar char="•"/>
            </a:pPr>
            <a:r>
              <a:rPr lang="es-MX" sz="2800" dirty="0" smtClean="0"/>
              <a:t>Encías con coloración roja brillante o roja púrpura</a:t>
            </a:r>
          </a:p>
          <a:p>
            <a:pPr marL="457200" indent="-457200">
              <a:buFont typeface="Arial" pitchFamily="34" charset="0"/>
              <a:buChar char="•"/>
            </a:pPr>
            <a:r>
              <a:rPr lang="es-MX" sz="2800" dirty="0" smtClean="0"/>
              <a:t>Encías brillantes</a:t>
            </a:r>
          </a:p>
          <a:p>
            <a:pPr marL="457200" indent="-457200">
              <a:buFont typeface="Arial" pitchFamily="34" charset="0"/>
              <a:buChar char="•"/>
            </a:pPr>
            <a:r>
              <a:rPr lang="es-MX" sz="2800" dirty="0" smtClean="0"/>
              <a:t>Encías que sangran con facilidad y aparece sangre en el cepillo dental, inclusive con un cepillado suave</a:t>
            </a:r>
          </a:p>
          <a:p>
            <a:pPr marL="457200" indent="-457200">
              <a:buFont typeface="Arial" pitchFamily="34" charset="0"/>
              <a:buChar char="•"/>
            </a:pPr>
            <a:r>
              <a:rPr lang="es-MX" sz="2800" dirty="0" smtClean="0"/>
              <a:t>Encías que se muestran sensibles sólo al tacto, si no se tocan son indoloras</a:t>
            </a:r>
            <a:endParaRPr lang="es-MX" sz="2800" dirty="0"/>
          </a:p>
        </p:txBody>
      </p:sp>
    </p:spTree>
    <p:extLst>
      <p:ext uri="{BB962C8B-B14F-4D97-AF65-F5344CB8AC3E}">
        <p14:creationId xmlns:p14="http://schemas.microsoft.com/office/powerpoint/2010/main" val="3279673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nuevotiempo.org/mundoactual/files/2010/08/gingivit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764705"/>
            <a:ext cx="8132672" cy="5438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1033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979712" y="476672"/>
            <a:ext cx="5132880" cy="584775"/>
          </a:xfrm>
          <a:prstGeom prst="rect">
            <a:avLst/>
          </a:prstGeom>
        </p:spPr>
        <p:txBody>
          <a:bodyPr wrap="none">
            <a:spAutoFit/>
          </a:bodyPr>
          <a:lstStyle/>
          <a:p>
            <a:r>
              <a:rPr lang="es-MX" sz="3200" b="1" dirty="0" smtClean="0">
                <a:solidFill>
                  <a:srgbClr val="FF0000"/>
                </a:solidFill>
              </a:rPr>
              <a:t>LA GINGIVITIS DESCAMATIVA</a:t>
            </a:r>
            <a:endParaRPr lang="es-MX" sz="3200" b="1" dirty="0">
              <a:solidFill>
                <a:srgbClr val="FF0000"/>
              </a:solidFill>
            </a:endParaRPr>
          </a:p>
        </p:txBody>
      </p:sp>
      <p:sp>
        <p:nvSpPr>
          <p:cNvPr id="3" name="2 Rectángulo"/>
          <p:cNvSpPr/>
          <p:nvPr/>
        </p:nvSpPr>
        <p:spPr>
          <a:xfrm>
            <a:off x="395536" y="1700808"/>
            <a:ext cx="8568952" cy="3539430"/>
          </a:xfrm>
          <a:prstGeom prst="rect">
            <a:avLst/>
          </a:prstGeom>
        </p:spPr>
        <p:txBody>
          <a:bodyPr wrap="square">
            <a:spAutoFit/>
          </a:bodyPr>
          <a:lstStyle/>
          <a:p>
            <a:r>
              <a:rPr lang="es-MX" sz="2800" dirty="0" smtClean="0"/>
              <a:t>Es un proceso poco conocido y doloroso que afecta con frecuencia a las mujeres en la posmenopáusica. En esta enfermedad, las capas externas de las encías se separan del tejido subyacente, dejando al descubierto las terminaciones nerviosas. Las encías se vuelven tan frágiles que esas capas se pueden desprender al frotarlas con un algodón o con el estímulo de aire de una jeringa odontológica.</a:t>
            </a:r>
            <a:endParaRPr lang="es-MX" sz="2800" dirty="0"/>
          </a:p>
        </p:txBody>
      </p:sp>
    </p:spTree>
    <p:extLst>
      <p:ext uri="{BB962C8B-B14F-4D97-AF65-F5344CB8AC3E}">
        <p14:creationId xmlns:p14="http://schemas.microsoft.com/office/powerpoint/2010/main" val="3283028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www.uv.es/medicina-oral/Docencia/atlas/penfigoide/pend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908720"/>
            <a:ext cx="7542784" cy="5028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3352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419872" y="332656"/>
            <a:ext cx="2303003" cy="584775"/>
          </a:xfrm>
          <a:prstGeom prst="rect">
            <a:avLst/>
          </a:prstGeom>
        </p:spPr>
        <p:txBody>
          <a:bodyPr wrap="none">
            <a:spAutoFit/>
          </a:bodyPr>
          <a:lstStyle/>
          <a:p>
            <a:r>
              <a:rPr lang="es-MX" sz="3200" b="1" dirty="0" smtClean="0">
                <a:solidFill>
                  <a:srgbClr val="FF0000"/>
                </a:solidFill>
              </a:rPr>
              <a:t>ANQUILOSIS</a:t>
            </a:r>
            <a:endParaRPr lang="es-MX" sz="3200" b="1" dirty="0">
              <a:solidFill>
                <a:srgbClr val="FF0000"/>
              </a:solidFill>
            </a:endParaRPr>
          </a:p>
        </p:txBody>
      </p:sp>
      <p:sp>
        <p:nvSpPr>
          <p:cNvPr id="3" name="2 Rectángulo"/>
          <p:cNvSpPr/>
          <p:nvPr/>
        </p:nvSpPr>
        <p:spPr>
          <a:xfrm>
            <a:off x="602908" y="1412776"/>
            <a:ext cx="7704856" cy="4524315"/>
          </a:xfrm>
          <a:prstGeom prst="rect">
            <a:avLst/>
          </a:prstGeom>
        </p:spPr>
        <p:txBody>
          <a:bodyPr wrap="square">
            <a:spAutoFit/>
          </a:bodyPr>
          <a:lstStyle/>
          <a:p>
            <a:r>
              <a:rPr lang="es-MX" sz="2400" dirty="0" smtClean="0"/>
              <a:t>La anquilosis temporo-mandibular, es la fusión ósea, fibrosa o cartilaginosa de las superficies que conforman la articulación. La anquilosis puede presentarse en periodo de crecimiento o después de completado este, afectando la función mandibular y en ocasiones estética facial. Los daños que se pueden presentar en esta patología no son solo funcionales o estéticos si no también psicológicos. </a:t>
            </a:r>
          </a:p>
          <a:p>
            <a:r>
              <a:rPr lang="es-MX" sz="2400" dirty="0" smtClean="0"/>
              <a:t>Su causa puede ser una infección previa o una hemartrosis, producida por traumatismo, por degeneración articular, o por cirugía. En la anquilosis ósea no hay movimiento mandibular y en la fibrosa, los movimientos de apertura están limitados y los excéntricos totalmente abolidos.</a:t>
            </a:r>
            <a:endParaRPr lang="es-MX" sz="2400" dirty="0"/>
          </a:p>
        </p:txBody>
      </p:sp>
    </p:spTree>
    <p:extLst>
      <p:ext uri="{BB962C8B-B14F-4D97-AF65-F5344CB8AC3E}">
        <p14:creationId xmlns:p14="http://schemas.microsoft.com/office/powerpoint/2010/main" val="2486718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835696" y="476672"/>
            <a:ext cx="5503430" cy="584775"/>
          </a:xfrm>
          <a:prstGeom prst="rect">
            <a:avLst/>
          </a:prstGeom>
        </p:spPr>
        <p:txBody>
          <a:bodyPr wrap="none">
            <a:spAutoFit/>
          </a:bodyPr>
          <a:lstStyle/>
          <a:p>
            <a:r>
              <a:rPr lang="es-MX" sz="3200" b="1" dirty="0" smtClean="0">
                <a:solidFill>
                  <a:srgbClr val="FF0000"/>
                </a:solidFill>
              </a:rPr>
              <a:t>LA GINGIVITIS DE LA LEUCEMIA</a:t>
            </a:r>
            <a:endParaRPr lang="es-MX" sz="3200" b="1" dirty="0">
              <a:solidFill>
                <a:srgbClr val="FF0000"/>
              </a:solidFill>
            </a:endParaRPr>
          </a:p>
        </p:txBody>
      </p:sp>
      <p:sp>
        <p:nvSpPr>
          <p:cNvPr id="3" name="2 Rectángulo"/>
          <p:cNvSpPr/>
          <p:nvPr/>
        </p:nvSpPr>
        <p:spPr>
          <a:xfrm>
            <a:off x="395536" y="1859340"/>
            <a:ext cx="8280920" cy="3970318"/>
          </a:xfrm>
          <a:prstGeom prst="rect">
            <a:avLst/>
          </a:prstGeom>
        </p:spPr>
        <p:txBody>
          <a:bodyPr wrap="square">
            <a:spAutoFit/>
          </a:bodyPr>
          <a:lstStyle/>
          <a:p>
            <a:r>
              <a:rPr lang="es-MX" sz="2800" dirty="0" smtClean="0"/>
              <a:t>Es la primera manifestación de la enfermedad en casi el 25 por ciento de los niños afectados de leucemia. Una infiltración de células de leucemia dentro de las encías causa la gingivitis, que empeora a causa de la incapacidad del sistema inmunológico para combatir la infección. Las encías enrojecen y sangran con facilidad. A menudo, la hemorragia persiste durante varios minutos, dado que la sangre no coagula con normalidad en los afectados de leucemia.</a:t>
            </a:r>
            <a:endParaRPr lang="es-MX" sz="2800" dirty="0"/>
          </a:p>
        </p:txBody>
      </p:sp>
    </p:spTree>
    <p:extLst>
      <p:ext uri="{BB962C8B-B14F-4D97-AF65-F5344CB8AC3E}">
        <p14:creationId xmlns:p14="http://schemas.microsoft.com/office/powerpoint/2010/main" val="362416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scielo.isciii.es/img/revistas/rcoe/v11n1/c_fig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843934"/>
            <a:ext cx="6749872" cy="5233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5737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75656" y="332656"/>
            <a:ext cx="6462464" cy="861774"/>
          </a:xfrm>
          <a:prstGeom prst="rect">
            <a:avLst/>
          </a:prstGeom>
        </p:spPr>
        <p:txBody>
          <a:bodyPr wrap="square">
            <a:spAutoFit/>
          </a:bodyPr>
          <a:lstStyle/>
          <a:p>
            <a:endParaRPr lang="es-MX" dirty="0" smtClean="0"/>
          </a:p>
          <a:p>
            <a:r>
              <a:rPr lang="es-MX" sz="3200" b="1" dirty="0" smtClean="0">
                <a:solidFill>
                  <a:srgbClr val="FF0000"/>
                </a:solidFill>
              </a:rPr>
              <a:t>ENFERMEDAD DE LAS TRINCHERAS</a:t>
            </a:r>
            <a:endParaRPr lang="es-MX" sz="3200" b="1" dirty="0">
              <a:solidFill>
                <a:srgbClr val="FF0000"/>
              </a:solidFill>
            </a:endParaRPr>
          </a:p>
        </p:txBody>
      </p:sp>
      <p:sp>
        <p:nvSpPr>
          <p:cNvPr id="3" name="2 Rectángulo"/>
          <p:cNvSpPr/>
          <p:nvPr/>
        </p:nvSpPr>
        <p:spPr>
          <a:xfrm>
            <a:off x="434693" y="1700808"/>
            <a:ext cx="8280920" cy="4154984"/>
          </a:xfrm>
          <a:prstGeom prst="rect">
            <a:avLst/>
          </a:prstGeom>
        </p:spPr>
        <p:txBody>
          <a:bodyPr wrap="square">
            <a:spAutoFit/>
          </a:bodyPr>
          <a:lstStyle/>
          <a:p>
            <a:r>
              <a:rPr lang="es-MX" sz="2400" dirty="0" smtClean="0"/>
              <a:t>La enfermedad de las trincheras (infección de </a:t>
            </a:r>
            <a:r>
              <a:rPr lang="es-MX" sz="2400" dirty="0" err="1" smtClean="0"/>
              <a:t>Vincent</a:t>
            </a:r>
            <a:r>
              <a:rPr lang="es-MX" sz="2400" dirty="0" smtClean="0"/>
              <a:t>, gingivitis ulcerosa </a:t>
            </a:r>
            <a:r>
              <a:rPr lang="es-MX" sz="2400" dirty="0" err="1" smtClean="0"/>
              <a:t>necrosante</a:t>
            </a:r>
            <a:r>
              <a:rPr lang="es-MX" sz="2400" dirty="0" smtClean="0"/>
              <a:t> aguda) es una infección dolorosa, no contagiosa, de las encías que causa dolor, fiebre y cansancio. </a:t>
            </a:r>
          </a:p>
          <a:p>
            <a:r>
              <a:rPr lang="es-MX" sz="2400" dirty="0" smtClean="0"/>
              <a:t> La escasa higiene bucal suele contribuir al desarrollo de la infección, lo mismo que el estrés físico o emocional, una dieta escasa o debida a que se duerme poco. La infección se presenta muy a menudo en personas con gingivitis simples, enfrentadas a un problema que les produce tensión nerviosa como, por ejemplo, los exámenes de estudios o el cambio de trabajo. Este proceso es más frecuente en los fumadores que en los no fumadores.</a:t>
            </a:r>
            <a:endParaRPr lang="es-MX" sz="2400" dirty="0"/>
          </a:p>
        </p:txBody>
      </p:sp>
    </p:spTree>
    <p:extLst>
      <p:ext uri="{BB962C8B-B14F-4D97-AF65-F5344CB8AC3E}">
        <p14:creationId xmlns:p14="http://schemas.microsoft.com/office/powerpoint/2010/main" val="1250462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908720"/>
            <a:ext cx="8280920" cy="5262979"/>
          </a:xfrm>
          <a:prstGeom prst="rect">
            <a:avLst/>
          </a:prstGeom>
        </p:spPr>
        <p:txBody>
          <a:bodyPr wrap="square">
            <a:spAutoFit/>
          </a:bodyPr>
          <a:lstStyle/>
          <a:p>
            <a:r>
              <a:rPr lang="es-MX" sz="2800" b="1" dirty="0" smtClean="0"/>
              <a:t>  SÍNTOMAS</a:t>
            </a:r>
          </a:p>
          <a:p>
            <a:endParaRPr lang="es-MX" sz="2800" dirty="0"/>
          </a:p>
          <a:p>
            <a:endParaRPr lang="es-MX" sz="2800" dirty="0" smtClean="0"/>
          </a:p>
          <a:p>
            <a:r>
              <a:rPr lang="es-MX" sz="2800" dirty="0" smtClean="0"/>
              <a:t>Por lo general, la enfermedad de las trincheras comienza repentinamente con dolor en las encías, una sensación de malestar y cansancio general. También provoca halitosis (mal aliento). Los extremos de las encías entre los dientes se erosionan y se cubren de una capa gris de tejido muerto. Las encías sangran con facilidad y duelen al comer y tragar. A menudo, los ganglios linfáticos del cuello debajo de la mandíbula se inflaman y aparece algo de fiebre.</a:t>
            </a:r>
            <a:endParaRPr lang="es-MX" sz="2800" dirty="0"/>
          </a:p>
        </p:txBody>
      </p:sp>
    </p:spTree>
    <p:extLst>
      <p:ext uri="{BB962C8B-B14F-4D97-AF65-F5344CB8AC3E}">
        <p14:creationId xmlns:p14="http://schemas.microsoft.com/office/powerpoint/2010/main" val="227195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www.deltadent.es/blog/wp-content/uploads/2011/03/gingivit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980728"/>
            <a:ext cx="6589839" cy="4593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0664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987824" y="620688"/>
            <a:ext cx="2845651" cy="584775"/>
          </a:xfrm>
          <a:prstGeom prst="rect">
            <a:avLst/>
          </a:prstGeom>
        </p:spPr>
        <p:txBody>
          <a:bodyPr wrap="none">
            <a:spAutoFit/>
          </a:bodyPr>
          <a:lstStyle/>
          <a:p>
            <a:r>
              <a:rPr lang="es-MX" sz="3200" b="1" dirty="0" smtClean="0">
                <a:solidFill>
                  <a:srgbClr val="FF0000"/>
                </a:solidFill>
              </a:rPr>
              <a:t>PERIODONTITIS</a:t>
            </a:r>
            <a:endParaRPr lang="es-MX" sz="3200" b="1" dirty="0">
              <a:solidFill>
                <a:srgbClr val="FF0000"/>
              </a:solidFill>
            </a:endParaRPr>
          </a:p>
        </p:txBody>
      </p:sp>
      <p:sp>
        <p:nvSpPr>
          <p:cNvPr id="3" name="2 Rectángulo"/>
          <p:cNvSpPr/>
          <p:nvPr/>
        </p:nvSpPr>
        <p:spPr>
          <a:xfrm>
            <a:off x="395536" y="1628800"/>
            <a:ext cx="8352928" cy="3970318"/>
          </a:xfrm>
          <a:prstGeom prst="rect">
            <a:avLst/>
          </a:prstGeom>
        </p:spPr>
        <p:txBody>
          <a:bodyPr wrap="square">
            <a:spAutoFit/>
          </a:bodyPr>
          <a:lstStyle/>
          <a:p>
            <a:r>
              <a:rPr lang="es-MX" sz="2800" dirty="0" smtClean="0"/>
              <a:t>La periodontitis (piorrea) aparece cuando la gingivitis se propaga a las estructuras que sostienen el diente, es una de las causas principales del desprendimiento de los dientes en los adultos y es la principal en las personas de mayor edad.</a:t>
            </a:r>
          </a:p>
          <a:p>
            <a:r>
              <a:rPr lang="es-MX" sz="2800" dirty="0" smtClean="0"/>
              <a:t>acumulación prolongada de placa bacteriana y sarro entre los dientes y las encías, favoreciendo así la formación de oquedades profundas entre la raíz del diente y el hueso subyacente</a:t>
            </a:r>
            <a:endParaRPr lang="es-MX" sz="2800" dirty="0"/>
          </a:p>
        </p:txBody>
      </p:sp>
    </p:spTree>
    <p:extLst>
      <p:ext uri="{BB962C8B-B14F-4D97-AF65-F5344CB8AC3E}">
        <p14:creationId xmlns:p14="http://schemas.microsoft.com/office/powerpoint/2010/main" val="37816096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39151" y="404664"/>
            <a:ext cx="8064896" cy="6001643"/>
          </a:xfrm>
          <a:prstGeom prst="rect">
            <a:avLst/>
          </a:prstGeom>
        </p:spPr>
        <p:txBody>
          <a:bodyPr wrap="square">
            <a:spAutoFit/>
          </a:bodyPr>
          <a:lstStyle/>
          <a:p>
            <a:r>
              <a:rPr lang="es-MX" sz="2400" b="1" dirty="0" smtClean="0"/>
              <a:t>   SIGNOS Y SÍNTOMAS</a:t>
            </a:r>
          </a:p>
          <a:p>
            <a:endParaRPr lang="es-MX" sz="2400" dirty="0" smtClean="0"/>
          </a:p>
          <a:p>
            <a:r>
              <a:rPr lang="es-MX" sz="2400" dirty="0" smtClean="0"/>
              <a:t>La hemorragia</a:t>
            </a:r>
          </a:p>
          <a:p>
            <a:r>
              <a:rPr lang="es-MX" sz="2400" dirty="0" smtClean="0"/>
              <a:t>La inflamación de las encías</a:t>
            </a:r>
          </a:p>
          <a:p>
            <a:r>
              <a:rPr lang="es-MX" sz="2400" dirty="0" smtClean="0"/>
              <a:t>Encías que presentan un color rojo brillante o rojo purpúreo</a:t>
            </a:r>
          </a:p>
          <a:p>
            <a:r>
              <a:rPr lang="es-MX" sz="2400" dirty="0" smtClean="0"/>
              <a:t>Encías que sangran con facilidad </a:t>
            </a:r>
          </a:p>
          <a:p>
            <a:endParaRPr lang="es-MX" sz="2400" dirty="0" smtClean="0"/>
          </a:p>
          <a:p>
            <a:r>
              <a:rPr lang="es-MX" sz="2400" dirty="0" smtClean="0"/>
              <a:t>El mal aliento (halitosis).</a:t>
            </a:r>
          </a:p>
          <a:p>
            <a:r>
              <a:rPr lang="es-MX" sz="2400" dirty="0" smtClean="0"/>
              <a:t>Es común que los dientes delanteros se proyecten hacia afuera. </a:t>
            </a:r>
          </a:p>
          <a:p>
            <a:r>
              <a:rPr lang="es-MX" sz="2400" dirty="0" smtClean="0"/>
              <a:t>Habitualmente la periodontitis no causa dolor hasta que los dientes se aflojan lo suficiente para moverse al masticar o hasta que se forma un absceso (acumulación de pus).</a:t>
            </a:r>
          </a:p>
          <a:p>
            <a:r>
              <a:rPr lang="es-MX" sz="2400" dirty="0" smtClean="0"/>
              <a:t>Encías que se desprenden de los dientes</a:t>
            </a:r>
          </a:p>
          <a:p>
            <a:r>
              <a:rPr lang="es-MX" sz="2400" dirty="0" smtClean="0"/>
              <a:t>Dientes flojos o separados</a:t>
            </a:r>
          </a:p>
          <a:p>
            <a:r>
              <a:rPr lang="es-MX" sz="2400" dirty="0" smtClean="0"/>
              <a:t>Pus entre la encía y el diente</a:t>
            </a:r>
          </a:p>
          <a:p>
            <a:r>
              <a:rPr lang="es-MX" sz="2400" dirty="0" smtClean="0"/>
              <a:t>Cambio en el ajuste de dentaduras parciales.</a:t>
            </a:r>
            <a:endParaRPr lang="es-MX" sz="2400" dirty="0"/>
          </a:p>
        </p:txBody>
      </p:sp>
    </p:spTree>
    <p:extLst>
      <p:ext uri="{BB962C8B-B14F-4D97-AF65-F5344CB8AC3E}">
        <p14:creationId xmlns:p14="http://schemas.microsoft.com/office/powerpoint/2010/main" val="6035312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www.ventascaballosfrisones.com/other/other/other/imagenes/gingivit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908720"/>
            <a:ext cx="7439250" cy="5010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56800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411760" y="548680"/>
            <a:ext cx="4161717" cy="584775"/>
          </a:xfrm>
          <a:prstGeom prst="rect">
            <a:avLst/>
          </a:prstGeom>
        </p:spPr>
        <p:txBody>
          <a:bodyPr wrap="none">
            <a:spAutoFit/>
          </a:bodyPr>
          <a:lstStyle/>
          <a:p>
            <a:r>
              <a:rPr lang="es-MX" sz="3200" b="1" dirty="0" smtClean="0">
                <a:solidFill>
                  <a:srgbClr val="FF0000"/>
                </a:solidFill>
              </a:rPr>
              <a:t>PERIODONTITIS LIGERA</a:t>
            </a:r>
            <a:endParaRPr lang="es-MX" sz="3200" b="1" dirty="0">
              <a:solidFill>
                <a:srgbClr val="FF0000"/>
              </a:solidFill>
            </a:endParaRPr>
          </a:p>
        </p:txBody>
      </p:sp>
      <p:sp>
        <p:nvSpPr>
          <p:cNvPr id="3" name="2 Rectángulo"/>
          <p:cNvSpPr/>
          <p:nvPr/>
        </p:nvSpPr>
        <p:spPr>
          <a:xfrm>
            <a:off x="439533" y="1556792"/>
            <a:ext cx="8064896" cy="1815882"/>
          </a:xfrm>
          <a:prstGeom prst="rect">
            <a:avLst/>
          </a:prstGeom>
        </p:spPr>
        <p:txBody>
          <a:bodyPr wrap="square">
            <a:spAutoFit/>
          </a:bodyPr>
          <a:lstStyle/>
          <a:p>
            <a:r>
              <a:rPr lang="es-MX" sz="2800" dirty="0" smtClean="0"/>
              <a:t>Si la gingivitis no es tratada, puede progresar hacia una periodontitis. En esta etapa ligera del mal, la enfermedad periodontal empieza a destruir el hueso y el tejido que sostienen a los dientes.</a:t>
            </a:r>
            <a:endParaRPr lang="es-MX" sz="2800" dirty="0"/>
          </a:p>
        </p:txBody>
      </p:sp>
    </p:spTree>
    <p:extLst>
      <p:ext uri="{BB962C8B-B14F-4D97-AF65-F5344CB8AC3E}">
        <p14:creationId xmlns:p14="http://schemas.microsoft.com/office/powerpoint/2010/main" val="1234782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www.skrewtips.com/img/healthygum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052736"/>
            <a:ext cx="6723635" cy="4447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93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620688"/>
            <a:ext cx="8640960" cy="5693866"/>
          </a:xfrm>
          <a:prstGeom prst="rect">
            <a:avLst/>
          </a:prstGeom>
        </p:spPr>
        <p:txBody>
          <a:bodyPr wrap="square">
            <a:spAutoFit/>
          </a:bodyPr>
          <a:lstStyle/>
          <a:p>
            <a:r>
              <a:rPr lang="es-MX" sz="2800" b="1" dirty="0" smtClean="0"/>
              <a:t>       SIGNOS Y SINTOMAS</a:t>
            </a:r>
          </a:p>
          <a:p>
            <a:endParaRPr lang="es-MX" sz="2800" dirty="0" smtClean="0"/>
          </a:p>
          <a:p>
            <a:pPr marL="457200" indent="-457200">
              <a:buFont typeface="Arial" pitchFamily="34" charset="0"/>
              <a:buChar char="•"/>
            </a:pPr>
            <a:r>
              <a:rPr lang="es-MX" sz="2800" dirty="0" smtClean="0"/>
              <a:t>Dolor localizado en la articulación temporo-mandibular.</a:t>
            </a:r>
          </a:p>
          <a:p>
            <a:pPr marL="457200" indent="-457200">
              <a:buFont typeface="Arial" pitchFamily="34" charset="0"/>
              <a:buChar char="•"/>
            </a:pPr>
            <a:r>
              <a:rPr lang="es-MX" sz="2800" dirty="0" smtClean="0"/>
              <a:t>Dolor al masticar.</a:t>
            </a:r>
          </a:p>
          <a:p>
            <a:pPr marL="457200" indent="-457200">
              <a:buFont typeface="Arial" pitchFamily="34" charset="0"/>
              <a:buChar char="•"/>
            </a:pPr>
            <a:r>
              <a:rPr lang="es-MX" sz="2800" dirty="0" smtClean="0"/>
              <a:t>Chasquidos articulares al abrir o cerrar la boca.</a:t>
            </a:r>
          </a:p>
          <a:p>
            <a:pPr marL="457200" indent="-457200">
              <a:buFont typeface="Arial" pitchFamily="34" charset="0"/>
              <a:buChar char="•"/>
            </a:pPr>
            <a:r>
              <a:rPr lang="es-MX" sz="2800" dirty="0" smtClean="0"/>
              <a:t>Bloqueos mandibulares de apertura o cierre.</a:t>
            </a:r>
          </a:p>
          <a:p>
            <a:pPr marL="457200" indent="-457200">
              <a:buFont typeface="Arial" pitchFamily="34" charset="0"/>
              <a:buChar char="•"/>
            </a:pPr>
            <a:r>
              <a:rPr lang="es-MX" sz="2800" dirty="0" smtClean="0"/>
              <a:t>Limitación de la apertura de la boca y sus movimientos laterales o protrusivos.</a:t>
            </a:r>
          </a:p>
          <a:p>
            <a:pPr marL="457200" indent="-457200">
              <a:buFont typeface="Arial" pitchFamily="34" charset="0"/>
              <a:buChar char="•"/>
            </a:pPr>
            <a:r>
              <a:rPr lang="es-MX" sz="2800" dirty="0" smtClean="0"/>
              <a:t>Apretamiento nocturno (en caso de bruxismo).</a:t>
            </a:r>
          </a:p>
          <a:p>
            <a:pPr marL="457200" indent="-457200">
              <a:buFont typeface="Arial" pitchFamily="34" charset="0"/>
              <a:buChar char="•"/>
            </a:pPr>
            <a:r>
              <a:rPr lang="es-MX" sz="2800" dirty="0" smtClean="0"/>
              <a:t>Mal oclusión de los dientes (mordida abierta uní o bilateral) o mordida cruzada.</a:t>
            </a:r>
          </a:p>
          <a:p>
            <a:pPr marL="457200" indent="-457200">
              <a:buFont typeface="Arial" pitchFamily="34" charset="0"/>
              <a:buChar char="•"/>
            </a:pPr>
            <a:r>
              <a:rPr lang="es-MX" sz="2800" dirty="0" smtClean="0"/>
              <a:t>Asimetría facial por crecimiento anormal del cóndilo.</a:t>
            </a:r>
            <a:endParaRPr lang="es-MX" sz="2800" dirty="0"/>
          </a:p>
        </p:txBody>
      </p:sp>
    </p:spTree>
    <p:extLst>
      <p:ext uri="{BB962C8B-B14F-4D97-AF65-F5344CB8AC3E}">
        <p14:creationId xmlns:p14="http://schemas.microsoft.com/office/powerpoint/2010/main" val="37798698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548680"/>
            <a:ext cx="7349256" cy="584775"/>
          </a:xfrm>
          <a:prstGeom prst="rect">
            <a:avLst/>
          </a:prstGeom>
        </p:spPr>
        <p:txBody>
          <a:bodyPr wrap="none">
            <a:spAutoFit/>
          </a:bodyPr>
          <a:lstStyle/>
          <a:p>
            <a:r>
              <a:rPr lang="es-MX" sz="3200" b="1" dirty="0" smtClean="0">
                <a:solidFill>
                  <a:srgbClr val="FF0000"/>
                </a:solidFill>
              </a:rPr>
              <a:t>PERIODONTITIS MODERADA A AVANZADA</a:t>
            </a:r>
            <a:endParaRPr lang="es-MX" sz="3200" b="1" dirty="0">
              <a:solidFill>
                <a:srgbClr val="FF0000"/>
              </a:solidFill>
            </a:endParaRPr>
          </a:p>
        </p:txBody>
      </p:sp>
      <p:sp>
        <p:nvSpPr>
          <p:cNvPr id="3" name="2 Rectángulo"/>
          <p:cNvSpPr/>
          <p:nvPr/>
        </p:nvSpPr>
        <p:spPr>
          <a:xfrm>
            <a:off x="282465" y="1340768"/>
            <a:ext cx="8640960" cy="1815882"/>
          </a:xfrm>
          <a:prstGeom prst="rect">
            <a:avLst/>
          </a:prstGeom>
        </p:spPr>
        <p:txBody>
          <a:bodyPr wrap="square">
            <a:spAutoFit/>
          </a:bodyPr>
          <a:lstStyle/>
          <a:p>
            <a:r>
              <a:rPr lang="es-MX" sz="2800" dirty="0" smtClean="0"/>
              <a:t>La periodontitis moderada a avanzada se desarrolla si las primeras etapas de la enfermedad pasan desatendidas. Esta es la forma más avanzada de la enfermedad en donde ocurre una extensa pérdida de hueso y tejido.</a:t>
            </a:r>
            <a:endParaRPr lang="es-MX" sz="2800" dirty="0"/>
          </a:p>
        </p:txBody>
      </p:sp>
    </p:spTree>
    <p:extLst>
      <p:ext uri="{BB962C8B-B14F-4D97-AF65-F5344CB8AC3E}">
        <p14:creationId xmlns:p14="http://schemas.microsoft.com/office/powerpoint/2010/main" val="2756539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linidiabet.com/es/infodiabetes/educacion/educando/images/02_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268760"/>
            <a:ext cx="6522858" cy="4212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89510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290840" y="-171009"/>
            <a:ext cx="4572000" cy="1077218"/>
          </a:xfrm>
          <a:prstGeom prst="rect">
            <a:avLst/>
          </a:prstGeom>
        </p:spPr>
        <p:txBody>
          <a:bodyPr>
            <a:spAutoFit/>
          </a:bodyPr>
          <a:lstStyle/>
          <a:p>
            <a:endParaRPr lang="es-MX" sz="3200" b="1" dirty="0" smtClean="0">
              <a:solidFill>
                <a:srgbClr val="FF0000"/>
              </a:solidFill>
            </a:endParaRPr>
          </a:p>
          <a:p>
            <a:r>
              <a:rPr lang="es-MX" sz="3200" b="1" dirty="0" smtClean="0">
                <a:solidFill>
                  <a:srgbClr val="FF0000"/>
                </a:solidFill>
              </a:rPr>
              <a:t>PERIODONTITIS JUVENIL</a:t>
            </a:r>
            <a:endParaRPr lang="es-MX" sz="3200" b="1" dirty="0">
              <a:solidFill>
                <a:srgbClr val="FF0000"/>
              </a:solidFill>
            </a:endParaRPr>
          </a:p>
        </p:txBody>
      </p:sp>
      <p:sp>
        <p:nvSpPr>
          <p:cNvPr id="3" name="2 Rectángulo"/>
          <p:cNvSpPr/>
          <p:nvPr/>
        </p:nvSpPr>
        <p:spPr>
          <a:xfrm>
            <a:off x="323528" y="1305342"/>
            <a:ext cx="8352928" cy="4154984"/>
          </a:xfrm>
          <a:prstGeom prst="rect">
            <a:avLst/>
          </a:prstGeom>
        </p:spPr>
        <p:txBody>
          <a:bodyPr wrap="square">
            <a:spAutoFit/>
          </a:bodyPr>
          <a:lstStyle/>
          <a:p>
            <a:r>
              <a:rPr lang="es-MX" sz="2400" dirty="0" smtClean="0"/>
              <a:t>La periodontitis juvenil localizada (PJL) ocurre en adolescentes y se caracteriza por la rápida pérdida del hueso alrededor de los dientes permanentes. De manera irónica, los jóvenes con PJL forman muy poca placa dental o sarro. La periodontitis juvenil generalizada es considerada, por lo general, una enfermedad de adultos jóvenes, aunque puede iniciarse cerca de la pubertad. Se caracteriza por inflamación marcada y fuerte acumulación de placa y sarro. Las bolsas se pueden formar alrededor de los dientes afectados, llenándose de infección. Si no es tratada oportunamente, la infección puede conducir a la pérdida de hueso, lo que hace que los dientes se aflojen. </a:t>
            </a:r>
            <a:endParaRPr lang="es-MX" sz="2400" dirty="0"/>
          </a:p>
        </p:txBody>
      </p:sp>
    </p:spTree>
    <p:extLst>
      <p:ext uri="{BB962C8B-B14F-4D97-AF65-F5344CB8AC3E}">
        <p14:creationId xmlns:p14="http://schemas.microsoft.com/office/powerpoint/2010/main" val="1913219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www.perioimplantes.com/images/periodontitis-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7" y="764704"/>
            <a:ext cx="6395289" cy="4788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6206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627784" y="332656"/>
            <a:ext cx="4269310" cy="584775"/>
          </a:xfrm>
          <a:prstGeom prst="rect">
            <a:avLst/>
          </a:prstGeom>
        </p:spPr>
        <p:txBody>
          <a:bodyPr wrap="none">
            <a:spAutoFit/>
          </a:bodyPr>
          <a:lstStyle/>
          <a:p>
            <a:r>
              <a:rPr lang="es-MX" sz="3200" b="1" dirty="0" smtClean="0">
                <a:solidFill>
                  <a:srgbClr val="FF0000"/>
                </a:solidFill>
              </a:rPr>
              <a:t>HIPERPLASIA CONDILAR</a:t>
            </a:r>
            <a:endParaRPr lang="es-MX" sz="3200" b="1" dirty="0">
              <a:solidFill>
                <a:srgbClr val="FF0000"/>
              </a:solidFill>
            </a:endParaRPr>
          </a:p>
        </p:txBody>
      </p:sp>
      <p:sp>
        <p:nvSpPr>
          <p:cNvPr id="3" name="2 Rectángulo"/>
          <p:cNvSpPr/>
          <p:nvPr/>
        </p:nvSpPr>
        <p:spPr>
          <a:xfrm>
            <a:off x="467544" y="1340768"/>
            <a:ext cx="8280920" cy="4955203"/>
          </a:xfrm>
          <a:prstGeom prst="rect">
            <a:avLst/>
          </a:prstGeom>
        </p:spPr>
        <p:txBody>
          <a:bodyPr wrap="square">
            <a:spAutoFit/>
          </a:bodyPr>
          <a:lstStyle/>
          <a:p>
            <a:r>
              <a:rPr lang="es-MX" sz="2400" dirty="0" smtClean="0"/>
              <a:t>Es una alteración que se caracteriza por el crecimiento excesivo y progresivo que afecta el cóndilo, cuello, cuerpo y la rama mandibular. Es una enfermedad auto limitante y deformante, porque el crecimiento es desproporcionado desde antes de terminar el crecimiento general del individuo y continúa cuando aquel ha concluido.</a:t>
            </a:r>
          </a:p>
          <a:p>
            <a:r>
              <a:rPr lang="es-MX" sz="2400" dirty="0" smtClean="0"/>
              <a:t>Se debe a un aumento no neoplásico en el número de células óseas normales. </a:t>
            </a:r>
          </a:p>
          <a:p>
            <a:r>
              <a:rPr lang="es-MX" sz="2400" dirty="0" smtClean="0"/>
              <a:t>La hiperplasia </a:t>
            </a:r>
            <a:r>
              <a:rPr lang="es-MX" sz="2400" dirty="0" err="1" smtClean="0"/>
              <a:t>condilar</a:t>
            </a:r>
            <a:r>
              <a:rPr lang="es-MX" sz="2400" dirty="0" smtClean="0"/>
              <a:t> (HC) puede ocurrir de forma aislada o bien asociada a la hiperplasia </a:t>
            </a:r>
            <a:r>
              <a:rPr lang="es-MX" sz="2400" dirty="0" err="1" smtClean="0"/>
              <a:t>hemimandibular</a:t>
            </a:r>
            <a:r>
              <a:rPr lang="es-MX" sz="2400" dirty="0" smtClean="0"/>
              <a:t> (HH). Esta última consiste en un aumento tridimensional de un lado mandibular con un crecimiento homogéneo de todo el hueso.</a:t>
            </a:r>
          </a:p>
          <a:p>
            <a:endParaRPr lang="es-MX" sz="2800" dirty="0"/>
          </a:p>
        </p:txBody>
      </p:sp>
    </p:spTree>
    <p:extLst>
      <p:ext uri="{BB962C8B-B14F-4D97-AF65-F5344CB8AC3E}">
        <p14:creationId xmlns:p14="http://schemas.microsoft.com/office/powerpoint/2010/main" val="30935408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26882" y="302359"/>
            <a:ext cx="8712968" cy="4955203"/>
          </a:xfrm>
          <a:prstGeom prst="rect">
            <a:avLst/>
          </a:prstGeom>
        </p:spPr>
        <p:txBody>
          <a:bodyPr wrap="square">
            <a:spAutoFit/>
          </a:bodyPr>
          <a:lstStyle/>
          <a:p>
            <a:r>
              <a:rPr lang="es-MX" sz="2400" b="1" dirty="0" smtClean="0"/>
              <a:t>    </a:t>
            </a:r>
            <a:r>
              <a:rPr lang="es-MX" sz="2800" b="1" dirty="0" smtClean="0"/>
              <a:t>SIGNOS Y SÍNTOMAS</a:t>
            </a:r>
          </a:p>
          <a:p>
            <a:endParaRPr lang="es-MX" sz="2400" dirty="0" smtClean="0"/>
          </a:p>
          <a:p>
            <a:r>
              <a:rPr lang="es-MX" sz="2400" dirty="0" smtClean="0"/>
              <a:t>La HC se manifiesta por un </a:t>
            </a:r>
            <a:r>
              <a:rPr lang="es-MX" sz="2400" dirty="0" err="1" smtClean="0"/>
              <a:t>sobrecrecimiento</a:t>
            </a:r>
            <a:r>
              <a:rPr lang="es-MX" sz="2400" dirty="0" smtClean="0"/>
              <a:t> del cóndilo mandibular, el cual en las radiografías aparece con un "capuchón" óseo. A diferencia de la hipoplasia </a:t>
            </a:r>
            <a:r>
              <a:rPr lang="es-MX" sz="2400" dirty="0" err="1" smtClean="0"/>
              <a:t>condilar</a:t>
            </a:r>
            <a:r>
              <a:rPr lang="es-MX" sz="2400" dirty="0" smtClean="0"/>
              <a:t>, la HC surge en la segunda década de vida, una vez el crecimiento mandibular del otro lado ha finalizado; por ello, las deformidades faciales asociadas no son tan evidentes. Hay una asimetría casi exclusivamente mandibular con desviación de la línea media hacia el lado sano, e inclinación del plano </a:t>
            </a:r>
            <a:r>
              <a:rPr lang="es-MX" sz="2400" dirty="0" err="1" smtClean="0"/>
              <a:t>oclusal</a:t>
            </a:r>
            <a:r>
              <a:rPr lang="es-MX" sz="2400" dirty="0" smtClean="0"/>
              <a:t> hacia ese flanco. La cirugía </a:t>
            </a:r>
            <a:r>
              <a:rPr lang="es-MX" sz="2400" dirty="0" err="1" smtClean="0"/>
              <a:t>condilar</a:t>
            </a:r>
            <a:r>
              <a:rPr lang="es-MX" sz="2400" dirty="0" smtClean="0"/>
              <a:t> estará indicada en casos en los que se demuestre un crecimiento activo. Para ello se realiza una gamma grafía ósea con Tc99 y se evalúa la captación del marcador por parte de las células óseas </a:t>
            </a:r>
            <a:r>
              <a:rPr lang="es-MX" sz="2400" dirty="0" err="1" smtClean="0"/>
              <a:t>condilares</a:t>
            </a:r>
            <a:r>
              <a:rPr lang="es-MX" sz="2400" dirty="0" smtClean="0"/>
              <a:t>.</a:t>
            </a:r>
            <a:endParaRPr lang="es-MX" sz="2400" dirty="0"/>
          </a:p>
        </p:txBody>
      </p:sp>
    </p:spTree>
    <p:extLst>
      <p:ext uri="{BB962C8B-B14F-4D97-AF65-F5344CB8AC3E}">
        <p14:creationId xmlns:p14="http://schemas.microsoft.com/office/powerpoint/2010/main" val="1824249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3.bp.blogspot.com/_ZIvwyDhkq4c/S6AtMDXY4II/AAAAAAAACEU/1QyTzOilUBc/s400/imagem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434" y="1196752"/>
            <a:ext cx="8953426" cy="50139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33686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267744" y="476672"/>
            <a:ext cx="4554645" cy="584775"/>
          </a:xfrm>
          <a:prstGeom prst="rect">
            <a:avLst/>
          </a:prstGeom>
        </p:spPr>
        <p:txBody>
          <a:bodyPr wrap="none">
            <a:spAutoFit/>
          </a:bodyPr>
          <a:lstStyle/>
          <a:p>
            <a:r>
              <a:rPr lang="es-MX" sz="3200" b="1" dirty="0" smtClean="0">
                <a:solidFill>
                  <a:srgbClr val="FF0000"/>
                </a:solidFill>
              </a:rPr>
              <a:t>PARALISIS FACIAL DE BELL</a:t>
            </a:r>
            <a:endParaRPr lang="es-MX" sz="3200" b="1" dirty="0">
              <a:solidFill>
                <a:srgbClr val="FF0000"/>
              </a:solidFill>
            </a:endParaRPr>
          </a:p>
        </p:txBody>
      </p:sp>
      <p:sp>
        <p:nvSpPr>
          <p:cNvPr id="3" name="2 Rectángulo"/>
          <p:cNvSpPr/>
          <p:nvPr/>
        </p:nvSpPr>
        <p:spPr>
          <a:xfrm>
            <a:off x="98826" y="1454222"/>
            <a:ext cx="8892480" cy="4154984"/>
          </a:xfrm>
          <a:prstGeom prst="rect">
            <a:avLst/>
          </a:prstGeom>
        </p:spPr>
        <p:txBody>
          <a:bodyPr wrap="square">
            <a:spAutoFit/>
          </a:bodyPr>
          <a:lstStyle/>
          <a:p>
            <a:r>
              <a:rPr lang="es-MX" sz="2400" dirty="0" smtClean="0"/>
              <a:t>La parálisis de Bell es un episodio de debilidad o parálisis de los músculos faciales sin explicación, el cual comienza repentinamente y empeora de tres a cinco días. Esta condición resulta del daño del 7º nervio craneal (facial), usualmente el dolor o malestar se produce en un lado de la cara y de la cabeza.</a:t>
            </a:r>
          </a:p>
          <a:p>
            <a:endParaRPr lang="es-MX" sz="2400" dirty="0" smtClean="0"/>
          </a:p>
          <a:p>
            <a:r>
              <a:rPr lang="es-MX" sz="2400" dirty="0" smtClean="0"/>
              <a:t>Esta enfermedad, puede padecerla cualquier persona a cualquier edad, pero ocurre con más frecuencia en las mujeres embarazadas y en las personas con diabetes, influenza, un resfrío o cualquier otra dolencia de las vías respiratorias superiores. La parálisis de Bell afecta a hombres y mujeres por igual.</a:t>
            </a:r>
            <a:endParaRPr lang="es-MX" sz="2400" dirty="0"/>
          </a:p>
        </p:txBody>
      </p:sp>
    </p:spTree>
    <p:extLst>
      <p:ext uri="{BB962C8B-B14F-4D97-AF65-F5344CB8AC3E}">
        <p14:creationId xmlns:p14="http://schemas.microsoft.com/office/powerpoint/2010/main" val="20293934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620688"/>
            <a:ext cx="8352928" cy="4955203"/>
          </a:xfrm>
          <a:prstGeom prst="rect">
            <a:avLst/>
          </a:prstGeom>
        </p:spPr>
        <p:txBody>
          <a:bodyPr wrap="square">
            <a:spAutoFit/>
          </a:bodyPr>
          <a:lstStyle/>
          <a:p>
            <a:r>
              <a:rPr lang="es-MX" sz="2400" b="1" dirty="0" smtClean="0"/>
              <a:t>  </a:t>
            </a:r>
            <a:r>
              <a:rPr lang="es-MX" sz="2800" b="1" dirty="0" smtClean="0"/>
              <a:t>SIGNOS Y SINTOMAS</a:t>
            </a:r>
          </a:p>
          <a:p>
            <a:endParaRPr lang="es-MX" sz="2400" dirty="0" smtClean="0"/>
          </a:p>
          <a:p>
            <a:pPr marL="342900" indent="-342900">
              <a:buFont typeface="Arial" pitchFamily="34" charset="0"/>
              <a:buChar char="•"/>
            </a:pPr>
            <a:r>
              <a:rPr lang="es-MX" sz="2400" dirty="0" smtClean="0"/>
              <a:t>Pérdida de sensibilidad en la cara.</a:t>
            </a:r>
          </a:p>
          <a:p>
            <a:pPr marL="342900" indent="-342900">
              <a:buFont typeface="Arial" pitchFamily="34" charset="0"/>
              <a:buChar char="•"/>
            </a:pPr>
            <a:r>
              <a:rPr lang="es-MX" sz="2400" dirty="0" smtClean="0"/>
              <a:t>Dolores de cabeza.</a:t>
            </a:r>
          </a:p>
          <a:p>
            <a:pPr marL="342900" indent="-342900">
              <a:buFont typeface="Arial" pitchFamily="34" charset="0"/>
              <a:buChar char="•"/>
            </a:pPr>
            <a:r>
              <a:rPr lang="es-MX" sz="2400" dirty="0" smtClean="0"/>
              <a:t>Lagrimeo.</a:t>
            </a:r>
          </a:p>
          <a:p>
            <a:pPr marL="342900" indent="-342900">
              <a:buFont typeface="Arial" pitchFamily="34" charset="0"/>
              <a:buChar char="•"/>
            </a:pPr>
            <a:r>
              <a:rPr lang="es-MX" sz="2400" dirty="0" smtClean="0"/>
              <a:t>Babeo.</a:t>
            </a:r>
          </a:p>
          <a:p>
            <a:pPr marL="342900" indent="-342900">
              <a:buFont typeface="Arial" pitchFamily="34" charset="0"/>
              <a:buChar char="•"/>
            </a:pPr>
            <a:r>
              <a:rPr lang="es-MX" sz="2400" dirty="0" smtClean="0"/>
              <a:t>Pérdida del sentido del gusto en las dos terceras partes anteriores de la lengua.</a:t>
            </a:r>
          </a:p>
          <a:p>
            <a:pPr marL="342900" indent="-342900">
              <a:buFont typeface="Arial" pitchFamily="34" charset="0"/>
              <a:buChar char="•"/>
            </a:pPr>
            <a:r>
              <a:rPr lang="es-MX" sz="2400" dirty="0" smtClean="0"/>
              <a:t>Hipersensibilidad al sonido en el oído afectado.</a:t>
            </a:r>
          </a:p>
          <a:p>
            <a:pPr marL="342900" indent="-342900">
              <a:buFont typeface="Arial" pitchFamily="34" charset="0"/>
              <a:buChar char="•"/>
            </a:pPr>
            <a:r>
              <a:rPr lang="es-MX" sz="2400" dirty="0" smtClean="0"/>
              <a:t>Incapacidad para cerrar el ojo del lado afectado de la cara.</a:t>
            </a:r>
          </a:p>
          <a:p>
            <a:pPr marL="342900" indent="-342900">
              <a:buFont typeface="Arial" pitchFamily="34" charset="0"/>
              <a:buChar char="•"/>
            </a:pPr>
            <a:r>
              <a:rPr lang="es-MX" sz="2400" dirty="0" smtClean="0"/>
              <a:t>Afecta los músculos que controlan las expresiones faciales, tales como la sonrisa, la mirada de reojo, el parpadeo o el cierre del párpado.</a:t>
            </a:r>
            <a:endParaRPr lang="es-MX" sz="2400" dirty="0"/>
          </a:p>
        </p:txBody>
      </p:sp>
    </p:spTree>
    <p:extLst>
      <p:ext uri="{BB962C8B-B14F-4D97-AF65-F5344CB8AC3E}">
        <p14:creationId xmlns:p14="http://schemas.microsoft.com/office/powerpoint/2010/main" val="13853575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s://encrypted-tbn3.google.com/images?q=tbn:ANd9GcRluR537unRR4tZQR45zXY42tjqUe7BNPSyOF0eU34QLs_qL5P97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692696"/>
            <a:ext cx="4176464" cy="5688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8098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gsdl.bvs.sld.cu/greenstone/collect/estomato/index/assoc/HASH5c0d.dir/fig8.6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2116" y="836712"/>
            <a:ext cx="6408712" cy="5094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04780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979712" y="476672"/>
            <a:ext cx="5179816" cy="584775"/>
          </a:xfrm>
          <a:prstGeom prst="rect">
            <a:avLst/>
          </a:prstGeom>
        </p:spPr>
        <p:txBody>
          <a:bodyPr wrap="none">
            <a:spAutoFit/>
          </a:bodyPr>
          <a:lstStyle/>
          <a:p>
            <a:r>
              <a:rPr lang="es-MX" sz="3200" b="1" dirty="0" smtClean="0">
                <a:solidFill>
                  <a:srgbClr val="FF0000"/>
                </a:solidFill>
              </a:rPr>
              <a:t>PARALISIS FACIAL PERIFERICA</a:t>
            </a:r>
            <a:endParaRPr lang="es-MX" sz="3200" b="1" dirty="0">
              <a:solidFill>
                <a:srgbClr val="FF0000"/>
              </a:solidFill>
            </a:endParaRPr>
          </a:p>
        </p:txBody>
      </p:sp>
      <p:sp>
        <p:nvSpPr>
          <p:cNvPr id="3" name="2 Rectángulo"/>
          <p:cNvSpPr/>
          <p:nvPr/>
        </p:nvSpPr>
        <p:spPr>
          <a:xfrm>
            <a:off x="467544" y="1443841"/>
            <a:ext cx="7488832" cy="4893647"/>
          </a:xfrm>
          <a:prstGeom prst="rect">
            <a:avLst/>
          </a:prstGeom>
        </p:spPr>
        <p:txBody>
          <a:bodyPr wrap="square">
            <a:spAutoFit/>
          </a:bodyPr>
          <a:lstStyle/>
          <a:p>
            <a:r>
              <a:rPr lang="es-MX" sz="2400" dirty="0" smtClean="0"/>
              <a:t>Parálisis: Es una pérdida o disminución de los movimientos que se dan en una o varias partes del cuerpo, producidas por la infección propia del músculo o bien por causas neurológicas.</a:t>
            </a:r>
          </a:p>
          <a:p>
            <a:endParaRPr lang="es-MX" sz="2400" dirty="0" smtClean="0"/>
          </a:p>
          <a:p>
            <a:r>
              <a:rPr lang="es-MX" sz="2400" dirty="0" smtClean="0"/>
              <a:t>Nervio facial: Es un nervio motor que emite una raíz sensitiva, el intermediario de </a:t>
            </a:r>
            <a:r>
              <a:rPr lang="es-MX" sz="2400" dirty="0" err="1" smtClean="0"/>
              <a:t>Wrisberg</a:t>
            </a:r>
            <a:r>
              <a:rPr lang="es-MX" sz="2400" dirty="0" smtClean="0"/>
              <a:t>, por lo tanto es un nervio mixto.</a:t>
            </a:r>
          </a:p>
          <a:p>
            <a:r>
              <a:rPr lang="es-MX" sz="2400" dirty="0" smtClean="0"/>
              <a:t>Las fibras motoras del facial inervan de una manera general los músculos cutáneos de la cara y una porción del cuello, mientras que las fibras sensitivas van a inervar los ganglios submaxilares y sublinguales, así como la mucosa lingual.</a:t>
            </a:r>
            <a:endParaRPr lang="es-MX" sz="2400" dirty="0"/>
          </a:p>
        </p:txBody>
      </p:sp>
    </p:spTree>
    <p:extLst>
      <p:ext uri="{BB962C8B-B14F-4D97-AF65-F5344CB8AC3E}">
        <p14:creationId xmlns:p14="http://schemas.microsoft.com/office/powerpoint/2010/main" val="42345414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41172"/>
            <a:ext cx="8496944" cy="6740307"/>
          </a:xfrm>
          <a:prstGeom prst="rect">
            <a:avLst/>
          </a:prstGeom>
        </p:spPr>
        <p:txBody>
          <a:bodyPr wrap="square">
            <a:spAutoFit/>
          </a:bodyPr>
          <a:lstStyle/>
          <a:p>
            <a:endParaRPr lang="es-MX" sz="2000" b="1" dirty="0" smtClean="0"/>
          </a:p>
          <a:p>
            <a:r>
              <a:rPr lang="es-MX" sz="2000" b="1" dirty="0" smtClean="0"/>
              <a:t>SIGNOS Y SINTOMAS</a:t>
            </a:r>
          </a:p>
          <a:p>
            <a:endParaRPr lang="es-MX" dirty="0" smtClean="0"/>
          </a:p>
          <a:p>
            <a:r>
              <a:rPr lang="es-MX" dirty="0" smtClean="0"/>
              <a:t>El modo de aparición de la parálisis facial periférica varía según la causa que la produce.</a:t>
            </a:r>
          </a:p>
          <a:p>
            <a:endParaRPr lang="es-MX" dirty="0" smtClean="0"/>
          </a:p>
          <a:p>
            <a:r>
              <a:rPr lang="es-MX" dirty="0" smtClean="0"/>
              <a:t>Cuando aparece consecutivamente a un traumatismo o después de una intervención quirúrgica, suele tener un comienzo brusco y, por así decir, inmediato: se instala desde el principio y los signos que la constituyen se observan también con el máximo de intensidad.</a:t>
            </a:r>
          </a:p>
          <a:p>
            <a:endParaRPr lang="es-MX" dirty="0" smtClean="0"/>
          </a:p>
          <a:p>
            <a:r>
              <a:rPr lang="es-MX" dirty="0" smtClean="0"/>
              <a:t>Sin embargo, cuando el traumatismo sólo ha lesionado parcialmente el facial, sin determinar la sección completa del nervio, la parálisis puede instalarse de un modo progresivo y, por otra parte, puede ser incompleta.</a:t>
            </a:r>
          </a:p>
          <a:p>
            <a:endParaRPr lang="es-MX" dirty="0" smtClean="0"/>
          </a:p>
          <a:p>
            <a:r>
              <a:rPr lang="es-MX" dirty="0" smtClean="0"/>
              <a:t>Hay un tipo frecuentemente observado de parálisis “a </a:t>
            </a:r>
            <a:r>
              <a:rPr lang="es-MX" dirty="0" err="1" smtClean="0"/>
              <a:t>frigore</a:t>
            </a:r>
            <a:r>
              <a:rPr lang="es-MX" dirty="0" smtClean="0"/>
              <a:t>” cuya aparición es generalmente rápida, mientras que los pródromo, en la esfera sensitiva, dolores, hormigueos, son raros o desaparecen enseguida.</a:t>
            </a:r>
          </a:p>
          <a:p>
            <a:endParaRPr lang="es-MX" dirty="0" smtClean="0"/>
          </a:p>
          <a:p>
            <a:r>
              <a:rPr lang="es-MX" dirty="0" smtClean="0"/>
              <a:t>Al despertarse, o bien en estado de vigilia, el paciente resulta bruscamente sorprendido por el aspecto anormal de su cara.</a:t>
            </a:r>
          </a:p>
          <a:p>
            <a:endParaRPr lang="es-MX" dirty="0" smtClean="0"/>
          </a:p>
          <a:p>
            <a:r>
              <a:rPr lang="es-MX" dirty="0" smtClean="0"/>
              <a:t>Los signos de la parálisis facial deben estudiarse en estado de reposo y cuando el enfermo ejecuta movimientos voluntarios o provocados.</a:t>
            </a:r>
          </a:p>
          <a:p>
            <a:endParaRPr lang="es-MX" dirty="0"/>
          </a:p>
        </p:txBody>
      </p:sp>
    </p:spTree>
    <p:extLst>
      <p:ext uri="{BB962C8B-B14F-4D97-AF65-F5344CB8AC3E}">
        <p14:creationId xmlns:p14="http://schemas.microsoft.com/office/powerpoint/2010/main" val="3458245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s://encrypted-tbn2.google.com/images?q=tbn:ANd9GcRcaTgRKqtjqH86_LipaDCHHODphOoUBulxDxkzo8r9JuLINTcKb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22180"/>
            <a:ext cx="4536504" cy="6552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8567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627784" y="418763"/>
            <a:ext cx="3499099" cy="584775"/>
          </a:xfrm>
          <a:prstGeom prst="rect">
            <a:avLst/>
          </a:prstGeom>
        </p:spPr>
        <p:txBody>
          <a:bodyPr wrap="none">
            <a:spAutoFit/>
          </a:bodyPr>
          <a:lstStyle/>
          <a:p>
            <a:pPr algn="ctr"/>
            <a:r>
              <a:rPr lang="es-MX" sz="3200" b="1" dirty="0" smtClean="0">
                <a:solidFill>
                  <a:srgbClr val="FF0000"/>
                </a:solidFill>
              </a:rPr>
              <a:t>PALADAR HENDIDO</a:t>
            </a:r>
            <a:endParaRPr lang="es-MX" sz="3200" b="1" dirty="0">
              <a:solidFill>
                <a:srgbClr val="FF0000"/>
              </a:solidFill>
            </a:endParaRPr>
          </a:p>
        </p:txBody>
      </p:sp>
      <p:sp>
        <p:nvSpPr>
          <p:cNvPr id="3" name="2 Rectángulo"/>
          <p:cNvSpPr/>
          <p:nvPr/>
        </p:nvSpPr>
        <p:spPr>
          <a:xfrm>
            <a:off x="1043608" y="1582341"/>
            <a:ext cx="7344816" cy="4154984"/>
          </a:xfrm>
          <a:prstGeom prst="rect">
            <a:avLst/>
          </a:prstGeom>
        </p:spPr>
        <p:txBody>
          <a:bodyPr wrap="square">
            <a:spAutoFit/>
          </a:bodyPr>
          <a:lstStyle/>
          <a:p>
            <a:r>
              <a:rPr lang="es-MX" sz="2400" dirty="0" smtClean="0"/>
              <a:t>El paladar hendido se presenta cuando el paladar no se cierra completamente sino que deja una abertura que se extiende hasta la cavidad nasal. La hendidura puede afectar a cualquier lado del paladar. Puede extenderse desde la parte anterior de la boca (paladar duro) hasta la garganta (paladar blando). A menudo la hendidura también incluye el labio. El paladar hendido no es tan perceptible como el labio leporino porque está dentro de la boca. Puede ser la única anomalía que presenta el niño o puede estar asociado con el labio leporino u otros síndromes.</a:t>
            </a:r>
            <a:endParaRPr lang="es-MX" sz="2400" dirty="0"/>
          </a:p>
        </p:txBody>
      </p:sp>
    </p:spTree>
    <p:extLst>
      <p:ext uri="{BB962C8B-B14F-4D97-AF65-F5344CB8AC3E}">
        <p14:creationId xmlns:p14="http://schemas.microsoft.com/office/powerpoint/2010/main" val="3099570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2.bp.blogspot.com/-YXBsiz2lF88/TdqBW9xhsmI/AAAAAAAAACM/U5GQIxLjOIk/s1600/paladar_hendid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634010"/>
            <a:ext cx="6840760" cy="5284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0761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915816" y="620688"/>
            <a:ext cx="3073277" cy="584775"/>
          </a:xfrm>
          <a:prstGeom prst="rect">
            <a:avLst/>
          </a:prstGeom>
        </p:spPr>
        <p:txBody>
          <a:bodyPr wrap="none">
            <a:spAutoFit/>
          </a:bodyPr>
          <a:lstStyle/>
          <a:p>
            <a:r>
              <a:rPr lang="es-MX" sz="3200" b="1" dirty="0" smtClean="0">
                <a:solidFill>
                  <a:srgbClr val="FF0000"/>
                </a:solidFill>
              </a:rPr>
              <a:t>LABIO LEPORINO</a:t>
            </a:r>
            <a:endParaRPr lang="es-MX" sz="3200" b="1" dirty="0">
              <a:solidFill>
                <a:srgbClr val="FF0000"/>
              </a:solidFill>
            </a:endParaRPr>
          </a:p>
        </p:txBody>
      </p:sp>
      <p:sp>
        <p:nvSpPr>
          <p:cNvPr id="3" name="2 Rectángulo"/>
          <p:cNvSpPr/>
          <p:nvPr/>
        </p:nvSpPr>
        <p:spPr>
          <a:xfrm>
            <a:off x="287305" y="1628800"/>
            <a:ext cx="8496944" cy="4524315"/>
          </a:xfrm>
          <a:prstGeom prst="rect">
            <a:avLst/>
          </a:prstGeom>
        </p:spPr>
        <p:txBody>
          <a:bodyPr wrap="square">
            <a:spAutoFit/>
          </a:bodyPr>
          <a:lstStyle/>
          <a:p>
            <a:r>
              <a:rPr lang="es-MX" sz="2400" dirty="0" smtClean="0"/>
              <a:t>El labio leporino es una anomalía en la que el labio no se forma completamente durante el desarrollo fetal. El grado del labio leporino puede variar enormemente, desde leve (muesca del labio) hasta severo (gran abertura desde el labio hasta la nariz). </a:t>
            </a:r>
          </a:p>
          <a:p>
            <a:endParaRPr lang="es-MX" sz="2400" dirty="0" smtClean="0"/>
          </a:p>
          <a:p>
            <a:r>
              <a:rPr lang="es-MX" sz="2400" dirty="0" smtClean="0"/>
              <a:t>El labio leporino recibe distintos nombres según su ubicación y el grado de compromiso del labio. Una hendidura en un lado del labio que no se extiende hasta la nariz se denomina unilateral incompleta. Una hendidura en un lado del labio que se extiende hasta la nariz se denomina unilateral completa. Una hendidura que compromete ambos lados del labio y que se extiende y compromete la nariz se denomina bilateral completa.</a:t>
            </a:r>
            <a:endParaRPr lang="es-MX" sz="2400" dirty="0"/>
          </a:p>
        </p:txBody>
      </p:sp>
    </p:spTree>
    <p:extLst>
      <p:ext uri="{BB962C8B-B14F-4D97-AF65-F5344CB8AC3E}">
        <p14:creationId xmlns:p14="http://schemas.microsoft.com/office/powerpoint/2010/main" val="83382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generaccion.com/u/imagenes/617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819162"/>
            <a:ext cx="6984776" cy="5234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5128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943857"/>
            <a:ext cx="8280920" cy="5201424"/>
          </a:xfrm>
          <a:prstGeom prst="rect">
            <a:avLst/>
          </a:prstGeom>
        </p:spPr>
        <p:txBody>
          <a:bodyPr wrap="square">
            <a:spAutoFit/>
          </a:bodyPr>
          <a:lstStyle/>
          <a:p>
            <a:r>
              <a:rPr lang="es-MX" sz="2800" dirty="0" smtClean="0"/>
              <a:t>El labio leporino y, o el paladar hendido son causados por múltiples genes heredados de ambos padres.</a:t>
            </a:r>
          </a:p>
          <a:p>
            <a:endParaRPr lang="es-MX" sz="2800" dirty="0"/>
          </a:p>
          <a:p>
            <a:r>
              <a:rPr lang="es-MX" sz="2800" b="1" dirty="0" smtClean="0"/>
              <a:t>     SINTOMAS</a:t>
            </a:r>
          </a:p>
          <a:p>
            <a:endParaRPr lang="es-MX" sz="2800" dirty="0" smtClean="0"/>
          </a:p>
          <a:p>
            <a:r>
              <a:rPr lang="es-MX" sz="2800" dirty="0" smtClean="0"/>
              <a:t>Los síntomas de estas anomalías son visibles en el primer examen que realice el médico de su hijo. Aunque el grado de deformación puede variar, tras la inspección de la boca y los labios puede notarse la anomalía, ya que hay un cierre incompleto del labio, del paladar, o de ambos.</a:t>
            </a:r>
          </a:p>
          <a:p>
            <a:endParaRPr lang="es-MX" sz="2400" dirty="0"/>
          </a:p>
        </p:txBody>
      </p:sp>
    </p:spTree>
    <p:extLst>
      <p:ext uri="{BB962C8B-B14F-4D97-AF65-F5344CB8AC3E}">
        <p14:creationId xmlns:p14="http://schemas.microsoft.com/office/powerpoint/2010/main" val="40163915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109</TotalTime>
  <Words>2520</Words>
  <Application>Microsoft Office PowerPoint</Application>
  <PresentationFormat>Presentación en pantalla (4:3)</PresentationFormat>
  <Paragraphs>137</Paragraphs>
  <Slides>42</Slides>
  <Notes>1</Notes>
  <HiddenSlides>0</HiddenSlides>
  <MMClips>0</MMClips>
  <ScaleCrop>false</ScaleCrop>
  <HeadingPairs>
    <vt:vector size="4" baseType="variant">
      <vt:variant>
        <vt:lpstr>Tema</vt:lpstr>
      </vt:variant>
      <vt:variant>
        <vt:i4>1</vt:i4>
      </vt:variant>
      <vt:variant>
        <vt:lpstr>Títulos de diapositiva</vt:lpstr>
      </vt:variant>
      <vt:variant>
        <vt:i4>42</vt:i4>
      </vt:variant>
    </vt:vector>
  </HeadingPairs>
  <TitlesOfParts>
    <vt:vector size="43" baseType="lpstr">
      <vt:lpstr>Solsticio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Luffi</dc:creator>
  <cp:lastModifiedBy>Luffi</cp:lastModifiedBy>
  <cp:revision>11</cp:revision>
  <dcterms:created xsi:type="dcterms:W3CDTF">2012-05-03T03:10:49Z</dcterms:created>
  <dcterms:modified xsi:type="dcterms:W3CDTF">2012-05-03T05:00:13Z</dcterms:modified>
</cp:coreProperties>
</file>