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7792B528-3207-40CB-9960-4A8B3633E6D7}" type="datetimeFigureOut">
              <a:rPr lang="es-MX" smtClean="0"/>
              <a:t>02/05/2012</a:t>
            </a:fld>
            <a:endParaRPr lang="es-MX"/>
          </a:p>
        </p:txBody>
      </p:sp>
      <p:sp>
        <p:nvSpPr>
          <p:cNvPr id="16" name="15 Marcador de número de diapositiva"/>
          <p:cNvSpPr>
            <a:spLocks noGrp="1"/>
          </p:cNvSpPr>
          <p:nvPr>
            <p:ph type="sldNum" sz="quarter" idx="11"/>
          </p:nvPr>
        </p:nvSpPr>
        <p:spPr/>
        <p:txBody>
          <a:bodyPr/>
          <a:lstStyle/>
          <a:p>
            <a:fld id="{2DE73246-7024-443E-A925-4AEA539FF205}" type="slidenum">
              <a:rPr lang="es-MX" smtClean="0"/>
              <a:t>‹Nº›</a:t>
            </a:fld>
            <a:endParaRPr lang="es-MX"/>
          </a:p>
        </p:txBody>
      </p:sp>
      <p:sp>
        <p:nvSpPr>
          <p:cNvPr id="17" name="16 Marcador de pie de página"/>
          <p:cNvSpPr>
            <a:spLocks noGrp="1"/>
          </p:cNvSpPr>
          <p:nvPr>
            <p:ph type="ftr" sz="quarter" idx="12"/>
          </p:nvPr>
        </p:nvSpPr>
        <p:spPr/>
        <p:txBody>
          <a:bodyPr/>
          <a:lstStyle/>
          <a:p>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792B528-3207-40CB-9960-4A8B3633E6D7}" type="datetimeFigureOut">
              <a:rPr lang="es-MX" smtClean="0"/>
              <a:t>02/05/2012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DE73246-7024-443E-A925-4AEA539FF205}"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792B528-3207-40CB-9960-4A8B3633E6D7}" type="datetimeFigureOut">
              <a:rPr lang="es-MX" smtClean="0"/>
              <a:t>02/05/2012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DE73246-7024-443E-A925-4AEA539FF205}"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7792B528-3207-40CB-9960-4A8B3633E6D7}" type="datetimeFigureOut">
              <a:rPr lang="es-MX" smtClean="0"/>
              <a:t>02/05/2012</a:t>
            </a:fld>
            <a:endParaRPr lang="es-MX"/>
          </a:p>
        </p:txBody>
      </p:sp>
      <p:sp>
        <p:nvSpPr>
          <p:cNvPr id="15" name="14 Marcador de número de diapositiva"/>
          <p:cNvSpPr>
            <a:spLocks noGrp="1"/>
          </p:cNvSpPr>
          <p:nvPr>
            <p:ph type="sldNum" sz="quarter" idx="15"/>
          </p:nvPr>
        </p:nvSpPr>
        <p:spPr/>
        <p:txBody>
          <a:bodyPr/>
          <a:lstStyle>
            <a:lvl1pPr algn="ctr">
              <a:defRPr/>
            </a:lvl1pPr>
          </a:lstStyle>
          <a:p>
            <a:fld id="{2DE73246-7024-443E-A925-4AEA539FF205}" type="slidenum">
              <a:rPr lang="es-MX" smtClean="0"/>
              <a:t>‹Nº›</a:t>
            </a:fld>
            <a:endParaRPr lang="es-MX"/>
          </a:p>
        </p:txBody>
      </p:sp>
      <p:sp>
        <p:nvSpPr>
          <p:cNvPr id="16" name="15 Marcador de pie de página"/>
          <p:cNvSpPr>
            <a:spLocks noGrp="1"/>
          </p:cNvSpPr>
          <p:nvPr>
            <p:ph type="ftr" sz="quarter" idx="16"/>
          </p:nvPr>
        </p:nvSpPr>
        <p:spPr/>
        <p:txBody>
          <a:bodyPr/>
          <a:lstStyle/>
          <a:p>
            <a:endParaRPr lang="es-MX"/>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7792B528-3207-40CB-9960-4A8B3633E6D7}" type="datetimeFigureOut">
              <a:rPr lang="es-MX" smtClean="0"/>
              <a:t>02/05/2012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DE73246-7024-443E-A925-4AEA539FF205}" type="slidenum">
              <a:rPr lang="es-MX" smtClean="0"/>
              <a:t>‹Nº›</a:t>
            </a:fld>
            <a:endParaRPr lang="es-MX"/>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7792B528-3207-40CB-9960-4A8B3633E6D7}" type="datetimeFigureOut">
              <a:rPr lang="es-MX" smtClean="0"/>
              <a:t>02/05/2012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DE73246-7024-443E-A925-4AEA539FF205}" type="slidenum">
              <a:rPr lang="es-MX" smtClean="0"/>
              <a:t>‹Nº›</a:t>
            </a:fld>
            <a:endParaRPr lang="es-MX"/>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2DE73246-7024-443E-A925-4AEA539FF205}" type="slidenum">
              <a:rPr lang="es-MX" smtClean="0"/>
              <a:t>‹Nº›</a:t>
            </a:fld>
            <a:endParaRPr lang="es-MX"/>
          </a:p>
        </p:txBody>
      </p:sp>
      <p:sp>
        <p:nvSpPr>
          <p:cNvPr id="8" name="7 Marcador de pie de página"/>
          <p:cNvSpPr>
            <a:spLocks noGrp="1"/>
          </p:cNvSpPr>
          <p:nvPr>
            <p:ph type="ftr" sz="quarter" idx="11"/>
          </p:nvPr>
        </p:nvSpPr>
        <p:spPr/>
        <p:txBody>
          <a:bodyPr/>
          <a:lstStyle/>
          <a:p>
            <a:endParaRPr lang="es-MX"/>
          </a:p>
        </p:txBody>
      </p:sp>
      <p:sp>
        <p:nvSpPr>
          <p:cNvPr id="7" name="6 Marcador de fecha"/>
          <p:cNvSpPr>
            <a:spLocks noGrp="1"/>
          </p:cNvSpPr>
          <p:nvPr>
            <p:ph type="dt" sz="half" idx="10"/>
          </p:nvPr>
        </p:nvSpPr>
        <p:spPr/>
        <p:txBody>
          <a:bodyPr/>
          <a:lstStyle/>
          <a:p>
            <a:fld id="{7792B528-3207-40CB-9960-4A8B3633E6D7}" type="datetimeFigureOut">
              <a:rPr lang="es-MX" smtClean="0"/>
              <a:t>02/05/2012</a:t>
            </a:fld>
            <a:endParaRPr lang="es-MX"/>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7792B528-3207-40CB-9960-4A8B3633E6D7}" type="datetimeFigureOut">
              <a:rPr lang="es-MX" smtClean="0"/>
              <a:t>02/05/2012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2DE73246-7024-443E-A925-4AEA539FF205}" type="slidenum">
              <a:rPr lang="es-MX" smtClean="0"/>
              <a:t>‹Nº›</a:t>
            </a:fld>
            <a:endParaRPr lang="es-MX"/>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792B528-3207-40CB-9960-4A8B3633E6D7}" type="datetimeFigureOut">
              <a:rPr lang="es-MX" smtClean="0"/>
              <a:t>02/05/2012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2DE73246-7024-443E-A925-4AEA539FF205}"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7792B528-3207-40CB-9960-4A8B3633E6D7}" type="datetimeFigureOut">
              <a:rPr lang="es-MX" smtClean="0"/>
              <a:t>02/05/2012</a:t>
            </a:fld>
            <a:endParaRPr lang="es-MX"/>
          </a:p>
        </p:txBody>
      </p:sp>
      <p:sp>
        <p:nvSpPr>
          <p:cNvPr id="9" name="8 Marcador de número de diapositiva"/>
          <p:cNvSpPr>
            <a:spLocks noGrp="1"/>
          </p:cNvSpPr>
          <p:nvPr>
            <p:ph type="sldNum" sz="quarter" idx="15"/>
          </p:nvPr>
        </p:nvSpPr>
        <p:spPr/>
        <p:txBody>
          <a:bodyPr/>
          <a:lstStyle/>
          <a:p>
            <a:fld id="{2DE73246-7024-443E-A925-4AEA539FF205}" type="slidenum">
              <a:rPr lang="es-MX" smtClean="0"/>
              <a:t>‹Nº›</a:t>
            </a:fld>
            <a:endParaRPr lang="es-MX"/>
          </a:p>
        </p:txBody>
      </p:sp>
      <p:sp>
        <p:nvSpPr>
          <p:cNvPr id="10" name="9 Marcador de pie de página"/>
          <p:cNvSpPr>
            <a:spLocks noGrp="1"/>
          </p:cNvSpPr>
          <p:nvPr>
            <p:ph type="ftr" sz="quarter" idx="16"/>
          </p:nvPr>
        </p:nvSpPr>
        <p:spPr/>
        <p:txBody>
          <a:bodyPr/>
          <a:lstStyle/>
          <a:p>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7792B528-3207-40CB-9960-4A8B3633E6D7}" type="datetimeFigureOut">
              <a:rPr lang="es-MX" smtClean="0"/>
              <a:t>02/05/2012</a:t>
            </a:fld>
            <a:endParaRPr lang="es-MX"/>
          </a:p>
        </p:txBody>
      </p:sp>
      <p:sp>
        <p:nvSpPr>
          <p:cNvPr id="9" name="8 Marcador de número de diapositiva"/>
          <p:cNvSpPr>
            <a:spLocks noGrp="1"/>
          </p:cNvSpPr>
          <p:nvPr>
            <p:ph type="sldNum" sz="quarter" idx="11"/>
          </p:nvPr>
        </p:nvSpPr>
        <p:spPr/>
        <p:txBody>
          <a:bodyPr/>
          <a:lstStyle/>
          <a:p>
            <a:fld id="{2DE73246-7024-443E-A925-4AEA539FF205}" type="slidenum">
              <a:rPr lang="es-MX" smtClean="0"/>
              <a:t>‹Nº›</a:t>
            </a:fld>
            <a:endParaRPr lang="es-MX"/>
          </a:p>
        </p:txBody>
      </p:sp>
      <p:sp>
        <p:nvSpPr>
          <p:cNvPr id="10" name="9 Marcador de pie de página"/>
          <p:cNvSpPr>
            <a:spLocks noGrp="1"/>
          </p:cNvSpPr>
          <p:nvPr>
            <p:ph type="ftr" sz="quarter" idx="12"/>
          </p:nvPr>
        </p:nvSpPr>
        <p:spPr/>
        <p:txBody>
          <a:bodyPr/>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792B528-3207-40CB-9960-4A8B3633E6D7}" type="datetimeFigureOut">
              <a:rPr lang="es-MX" smtClean="0"/>
              <a:t>02/05/2012</a:t>
            </a:fld>
            <a:endParaRPr lang="es-MX"/>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MX"/>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DE73246-7024-443E-A925-4AEA539FF205}" type="slidenum">
              <a:rPr lang="es-MX" smtClean="0"/>
              <a:t>‹Nº›</a:t>
            </a:fld>
            <a:endParaRPr lang="es-MX"/>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MX" dirty="0"/>
          </a:p>
        </p:txBody>
      </p:sp>
      <p:sp>
        <p:nvSpPr>
          <p:cNvPr id="2" name="1 Título"/>
          <p:cNvSpPr>
            <a:spLocks noGrp="1"/>
          </p:cNvSpPr>
          <p:nvPr>
            <p:ph type="ctrTitle"/>
          </p:nvPr>
        </p:nvSpPr>
        <p:spPr>
          <a:xfrm>
            <a:off x="685800" y="548681"/>
            <a:ext cx="7772400" cy="3051770"/>
          </a:xfrm>
        </p:spPr>
        <p:txBody>
          <a:bodyPr>
            <a:normAutofit fontScale="90000"/>
          </a:bodyPr>
          <a:lstStyle/>
          <a:p>
            <a:r>
              <a:rPr lang="es-MX" dirty="0" smtClean="0"/>
              <a:t>EPIDEMIOLOGIA</a:t>
            </a:r>
            <a:br>
              <a:rPr lang="es-MX" dirty="0" smtClean="0"/>
            </a:br>
            <a:r>
              <a:rPr lang="es-MX" dirty="0" smtClean="0"/>
              <a:t>PATOLOGIAS</a:t>
            </a:r>
            <a:br>
              <a:rPr lang="es-MX" dirty="0" smtClean="0"/>
            </a:br>
            <a:r>
              <a:rPr lang="es-MX" dirty="0" smtClean="0"/>
              <a:t>JULIANA SANDOVAL RUIZ</a:t>
            </a:r>
            <a:br>
              <a:rPr lang="es-MX" dirty="0" smtClean="0"/>
            </a:br>
            <a:r>
              <a:rPr lang="es-MX" dirty="0" smtClean="0"/>
              <a:t>2C</a:t>
            </a:r>
            <a:br>
              <a:rPr lang="es-MX" dirty="0" smtClean="0"/>
            </a:br>
            <a:endParaRPr lang="es-MX" dirty="0"/>
          </a:p>
        </p:txBody>
      </p:sp>
    </p:spTree>
    <p:extLst>
      <p:ext uri="{BB962C8B-B14F-4D97-AF65-F5344CB8AC3E}">
        <p14:creationId xmlns:p14="http://schemas.microsoft.com/office/powerpoint/2010/main" val="1944352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MX" dirty="0" smtClean="0"/>
              <a:t>Es la primera manifestación de la enfermedad en casi el 25 por ciento de los niños afectados de leucemia. Una infiltración de células de leucemia dentro de las encías causa la gingivitis, que empeora a causa de la incapacidad del sistema inmunológico para combatir la infección. Las encías enrojecen y sangran con facilidad. A menudo, la hemorragia persiste durante varios minutos, dado que la sangre no coagula con normalidad en los afectados de leucemia.</a:t>
            </a:r>
          </a:p>
          <a:p>
            <a:endParaRPr lang="es-MX" dirty="0"/>
          </a:p>
        </p:txBody>
      </p:sp>
      <p:sp>
        <p:nvSpPr>
          <p:cNvPr id="2" name="1 Título"/>
          <p:cNvSpPr>
            <a:spLocks noGrp="1"/>
          </p:cNvSpPr>
          <p:nvPr>
            <p:ph type="title"/>
          </p:nvPr>
        </p:nvSpPr>
        <p:spPr/>
        <p:txBody>
          <a:bodyPr/>
          <a:lstStyle/>
          <a:p>
            <a:r>
              <a:rPr lang="es-MX" dirty="0" smtClean="0"/>
              <a:t>GINGIVITIS DE LA LEUCEMIA</a:t>
            </a:r>
            <a:endParaRPr lang="es-MX" dirty="0"/>
          </a:p>
        </p:txBody>
      </p:sp>
    </p:spTree>
    <p:extLst>
      <p:ext uri="{BB962C8B-B14F-4D97-AF65-F5344CB8AC3E}">
        <p14:creationId xmlns:p14="http://schemas.microsoft.com/office/powerpoint/2010/main" val="189944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MX" dirty="0"/>
          </a:p>
        </p:txBody>
      </p:sp>
      <p:sp>
        <p:nvSpPr>
          <p:cNvPr id="2" name="1 Título"/>
          <p:cNvSpPr>
            <a:spLocks noGrp="1"/>
          </p:cNvSpPr>
          <p:nvPr>
            <p:ph type="title"/>
          </p:nvPr>
        </p:nvSpPr>
        <p:spPr/>
        <p:txBody>
          <a:bodyPr/>
          <a:lstStyle/>
          <a:p>
            <a:endParaRPr lang="es-MX"/>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78633"/>
            <a:ext cx="8316416" cy="623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28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MX" dirty="0" smtClean="0"/>
              <a:t>La periodontitis aparece cuando la gingivitis se propaga a las estructuras que sostienen el diente, es una de las causas principales del desprendimiento de los dientes en los adultos y es la principal en las personas de mayor edad.</a:t>
            </a:r>
            <a:endParaRPr lang="es-MX" dirty="0"/>
          </a:p>
        </p:txBody>
      </p:sp>
      <p:sp>
        <p:nvSpPr>
          <p:cNvPr id="2" name="1 Título"/>
          <p:cNvSpPr>
            <a:spLocks noGrp="1"/>
          </p:cNvSpPr>
          <p:nvPr>
            <p:ph type="title"/>
          </p:nvPr>
        </p:nvSpPr>
        <p:spPr/>
        <p:txBody>
          <a:bodyPr/>
          <a:lstStyle/>
          <a:p>
            <a:r>
              <a:rPr lang="es-MX" dirty="0" smtClean="0"/>
              <a:t>PERIODONTITIS</a:t>
            </a:r>
            <a:endParaRPr lang="es-MX"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430" y="4221088"/>
            <a:ext cx="4148793"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943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r>
              <a:rPr lang="es-MX" dirty="0" smtClean="0"/>
              <a:t>Es una alteración que se caracteriza por el crecimiento excesivo y progresivo que afecta el cóndilo, cuello, cuerpo y la rama mandibular. Es una enfermedad auto limitante y deformante, porque el crecimiento es desproporcionado desde antes de terminar el crecimiento general del individuo y continúa cuando aquel ha concluido.</a:t>
            </a:r>
            <a:endParaRPr lang="es-MX" dirty="0"/>
          </a:p>
        </p:txBody>
      </p:sp>
      <p:sp>
        <p:nvSpPr>
          <p:cNvPr id="2" name="1 Título"/>
          <p:cNvSpPr>
            <a:spLocks noGrp="1"/>
          </p:cNvSpPr>
          <p:nvPr>
            <p:ph type="title"/>
          </p:nvPr>
        </p:nvSpPr>
        <p:spPr/>
        <p:txBody>
          <a:bodyPr/>
          <a:lstStyle/>
          <a:p>
            <a:r>
              <a:rPr lang="es-MX" dirty="0" smtClean="0"/>
              <a:t>HIPERPLASIA CONDILAR</a:t>
            </a:r>
            <a:endParaRPr lang="es-MX" dirty="0"/>
          </a:p>
        </p:txBody>
      </p:sp>
    </p:spTree>
    <p:extLst>
      <p:ext uri="{BB962C8B-B14F-4D97-AF65-F5344CB8AC3E}">
        <p14:creationId xmlns:p14="http://schemas.microsoft.com/office/powerpoint/2010/main" val="2903338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MX" dirty="0"/>
          </a:p>
        </p:txBody>
      </p:sp>
      <p:sp>
        <p:nvSpPr>
          <p:cNvPr id="2" name="1 Título"/>
          <p:cNvSpPr>
            <a:spLocks noGrp="1"/>
          </p:cNvSpPr>
          <p:nvPr>
            <p:ph type="title"/>
          </p:nvPr>
        </p:nvSpPr>
        <p:spPr/>
        <p:txBody>
          <a:bodyPr/>
          <a:lstStyle/>
          <a:p>
            <a:endParaRPr lang="es-MX"/>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150" y="404664"/>
            <a:ext cx="661033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077072"/>
            <a:ext cx="3985178" cy="228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98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smtClean="0"/>
              <a:t>La parálisis de Bell es un episodio de debilidad o parálisis de los músculos faciales sin explicación, el cual comienza repentinamente y empeora de tres a cinco días. Esta condición resulta del daño del 7º nervio craneal (facial), usualmente el dolor o malestar se produce en un lado de la cara y de la cabeza.</a:t>
            </a:r>
            <a:endParaRPr lang="es-MX" dirty="0"/>
          </a:p>
        </p:txBody>
      </p:sp>
      <p:sp>
        <p:nvSpPr>
          <p:cNvPr id="2" name="1 Título"/>
          <p:cNvSpPr>
            <a:spLocks noGrp="1"/>
          </p:cNvSpPr>
          <p:nvPr>
            <p:ph type="title"/>
          </p:nvPr>
        </p:nvSpPr>
        <p:spPr/>
        <p:txBody>
          <a:bodyPr/>
          <a:lstStyle/>
          <a:p>
            <a:r>
              <a:rPr lang="es-MX" dirty="0" smtClean="0"/>
              <a:t>PAALISIS DE BELL</a:t>
            </a:r>
            <a:endParaRPr lang="es-MX"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653136"/>
            <a:ext cx="20955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353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t>es una tumefacción de tejido conjuntivo, mayormente por colección de mucina proveniente de una ruptura del conducto de una glándula salival, usualmente causado por un trauma local. Los </a:t>
            </a:r>
            <a:r>
              <a:rPr lang="es-ES" dirty="0" err="1" smtClean="0"/>
              <a:t>mucocele</a:t>
            </a:r>
            <a:r>
              <a:rPr lang="es-ES" dirty="0" smtClean="0"/>
              <a:t> tienden a ser de color azulado translúcido, y por lo general se encuentran en niños y adolescentes.</a:t>
            </a:r>
            <a:endParaRPr lang="es-MX" dirty="0"/>
          </a:p>
        </p:txBody>
      </p:sp>
      <p:sp>
        <p:nvSpPr>
          <p:cNvPr id="2" name="1 Título"/>
          <p:cNvSpPr>
            <a:spLocks noGrp="1"/>
          </p:cNvSpPr>
          <p:nvPr>
            <p:ph type="title"/>
          </p:nvPr>
        </p:nvSpPr>
        <p:spPr/>
        <p:txBody>
          <a:bodyPr/>
          <a:lstStyle/>
          <a:p>
            <a:r>
              <a:rPr lang="es-MX" dirty="0" smtClean="0"/>
              <a:t>MUCOCELE</a:t>
            </a:r>
            <a:endParaRPr lang="es-MX" dirty="0"/>
          </a:p>
        </p:txBody>
      </p:sp>
    </p:spTree>
    <p:extLst>
      <p:ext uri="{BB962C8B-B14F-4D97-AF65-F5344CB8AC3E}">
        <p14:creationId xmlns:p14="http://schemas.microsoft.com/office/powerpoint/2010/main" val="1359642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endParaRPr lang="es-MX" dirty="0"/>
          </a:p>
        </p:txBody>
      </p:sp>
      <p:sp>
        <p:nvSpPr>
          <p:cNvPr id="2" name="1 Título"/>
          <p:cNvSpPr>
            <a:spLocks noGrp="1"/>
          </p:cNvSpPr>
          <p:nvPr>
            <p:ph type="title"/>
          </p:nvPr>
        </p:nvSpPr>
        <p:spPr/>
        <p:txBody>
          <a:bodyPr/>
          <a:lstStyle/>
          <a:p>
            <a:endParaRPr lang="es-MX"/>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268760"/>
            <a:ext cx="3274466" cy="434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777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a:t>El </a:t>
            </a:r>
            <a:r>
              <a:rPr lang="es-MX" dirty="0" err="1"/>
              <a:t>Penfigoide</a:t>
            </a:r>
            <a:r>
              <a:rPr lang="es-MX" dirty="0"/>
              <a:t> benigno de las mucosas es una enfermedad que tradicionalmente se presenta en boca. Su diagnóstico y tratamiento debe ser realizado por un grupo </a:t>
            </a:r>
            <a:r>
              <a:rPr lang="es-MX" dirty="0" err="1"/>
              <a:t>multidisiplinario</a:t>
            </a:r>
            <a:r>
              <a:rPr lang="es-MX" dirty="0"/>
              <a:t> de profesionales donde intervienen </a:t>
            </a:r>
            <a:r>
              <a:rPr lang="es-MX" dirty="0" err="1"/>
              <a:t>periodoncistas</a:t>
            </a:r>
            <a:r>
              <a:rPr lang="es-MX" dirty="0"/>
              <a:t>, patólogos clínicos e </a:t>
            </a:r>
            <a:r>
              <a:rPr lang="es-MX" dirty="0" err="1"/>
              <a:t>histopa-tólogos</a:t>
            </a:r>
            <a:r>
              <a:rPr lang="es-MX" dirty="0"/>
              <a:t> </a:t>
            </a:r>
            <a:r>
              <a:rPr lang="es-MX" dirty="0" smtClean="0"/>
              <a:t>bucales</a:t>
            </a:r>
          </a:p>
          <a:p>
            <a:endParaRPr lang="es-MX" dirty="0"/>
          </a:p>
        </p:txBody>
      </p:sp>
      <p:sp>
        <p:nvSpPr>
          <p:cNvPr id="2" name="1 Título"/>
          <p:cNvSpPr>
            <a:spLocks noGrp="1"/>
          </p:cNvSpPr>
          <p:nvPr>
            <p:ph type="title"/>
          </p:nvPr>
        </p:nvSpPr>
        <p:spPr/>
        <p:txBody>
          <a:bodyPr/>
          <a:lstStyle/>
          <a:p>
            <a:r>
              <a:rPr lang="es-MX" dirty="0" smtClean="0"/>
              <a:t>PENFIGOIDE BENIGNO</a:t>
            </a:r>
            <a:endParaRPr lang="es-MX" dirty="0"/>
          </a:p>
        </p:txBody>
      </p:sp>
    </p:spTree>
    <p:extLst>
      <p:ext uri="{BB962C8B-B14F-4D97-AF65-F5344CB8AC3E}">
        <p14:creationId xmlns:p14="http://schemas.microsoft.com/office/powerpoint/2010/main" val="1445530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MX" dirty="0"/>
          </a:p>
        </p:txBody>
      </p:sp>
      <p:sp>
        <p:nvSpPr>
          <p:cNvPr id="2" name="1 Título"/>
          <p:cNvSpPr>
            <a:spLocks noGrp="1"/>
          </p:cNvSpPr>
          <p:nvPr>
            <p:ph type="title"/>
          </p:nvPr>
        </p:nvSpPr>
        <p:spPr/>
        <p:txBody>
          <a:bodyPr/>
          <a:lstStyle/>
          <a:p>
            <a:endParaRPr lang="es-MX"/>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836712"/>
            <a:ext cx="6499838"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64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MX" dirty="0" smtClean="0"/>
              <a:t>se presenta cuando el paladar no se cierra completamente sino que deja una abertura que se extiende hasta la cavidad nasal. La hendidura puede afectar a cualquier lado del paladar. Puede ser la única anomalía que presenta el niño o puede estar asociado con el labio leporino u otros síndromes</a:t>
            </a:r>
          </a:p>
          <a:p>
            <a:endParaRPr lang="es-MX" dirty="0"/>
          </a:p>
        </p:txBody>
      </p:sp>
      <p:sp>
        <p:nvSpPr>
          <p:cNvPr id="2" name="1 Título"/>
          <p:cNvSpPr>
            <a:spLocks noGrp="1"/>
          </p:cNvSpPr>
          <p:nvPr>
            <p:ph type="title"/>
          </p:nvPr>
        </p:nvSpPr>
        <p:spPr/>
        <p:txBody>
          <a:bodyPr/>
          <a:lstStyle/>
          <a:p>
            <a:r>
              <a:rPr lang="es-MX" dirty="0" smtClean="0"/>
              <a:t>PALADAR HENDIDO</a:t>
            </a:r>
            <a:endParaRPr lang="es-MX" dirty="0"/>
          </a:p>
        </p:txBody>
      </p:sp>
    </p:spTree>
    <p:extLst>
      <p:ext uri="{BB962C8B-B14F-4D97-AF65-F5344CB8AC3E}">
        <p14:creationId xmlns:p14="http://schemas.microsoft.com/office/powerpoint/2010/main" val="918968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MX" dirty="0"/>
          </a:p>
        </p:txBody>
      </p:sp>
      <p:sp>
        <p:nvSpPr>
          <p:cNvPr id="2" name="1 Título"/>
          <p:cNvSpPr>
            <a:spLocks noGrp="1"/>
          </p:cNvSpPr>
          <p:nvPr>
            <p:ph type="title"/>
          </p:nvPr>
        </p:nvSpPr>
        <p:spPr/>
        <p:txBody>
          <a:bodyPr/>
          <a:lstStyle/>
          <a:p>
            <a:endParaRPr lang="es-MX"/>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3" y="808528"/>
            <a:ext cx="4502993" cy="531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36712"/>
            <a:ext cx="4125954"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292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r>
              <a:rPr lang="es-MX" dirty="0" smtClean="0"/>
              <a:t>es una anomalía en la que el labio no se forma completamente durante el desarrollo fetal. El grado del labio leporino puede variar enormemente, desde leve hasta severo.</a:t>
            </a:r>
            <a:br>
              <a:rPr lang="es-MX" dirty="0" smtClean="0"/>
            </a:br>
            <a:r>
              <a:rPr lang="es-MX" dirty="0" smtClean="0"/>
              <a:t/>
            </a:r>
            <a:br>
              <a:rPr lang="es-MX" dirty="0" smtClean="0"/>
            </a:br>
            <a:endParaRPr lang="es-MX" dirty="0"/>
          </a:p>
        </p:txBody>
      </p:sp>
      <p:sp>
        <p:nvSpPr>
          <p:cNvPr id="2" name="1 Título"/>
          <p:cNvSpPr>
            <a:spLocks noGrp="1"/>
          </p:cNvSpPr>
          <p:nvPr>
            <p:ph type="title"/>
          </p:nvPr>
        </p:nvSpPr>
        <p:spPr/>
        <p:txBody>
          <a:bodyPr/>
          <a:lstStyle/>
          <a:p>
            <a:r>
              <a:rPr lang="es-MX" dirty="0" smtClean="0"/>
              <a:t>LABIO LEPORINO</a:t>
            </a:r>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928962"/>
            <a:ext cx="3079406" cy="206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72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smtClean="0"/>
              <a:t>Es la hinchazón, irritación y ulceración de las células mucosas que revisten el tracto digestivo. Puede desarrollarse desde la boca hasta el ano </a:t>
            </a:r>
          </a:p>
          <a:p>
            <a:endParaRPr lang="es-MX" dirty="0"/>
          </a:p>
        </p:txBody>
      </p:sp>
      <p:sp>
        <p:nvSpPr>
          <p:cNvPr id="2" name="1 Título"/>
          <p:cNvSpPr>
            <a:spLocks noGrp="1"/>
          </p:cNvSpPr>
          <p:nvPr>
            <p:ph type="title"/>
          </p:nvPr>
        </p:nvSpPr>
        <p:spPr/>
        <p:txBody>
          <a:bodyPr/>
          <a:lstStyle/>
          <a:p>
            <a:r>
              <a:rPr lang="es-MX" dirty="0" smtClean="0"/>
              <a:t>MUCOSITIS</a:t>
            </a:r>
            <a:endParaRPr lang="es-MX"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603571"/>
            <a:ext cx="4421207" cy="297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www.scielo.cl/fbpe/img/ijodontos/v4n3/art08_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03571"/>
            <a:ext cx="4342125" cy="294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764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r>
              <a:rPr lang="es-MX" dirty="0" err="1" smtClean="0"/>
              <a:t>esuna</a:t>
            </a:r>
            <a:r>
              <a:rPr lang="es-MX" dirty="0" smtClean="0"/>
              <a:t> forma de enfermedad periodontal que se presenta cuando una inflamación infección destruye el tejido de soporte de los </a:t>
            </a:r>
            <a:r>
              <a:rPr lang="es-MX" dirty="0" err="1" smtClean="0"/>
              <a:t>dientes,incluyendo</a:t>
            </a:r>
            <a:r>
              <a:rPr lang="es-MX" dirty="0" smtClean="0"/>
              <a:t> la </a:t>
            </a:r>
            <a:r>
              <a:rPr lang="es-MX" dirty="0" err="1" smtClean="0"/>
              <a:t>encias</a:t>
            </a:r>
            <a:r>
              <a:rPr lang="es-MX" dirty="0" smtClean="0"/>
              <a:t>, los ligamentos periodontales </a:t>
            </a:r>
            <a:r>
              <a:rPr lang="es-MX" dirty="0" err="1" smtClean="0"/>
              <a:t>ylos</a:t>
            </a:r>
            <a:r>
              <a:rPr lang="es-MX" dirty="0" smtClean="0"/>
              <a:t> alvéolos dentales .Las encías inflamadas duelen, se hinchan y sangran fácilmente. La gingivitis es una dolencia muy frecuente y puede aparecer en cualquier momento tras el desarrollo de la dentición.</a:t>
            </a:r>
          </a:p>
          <a:p>
            <a:endParaRPr lang="es-MX" dirty="0"/>
          </a:p>
        </p:txBody>
      </p:sp>
      <p:sp>
        <p:nvSpPr>
          <p:cNvPr id="2" name="1 Título"/>
          <p:cNvSpPr>
            <a:spLocks noGrp="1"/>
          </p:cNvSpPr>
          <p:nvPr>
            <p:ph type="title"/>
          </p:nvPr>
        </p:nvSpPr>
        <p:spPr/>
        <p:txBody>
          <a:bodyPr/>
          <a:lstStyle/>
          <a:p>
            <a:r>
              <a:rPr lang="es-MX" dirty="0" smtClean="0"/>
              <a:t>GINGIVITIS</a:t>
            </a:r>
            <a:endParaRPr lang="es-MX" dirty="0"/>
          </a:p>
        </p:txBody>
      </p:sp>
    </p:spTree>
    <p:extLst>
      <p:ext uri="{BB962C8B-B14F-4D97-AF65-F5344CB8AC3E}">
        <p14:creationId xmlns:p14="http://schemas.microsoft.com/office/powerpoint/2010/main" val="4085858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MX" dirty="0"/>
          </a:p>
        </p:txBody>
      </p:sp>
      <p:sp>
        <p:nvSpPr>
          <p:cNvPr id="2" name="1 Título"/>
          <p:cNvSpPr>
            <a:spLocks noGrp="1"/>
          </p:cNvSpPr>
          <p:nvPr>
            <p:ph type="title"/>
          </p:nvPr>
        </p:nvSpPr>
        <p:spPr/>
        <p:txBody>
          <a:bodyPr/>
          <a:lstStyle/>
          <a:p>
            <a:endParaRPr lang="es-MX"/>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064395"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35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MX" dirty="0" smtClean="0"/>
              <a:t>las capas externas de las encías se separan del tejido subyacente, dejando al descubierto las terminaciones nerviosas. Las encías se vuelven tan frágiles que esas capas se pueden desprender al frotarlas con un algodón o con el estímulo de aire de una jeringa odontológica. </a:t>
            </a:r>
          </a:p>
          <a:p>
            <a:endParaRPr lang="es-MX" dirty="0"/>
          </a:p>
        </p:txBody>
      </p:sp>
      <p:sp>
        <p:nvSpPr>
          <p:cNvPr id="2" name="1 Título"/>
          <p:cNvSpPr>
            <a:spLocks noGrp="1"/>
          </p:cNvSpPr>
          <p:nvPr>
            <p:ph type="title"/>
          </p:nvPr>
        </p:nvSpPr>
        <p:spPr/>
        <p:txBody>
          <a:bodyPr/>
          <a:lstStyle/>
          <a:p>
            <a:r>
              <a:rPr lang="es-MX" dirty="0" smtClean="0"/>
              <a:t>GINGIVITIS DESCAMATIVA</a:t>
            </a:r>
            <a:endParaRPr lang="es-MX" dirty="0"/>
          </a:p>
        </p:txBody>
      </p:sp>
    </p:spTree>
    <p:extLst>
      <p:ext uri="{BB962C8B-B14F-4D97-AF65-F5344CB8AC3E}">
        <p14:creationId xmlns:p14="http://schemas.microsoft.com/office/powerpoint/2010/main" val="4236509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MX" dirty="0"/>
          </a:p>
        </p:txBody>
      </p:sp>
      <p:sp>
        <p:nvSpPr>
          <p:cNvPr id="2" name="1 Título"/>
          <p:cNvSpPr>
            <a:spLocks noGrp="1"/>
          </p:cNvSpPr>
          <p:nvPr>
            <p:ph type="title"/>
          </p:nvPr>
        </p:nvSpPr>
        <p:spPr/>
        <p:txBody>
          <a:bodyPr/>
          <a:lstStyle/>
          <a:p>
            <a:endParaRPr lang="es-MX"/>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96752"/>
            <a:ext cx="6552728" cy="4781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62374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25</TotalTime>
  <Words>563</Words>
  <Application>Microsoft Office PowerPoint</Application>
  <PresentationFormat>Presentación en pantalla (4:3)</PresentationFormat>
  <Paragraphs>23</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Papel</vt:lpstr>
      <vt:lpstr>EPIDEMIOLOGIA PATOLOGIAS JULIANA SANDOVAL RUIZ 2C </vt:lpstr>
      <vt:lpstr>PALADAR HENDIDO</vt:lpstr>
      <vt:lpstr>Presentación de PowerPoint</vt:lpstr>
      <vt:lpstr>LABIO LEPORINO</vt:lpstr>
      <vt:lpstr>MUCOSITIS</vt:lpstr>
      <vt:lpstr>GINGIVITIS</vt:lpstr>
      <vt:lpstr>Presentación de PowerPoint</vt:lpstr>
      <vt:lpstr>GINGIVITIS DESCAMATIVA</vt:lpstr>
      <vt:lpstr>Presentación de PowerPoint</vt:lpstr>
      <vt:lpstr>GINGIVITIS DE LA LEUCEMIA</vt:lpstr>
      <vt:lpstr>Presentación de PowerPoint</vt:lpstr>
      <vt:lpstr>PERIODONTITIS</vt:lpstr>
      <vt:lpstr>HIPERPLASIA CONDILAR</vt:lpstr>
      <vt:lpstr>Presentación de PowerPoint</vt:lpstr>
      <vt:lpstr>PAALISIS DE BELL</vt:lpstr>
      <vt:lpstr>MUCOCELE</vt:lpstr>
      <vt:lpstr>Presentación de PowerPoint</vt:lpstr>
      <vt:lpstr>PENFIGOIDE BENIGNO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3</cp:revision>
  <dcterms:created xsi:type="dcterms:W3CDTF">2012-05-03T04:32:41Z</dcterms:created>
  <dcterms:modified xsi:type="dcterms:W3CDTF">2012-05-03T04:57:54Z</dcterms:modified>
</cp:coreProperties>
</file>