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0" d="100"/>
          <a:sy n="70" d="100"/>
        </p:scale>
        <p:origin x="-1314"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E058A6E-9B91-4EB2-8C0A-7EEF0EFE8191}" type="datetimeFigureOut">
              <a:rPr lang="es-MX" smtClean="0"/>
              <a:pPr/>
              <a:t>11/05/2012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1C8BCB-A5E7-40A5-A874-0E453B3A54BB}"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58A6E-9B91-4EB2-8C0A-7EEF0EFE8191}" type="datetimeFigureOut">
              <a:rPr lang="es-MX" smtClean="0"/>
              <a:pPr/>
              <a:t>11/05/2012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C8BCB-A5E7-40A5-A874-0E453B3A54BB}"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s-MX" dirty="0" smtClean="0"/>
              <a:t>             ANQUILOSIS</a:t>
            </a:r>
            <a:br>
              <a:rPr lang="es-MX" dirty="0" smtClean="0"/>
            </a:br>
            <a:endParaRPr lang="es-MX" dirty="0"/>
          </a:p>
        </p:txBody>
      </p:sp>
      <p:pic>
        <p:nvPicPr>
          <p:cNvPr id="5" name="4 Marcador de contenido" descr="epidemio.jpg"/>
          <p:cNvPicPr>
            <a:picLocks noGrp="1" noChangeAspect="1"/>
          </p:cNvPicPr>
          <p:nvPr>
            <p:ph idx="1"/>
          </p:nvPr>
        </p:nvPicPr>
        <p:blipFill>
          <a:blip r:embed="rId2" cstate="print"/>
          <a:stretch>
            <a:fillRect/>
          </a:stretch>
        </p:blipFill>
        <p:spPr>
          <a:xfrm>
            <a:off x="3575050" y="548681"/>
            <a:ext cx="5111750" cy="5832648"/>
          </a:xfrm>
          <a:prstGeom prst="rect">
            <a:avLst/>
          </a:prstGeom>
          <a:ln>
            <a:noFill/>
          </a:ln>
          <a:effectLst>
            <a:softEdge rad="112500"/>
          </a:effectLst>
        </p:spPr>
      </p:pic>
      <p:sp>
        <p:nvSpPr>
          <p:cNvPr id="4" name="3 Marcador de texto"/>
          <p:cNvSpPr>
            <a:spLocks noGrp="1"/>
          </p:cNvSpPr>
          <p:nvPr>
            <p:ph type="body" sz="half" idx="2"/>
          </p:nvPr>
        </p:nvSpPr>
        <p:spPr/>
        <p:style>
          <a:lnRef idx="1">
            <a:schemeClr val="accent2"/>
          </a:lnRef>
          <a:fillRef idx="2">
            <a:schemeClr val="accent2"/>
          </a:fillRef>
          <a:effectRef idx="1">
            <a:schemeClr val="accent2"/>
          </a:effectRef>
          <a:fontRef idx="minor">
            <a:schemeClr val="dk1"/>
          </a:fontRef>
        </p:style>
        <p:txBody>
          <a:bodyPr/>
          <a:lstStyle/>
          <a:p>
            <a:pPr algn="ctr"/>
            <a:endParaRPr lang="es-MX" b="1" dirty="0" smtClean="0"/>
          </a:p>
          <a:p>
            <a:pPr algn="ctr"/>
            <a:r>
              <a:rPr lang="es-MX" b="1" dirty="0" smtClean="0"/>
              <a:t>DEFINICIÓN</a:t>
            </a:r>
            <a:r>
              <a:rPr lang="es-MX" dirty="0"/>
              <a:t/>
            </a:r>
            <a:br>
              <a:rPr lang="es-MX" dirty="0"/>
            </a:br>
            <a:r>
              <a:rPr lang="es-MX" dirty="0"/>
              <a:t>L</a:t>
            </a:r>
            <a:r>
              <a:rPr lang="es-MX" dirty="0">
                <a:latin typeface="Arial" pitchFamily="34" charset="0"/>
                <a:cs typeface="Arial" pitchFamily="34" charset="0"/>
              </a:rPr>
              <a:t>a anquilosis </a:t>
            </a:r>
            <a:r>
              <a:rPr lang="es-MX" dirty="0" err="1">
                <a:latin typeface="Arial" pitchFamily="34" charset="0"/>
                <a:cs typeface="Arial" pitchFamily="34" charset="0"/>
              </a:rPr>
              <a:t>temporo</a:t>
            </a:r>
            <a:r>
              <a:rPr lang="es-MX" dirty="0">
                <a:latin typeface="Arial" pitchFamily="34" charset="0"/>
                <a:cs typeface="Arial" pitchFamily="34" charset="0"/>
              </a:rPr>
              <a:t>-mandibular, es la fusión ósea, fibrosa o cartilaginosa de las superficies que conforman la articulación: cavidad glenoidea del temporal-cóndilo mandibular. La anquilosis puede presentarse en periodo de crecimiento o después de completado este, afectando la función mandibular y en ocasiones estética facial. Los daños que se pueden presentar en esta patología no son solo funcionales o estéticos si no también psicológicos</a:t>
            </a:r>
            <a:r>
              <a:rPr lang="es-MX" dirty="0" smtClean="0">
                <a:latin typeface="Arial" pitchFamily="34" charset="0"/>
                <a:cs typeface="Arial" pitchFamily="34" charset="0"/>
              </a:rPr>
              <a:t>.</a:t>
            </a:r>
            <a:r>
              <a:rPr lang="es-MX" dirty="0">
                <a:latin typeface="Arial" pitchFamily="34" charset="0"/>
                <a:cs typeface="Arial" pitchFamily="34" charset="0"/>
              </a:rPr>
              <a:t> Su causa puede ser una infección previa o una hemartrosis, producida por traumatismo, por degeneración articular, o por cirugía</a:t>
            </a:r>
          </a:p>
          <a:p>
            <a:endParaRPr lang="es-MX" dirty="0"/>
          </a:p>
          <a:p>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rgbClr r="0" g="0" b="0"/>
          </a:lnRef>
          <a:fillRef idx="1002">
            <a:schemeClr val="dk2"/>
          </a:fillRef>
          <a:effectRef idx="0">
            <a:scrgbClr r="0" g="0" b="0"/>
          </a:effectRef>
          <a:fontRef idx="major"/>
        </p:style>
        <p:txBody>
          <a:bodyPr>
            <a:normAutofit/>
          </a:bodyPr>
          <a:lstStyle/>
          <a:p>
            <a:pPr algn="ctr"/>
            <a:r>
              <a:rPr lang="es-MX" sz="2800" dirty="0" smtClean="0"/>
              <a:t>PARALISIS FACIAL PERIFERICA</a:t>
            </a:r>
            <a:endParaRPr lang="es-MX" sz="2800" dirty="0"/>
          </a:p>
        </p:txBody>
      </p:sp>
      <p:pic>
        <p:nvPicPr>
          <p:cNvPr id="5" name="4 Marcador de contenido" descr="bells palsy 1 8.jpg"/>
          <p:cNvPicPr>
            <a:picLocks noGrp="1" noChangeAspect="1"/>
          </p:cNvPicPr>
          <p:nvPr>
            <p:ph idx="1"/>
          </p:nvPr>
        </p:nvPicPr>
        <p:blipFill>
          <a:blip r:embed="rId2" cstate="print"/>
          <a:stretch>
            <a:fillRect/>
          </a:stretch>
        </p:blipFill>
        <p:spPr>
          <a:xfrm>
            <a:off x="3779912" y="908720"/>
            <a:ext cx="4968551" cy="5184576"/>
          </a:xfrm>
        </p:spPr>
      </p:pic>
      <p:sp>
        <p:nvSpPr>
          <p:cNvPr id="4" name="3 Marcador de texto"/>
          <p:cNvSpPr>
            <a:spLocks noGrp="1"/>
          </p:cNvSpPr>
          <p:nvPr>
            <p:ph type="body" sz="half" idx="2"/>
          </p:nvPr>
        </p:nvSpPr>
        <p:spPr/>
        <p:txBody>
          <a:bodyPr/>
          <a:lstStyle/>
          <a:p>
            <a:pPr algn="ctr"/>
            <a:endParaRPr lang="es-MX" dirty="0" smtClean="0"/>
          </a:p>
          <a:p>
            <a:pPr algn="ctr"/>
            <a:endParaRPr lang="es-MX" dirty="0" smtClean="0"/>
          </a:p>
          <a:p>
            <a:pPr algn="ctr"/>
            <a:endParaRPr lang="es-MX" dirty="0" smtClean="0"/>
          </a:p>
          <a:p>
            <a:pPr algn="ctr"/>
            <a:endParaRPr lang="es-MX" dirty="0" smtClean="0"/>
          </a:p>
          <a:p>
            <a:pPr algn="ctr"/>
            <a:r>
              <a:rPr lang="es-MX" sz="2000" dirty="0" smtClean="0">
                <a:latin typeface="Arial" pitchFamily="34" charset="0"/>
                <a:cs typeface="Arial" pitchFamily="34" charset="0"/>
              </a:rPr>
              <a:t>Es </a:t>
            </a:r>
            <a:r>
              <a:rPr lang="es-MX" sz="2000" dirty="0" smtClean="0">
                <a:latin typeface="Arial" pitchFamily="34" charset="0"/>
                <a:cs typeface="Arial" pitchFamily="34" charset="0"/>
              </a:rPr>
              <a:t>una pérdida o disminución de los movimientos que se dan en una o varias partes del cuerpo, producidas por la infección propia del músculo o bien por causas neurológicas.</a:t>
            </a:r>
            <a:endParaRPr lang="es-MX"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2"/>
          </a:lnRef>
          <a:fillRef idx="1002">
            <a:schemeClr val="dk1"/>
          </a:fillRef>
          <a:effectRef idx="2">
            <a:schemeClr val="accent2"/>
          </a:effectRef>
          <a:fontRef idx="minor">
            <a:schemeClr val="lt1"/>
          </a:fontRef>
        </p:style>
        <p:txBody>
          <a:bodyPr/>
          <a:lstStyle/>
          <a:p>
            <a:pPr algn="ctr"/>
            <a:r>
              <a:rPr lang="es-MX" dirty="0" smtClean="0"/>
              <a:t>NEUMONÍA POR MYCOPLASMA PNEUMONIAE</a:t>
            </a:r>
            <a:endParaRPr lang="es-MX" dirty="0"/>
          </a:p>
        </p:txBody>
      </p:sp>
      <p:pic>
        <p:nvPicPr>
          <p:cNvPr id="5" name="4 Marcador de contenido" descr="mycoplasma-mycoides-phill12914_lores.jpg"/>
          <p:cNvPicPr>
            <a:picLocks noGrp="1" noChangeAspect="1"/>
          </p:cNvPicPr>
          <p:nvPr>
            <p:ph idx="1"/>
          </p:nvPr>
        </p:nvPicPr>
        <p:blipFill>
          <a:blip r:embed="rId2" cstate="print"/>
          <a:stretch>
            <a:fillRect/>
          </a:stretch>
        </p:blipFill>
        <p:spPr>
          <a:xfrm>
            <a:off x="3779912" y="692696"/>
            <a:ext cx="4608511" cy="5184575"/>
          </a:xfrm>
          <a:prstGeom prst="rect">
            <a:avLst/>
          </a:prstGeom>
          <a:ln>
            <a:noFill/>
          </a:ln>
          <a:effectLst>
            <a:softEdge rad="112500"/>
          </a:effectLst>
        </p:spPr>
      </p:pic>
      <p:sp>
        <p:nvSpPr>
          <p:cNvPr id="4" name="3 Marcador de texto"/>
          <p:cNvSpPr>
            <a:spLocks noGrp="1"/>
          </p:cNvSpPr>
          <p:nvPr>
            <p:ph type="body" sz="half" idx="2"/>
          </p:nvPr>
        </p:nvSpPr>
        <p:spPr/>
        <p:style>
          <a:lnRef idx="0">
            <a:schemeClr val="accent4"/>
          </a:lnRef>
          <a:fillRef idx="1003">
            <a:schemeClr val="lt1"/>
          </a:fillRef>
          <a:effectRef idx="3">
            <a:schemeClr val="accent4"/>
          </a:effectRef>
          <a:fontRef idx="minor">
            <a:schemeClr val="lt1"/>
          </a:fontRef>
        </p:style>
        <p:txBody>
          <a:bodyPr/>
          <a:lstStyle/>
          <a:p>
            <a:pPr algn="ctr"/>
            <a:r>
              <a:rPr lang="es-MX" sz="1600" dirty="0" smtClean="0">
                <a:solidFill>
                  <a:schemeClr val="tx1"/>
                </a:solidFill>
                <a:latin typeface="Arial" pitchFamily="34" charset="0"/>
                <a:cs typeface="Arial" pitchFamily="34" charset="0"/>
              </a:rPr>
              <a:t>Es una enfermedad respiratoria (pulmonar) causada por una bacteria llamada </a:t>
            </a:r>
            <a:r>
              <a:rPr lang="es-MX" sz="1600" dirty="0" err="1" smtClean="0">
                <a:solidFill>
                  <a:schemeClr val="tx1"/>
                </a:solidFill>
                <a:latin typeface="Arial" pitchFamily="34" charset="0"/>
                <a:cs typeface="Arial" pitchFamily="34" charset="0"/>
              </a:rPr>
              <a:t>mycoplasma</a:t>
            </a:r>
            <a:r>
              <a:rPr lang="es-MX" sz="1600" dirty="0" smtClean="0">
                <a:solidFill>
                  <a:schemeClr val="tx1"/>
                </a:solidFill>
                <a:latin typeface="Arial" pitchFamily="34" charset="0"/>
                <a:cs typeface="Arial" pitchFamily="34" charset="0"/>
              </a:rPr>
              <a:t> </a:t>
            </a:r>
            <a:r>
              <a:rPr lang="es-MX" sz="1600" dirty="0" err="1" smtClean="0">
                <a:solidFill>
                  <a:schemeClr val="tx1"/>
                </a:solidFill>
                <a:latin typeface="Arial" pitchFamily="34" charset="0"/>
                <a:cs typeface="Arial" pitchFamily="34" charset="0"/>
              </a:rPr>
              <a:t>pneumoniae</a:t>
            </a:r>
            <a:endParaRPr lang="es-MX" sz="1600" dirty="0" smtClean="0">
              <a:solidFill>
                <a:schemeClr val="tx1"/>
              </a:solidFill>
              <a:latin typeface="Arial" pitchFamily="34" charset="0"/>
              <a:cs typeface="Arial" pitchFamily="34" charset="0"/>
            </a:endParaRPr>
          </a:p>
          <a:p>
            <a:pPr algn="ctr"/>
            <a:endParaRPr lang="es-MX" sz="1600" dirty="0" smtClean="0">
              <a:solidFill>
                <a:schemeClr val="tx1"/>
              </a:solidFill>
              <a:latin typeface="Arial" pitchFamily="34" charset="0"/>
              <a:cs typeface="Arial" pitchFamily="34" charset="0"/>
            </a:endParaRPr>
          </a:p>
          <a:p>
            <a:pPr algn="ctr"/>
            <a:r>
              <a:rPr lang="es-MX" sz="1600" dirty="0" smtClean="0">
                <a:solidFill>
                  <a:schemeClr val="tx1"/>
                </a:solidFill>
                <a:latin typeface="Arial" pitchFamily="34" charset="0"/>
                <a:cs typeface="Arial" pitchFamily="34" charset="0"/>
              </a:rPr>
              <a:t>SIGNOS Y SÍNTOMAS</a:t>
            </a:r>
          </a:p>
          <a:p>
            <a:pPr algn="ctr"/>
            <a:r>
              <a:rPr lang="es-MX" sz="1600" dirty="0" smtClean="0">
                <a:solidFill>
                  <a:schemeClr val="tx1"/>
                </a:solidFill>
                <a:latin typeface="Arial" pitchFamily="34" charset="0"/>
                <a:cs typeface="Arial" pitchFamily="34" charset="0"/>
              </a:rPr>
              <a:t>- Dolor de cabeza </a:t>
            </a:r>
            <a:br>
              <a:rPr lang="es-MX" sz="1600" dirty="0" smtClean="0">
                <a:solidFill>
                  <a:schemeClr val="tx1"/>
                </a:solidFill>
                <a:latin typeface="Arial" pitchFamily="34" charset="0"/>
                <a:cs typeface="Arial" pitchFamily="34" charset="0"/>
              </a:rPr>
            </a:br>
            <a:r>
              <a:rPr lang="es-MX" sz="1600" dirty="0" smtClean="0">
                <a:solidFill>
                  <a:schemeClr val="tx1"/>
                </a:solidFill>
                <a:latin typeface="Arial" pitchFamily="34" charset="0"/>
                <a:cs typeface="Arial" pitchFamily="34" charset="0"/>
              </a:rPr>
              <a:t>- Fiebre, puede ser alta </a:t>
            </a:r>
            <a:br>
              <a:rPr lang="es-MX" sz="1600" dirty="0" smtClean="0">
                <a:solidFill>
                  <a:schemeClr val="tx1"/>
                </a:solidFill>
                <a:latin typeface="Arial" pitchFamily="34" charset="0"/>
                <a:cs typeface="Arial" pitchFamily="34" charset="0"/>
              </a:rPr>
            </a:br>
            <a:r>
              <a:rPr lang="es-MX" sz="1600" dirty="0" smtClean="0">
                <a:solidFill>
                  <a:schemeClr val="tx1"/>
                </a:solidFill>
                <a:latin typeface="Arial" pitchFamily="34" charset="0"/>
                <a:cs typeface="Arial" pitchFamily="34" charset="0"/>
              </a:rPr>
              <a:t>- Escalofríos </a:t>
            </a:r>
            <a:br>
              <a:rPr lang="es-MX" sz="1600" dirty="0" smtClean="0">
                <a:solidFill>
                  <a:schemeClr val="tx1"/>
                </a:solidFill>
                <a:latin typeface="Arial" pitchFamily="34" charset="0"/>
                <a:cs typeface="Arial" pitchFamily="34" charset="0"/>
              </a:rPr>
            </a:br>
            <a:r>
              <a:rPr lang="es-MX" sz="1600" dirty="0" smtClean="0">
                <a:solidFill>
                  <a:schemeClr val="tx1"/>
                </a:solidFill>
                <a:latin typeface="Arial" pitchFamily="34" charset="0"/>
                <a:cs typeface="Arial" pitchFamily="34" charset="0"/>
              </a:rPr>
              <a:t>- Sudoración excesiva </a:t>
            </a:r>
            <a:br>
              <a:rPr lang="es-MX" sz="1600" dirty="0" smtClean="0">
                <a:solidFill>
                  <a:schemeClr val="tx1"/>
                </a:solidFill>
                <a:latin typeface="Arial" pitchFamily="34" charset="0"/>
                <a:cs typeface="Arial" pitchFamily="34" charset="0"/>
              </a:rPr>
            </a:br>
            <a:r>
              <a:rPr lang="es-MX" sz="1600" dirty="0" smtClean="0">
                <a:solidFill>
                  <a:schemeClr val="tx1"/>
                </a:solidFill>
                <a:latin typeface="Arial" pitchFamily="34" charset="0"/>
                <a:cs typeface="Arial" pitchFamily="34" charset="0"/>
              </a:rPr>
              <a:t>- Tos: generalmente seca, sin flema ni sangre. </a:t>
            </a:r>
            <a:br>
              <a:rPr lang="es-MX" sz="1600" dirty="0" smtClean="0">
                <a:solidFill>
                  <a:schemeClr val="tx1"/>
                </a:solidFill>
                <a:latin typeface="Arial" pitchFamily="34" charset="0"/>
                <a:cs typeface="Arial" pitchFamily="34" charset="0"/>
              </a:rPr>
            </a:br>
            <a:r>
              <a:rPr lang="es-MX" sz="1600" dirty="0" smtClean="0">
                <a:solidFill>
                  <a:schemeClr val="tx1"/>
                </a:solidFill>
                <a:latin typeface="Arial" pitchFamily="34" charset="0"/>
                <a:cs typeface="Arial" pitchFamily="34" charset="0"/>
              </a:rPr>
              <a:t>- Dolor en el pecho </a:t>
            </a:r>
            <a:br>
              <a:rPr lang="es-MX" sz="1600" dirty="0" smtClean="0">
                <a:solidFill>
                  <a:schemeClr val="tx1"/>
                </a:solidFill>
                <a:latin typeface="Arial" pitchFamily="34" charset="0"/>
                <a:cs typeface="Arial" pitchFamily="34" charset="0"/>
              </a:rPr>
            </a:br>
            <a:r>
              <a:rPr lang="es-MX" sz="1600" dirty="0" smtClean="0">
                <a:solidFill>
                  <a:schemeClr val="tx1"/>
                </a:solidFill>
                <a:latin typeface="Arial" pitchFamily="34" charset="0"/>
                <a:cs typeface="Arial" pitchFamily="34" charset="0"/>
              </a:rPr>
              <a:t>- Irritación de la garganta</a:t>
            </a:r>
          </a:p>
          <a:p>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s-MX" dirty="0"/>
              <a:t>PALADAR HENDIDO</a:t>
            </a:r>
            <a:r>
              <a:rPr lang="es-MX" dirty="0" smtClean="0"/>
              <a:t/>
            </a:r>
            <a:br>
              <a:rPr lang="es-MX" dirty="0" smtClean="0"/>
            </a:br>
            <a:endParaRPr lang="es-MX" dirty="0"/>
          </a:p>
        </p:txBody>
      </p:sp>
      <p:pic>
        <p:nvPicPr>
          <p:cNvPr id="5" name="4 Marcador de contenido" descr="Imagen4.png"/>
          <p:cNvPicPr>
            <a:picLocks noGrp="1" noChangeAspect="1"/>
          </p:cNvPicPr>
          <p:nvPr>
            <p:ph idx="1"/>
          </p:nvPr>
        </p:nvPicPr>
        <p:blipFill>
          <a:blip r:embed="rId2" cstate="print"/>
          <a:stretch>
            <a:fillRect/>
          </a:stretch>
        </p:blipFill>
        <p:spPr>
          <a:xfrm>
            <a:off x="3851920" y="476672"/>
            <a:ext cx="4752528" cy="3000693"/>
          </a:xfrm>
          <a:prstGeom prst="rect">
            <a:avLst/>
          </a:prstGeom>
          <a:ln>
            <a:noFill/>
          </a:ln>
          <a:effectLst>
            <a:softEdge rad="112500"/>
          </a:effectLst>
        </p:spPr>
      </p:pic>
      <p:sp>
        <p:nvSpPr>
          <p:cNvPr id="4" name="3 Marcador de texto"/>
          <p:cNvSpPr>
            <a:spLocks noGrp="1"/>
          </p:cNvSpPr>
          <p:nvPr>
            <p:ph type="body" sz="half" idx="2"/>
          </p:nvPr>
        </p:nvSpPr>
        <p:spPr/>
        <p:txBody>
          <a:bodyPr/>
          <a:lstStyle/>
          <a:p>
            <a:pPr algn="ctr"/>
            <a:endParaRPr lang="es-MX" dirty="0" smtClean="0">
              <a:latin typeface="Arial" pitchFamily="34" charset="0"/>
              <a:cs typeface="Arial" pitchFamily="34" charset="0"/>
            </a:endParaRPr>
          </a:p>
          <a:p>
            <a:pPr algn="ctr"/>
            <a:endParaRPr lang="es-MX" dirty="0">
              <a:latin typeface="Arial" pitchFamily="34" charset="0"/>
              <a:cs typeface="Arial" pitchFamily="34" charset="0"/>
            </a:endParaRPr>
          </a:p>
          <a:p>
            <a:pPr algn="ctr"/>
            <a:r>
              <a:rPr lang="es-MX" dirty="0" smtClean="0">
                <a:latin typeface="Arial" pitchFamily="34" charset="0"/>
                <a:cs typeface="Arial" pitchFamily="34" charset="0"/>
              </a:rPr>
              <a:t>El </a:t>
            </a:r>
            <a:r>
              <a:rPr lang="es-MX" dirty="0">
                <a:latin typeface="Arial" pitchFamily="34" charset="0"/>
                <a:cs typeface="Arial" pitchFamily="34" charset="0"/>
              </a:rPr>
              <a:t>paladar hendido se presenta cuando el paladar no se cierra completamente sino que deja una abertura que se extiende hasta la cavidad nasal. La hendidura puede afectar a cualquier lado del paladar. Puede extenderse desde la parte anterior de la boca (paladar duro) hasta la garganta (paladar blando). A menudo la hendidura también incluye el labio. El paladar hendido no es tan perceptible como el labio leporino porque está dentro de la boca. Puede ser la única anomalía que presenta el niño o puede estar asociado con el labio leporino u otros síndromes.</a:t>
            </a:r>
          </a:p>
          <a:p>
            <a:endParaRPr lang="es-MX" dirty="0"/>
          </a:p>
        </p:txBody>
      </p:sp>
      <p:pic>
        <p:nvPicPr>
          <p:cNvPr id="6" name="5 Imagen" descr="labio-leporino1.jpg"/>
          <p:cNvPicPr>
            <a:picLocks noChangeAspect="1"/>
          </p:cNvPicPr>
          <p:nvPr/>
        </p:nvPicPr>
        <p:blipFill>
          <a:blip r:embed="rId3" cstate="print"/>
          <a:stretch>
            <a:fillRect/>
          </a:stretch>
        </p:blipFill>
        <p:spPr>
          <a:xfrm>
            <a:off x="3707904" y="3645024"/>
            <a:ext cx="4968552" cy="273630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66130"/>
          </a:xfrm>
        </p:spPr>
        <p:style>
          <a:lnRef idx="0">
            <a:scrgbClr r="0" g="0" b="0"/>
          </a:lnRef>
          <a:fillRef idx="1002">
            <a:schemeClr val="dk1"/>
          </a:fillRef>
          <a:effectRef idx="0">
            <a:scrgbClr r="0" g="0" b="0"/>
          </a:effectRef>
          <a:fontRef idx="major"/>
        </p:style>
        <p:txBody>
          <a:bodyPr>
            <a:normAutofit fontScale="90000"/>
          </a:bodyPr>
          <a:lstStyle/>
          <a:p>
            <a:r>
              <a:rPr lang="es-MX" dirty="0" smtClean="0"/>
              <a:t>LABIO LEPORINO</a:t>
            </a:r>
            <a:br>
              <a:rPr lang="es-MX" dirty="0" smtClean="0"/>
            </a:br>
            <a:endParaRPr lang="es-MX" dirty="0"/>
          </a:p>
        </p:txBody>
      </p:sp>
      <p:sp>
        <p:nvSpPr>
          <p:cNvPr id="3" name="2 Marcador de contenido"/>
          <p:cNvSpPr>
            <a:spLocks noGrp="1"/>
          </p:cNvSpPr>
          <p:nvPr>
            <p:ph sz="half" idx="1"/>
          </p:nvPr>
        </p:nvSpPr>
        <p:spPr/>
        <p:txBody>
          <a:bodyPr>
            <a:normAutofit/>
          </a:bodyPr>
          <a:lstStyle/>
          <a:p>
            <a:pPr algn="ctr"/>
            <a:endParaRPr lang="es-MX" sz="1800" dirty="0" smtClean="0">
              <a:latin typeface="Arial" pitchFamily="34" charset="0"/>
              <a:cs typeface="Arial" pitchFamily="34" charset="0"/>
            </a:endParaRPr>
          </a:p>
          <a:p>
            <a:pPr algn="ctr"/>
            <a:endParaRPr lang="es-MX" sz="1800" dirty="0">
              <a:latin typeface="Arial" pitchFamily="34" charset="0"/>
              <a:cs typeface="Arial" pitchFamily="34" charset="0"/>
            </a:endParaRPr>
          </a:p>
          <a:p>
            <a:pPr algn="ctr">
              <a:buNone/>
            </a:pPr>
            <a:r>
              <a:rPr lang="es-MX" sz="1800" dirty="0" smtClean="0">
                <a:latin typeface="Arial" pitchFamily="34" charset="0"/>
                <a:cs typeface="Arial" pitchFamily="34" charset="0"/>
              </a:rPr>
              <a:t>   </a:t>
            </a:r>
          </a:p>
          <a:p>
            <a:endParaRPr lang="es-MX" dirty="0"/>
          </a:p>
        </p:txBody>
      </p:sp>
      <p:sp>
        <p:nvSpPr>
          <p:cNvPr id="4" name="3 Marcador de contenido"/>
          <p:cNvSpPr>
            <a:spLocks noGrp="1"/>
          </p:cNvSpPr>
          <p:nvPr>
            <p:ph sz="half" idx="2"/>
          </p:nvPr>
        </p:nvSpPr>
        <p:spPr/>
        <p:txBody>
          <a:bodyPr>
            <a:normAutofit/>
          </a:bodyPr>
          <a:lstStyle/>
          <a:p>
            <a:endParaRPr lang="es-MX" dirty="0" smtClean="0"/>
          </a:p>
          <a:p>
            <a:pPr algn="ctr"/>
            <a:r>
              <a:rPr lang="es-MX" dirty="0" smtClean="0"/>
              <a:t> </a:t>
            </a:r>
            <a:r>
              <a:rPr lang="es-MX" sz="2000" dirty="0" smtClean="0">
                <a:latin typeface="Arial" pitchFamily="34" charset="0"/>
                <a:cs typeface="Arial" pitchFamily="34" charset="0"/>
              </a:rPr>
              <a:t>El labio leporino es una anomalía en la que el labio no se forma completamente durante el desarrollo fetal. El grado del labio leporino puede variar enormemente, desde leve (muesca del labio) hasta severo (gran abertura desde el labio hasta la nariz).</a:t>
            </a:r>
            <a:endParaRPr lang="es-MX" dirty="0">
              <a:latin typeface="Arial" pitchFamily="34" charset="0"/>
              <a:cs typeface="Arial" pitchFamily="34" charset="0"/>
            </a:endParaRPr>
          </a:p>
        </p:txBody>
      </p:sp>
      <p:pic>
        <p:nvPicPr>
          <p:cNvPr id="5" name="4 Imagen" descr="LabioLeporino3.jpg"/>
          <p:cNvPicPr>
            <a:picLocks noChangeAspect="1"/>
          </p:cNvPicPr>
          <p:nvPr/>
        </p:nvPicPr>
        <p:blipFill>
          <a:blip r:embed="rId2" cstate="print"/>
          <a:stretch>
            <a:fillRect/>
          </a:stretch>
        </p:blipFill>
        <p:spPr>
          <a:xfrm>
            <a:off x="539552" y="1916832"/>
            <a:ext cx="3888432" cy="410445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MUCOSITIS</a:t>
            </a:r>
            <a:endParaRPr lang="es-MX" dirty="0"/>
          </a:p>
        </p:txBody>
      </p:sp>
      <p:sp>
        <p:nvSpPr>
          <p:cNvPr id="3" name="2 Marcador de contenido"/>
          <p:cNvSpPr>
            <a:spLocks noGrp="1"/>
          </p:cNvSpPr>
          <p:nvPr>
            <p:ph sz="half" idx="1"/>
          </p:nvPr>
        </p:nvSpPr>
        <p:spPr/>
        <p:style>
          <a:lnRef idx="1">
            <a:schemeClr val="dk1"/>
          </a:lnRef>
          <a:fillRef idx="2">
            <a:schemeClr val="dk1"/>
          </a:fillRef>
          <a:effectRef idx="1">
            <a:schemeClr val="dk1"/>
          </a:effectRef>
          <a:fontRef idx="minor">
            <a:schemeClr val="dk1"/>
          </a:fontRef>
        </p:style>
        <p:txBody>
          <a:bodyPr/>
          <a:lstStyle/>
          <a:p>
            <a:pPr>
              <a:buNone/>
            </a:pPr>
            <a:endParaRPr lang="es-MX" dirty="0" smtClean="0"/>
          </a:p>
          <a:p>
            <a:pPr algn="ctr">
              <a:buNone/>
            </a:pPr>
            <a:r>
              <a:rPr lang="es-MX" dirty="0"/>
              <a:t> </a:t>
            </a:r>
            <a:r>
              <a:rPr lang="es-MX" dirty="0" smtClean="0"/>
              <a:t>  Es </a:t>
            </a:r>
            <a:r>
              <a:rPr lang="es-MX" dirty="0"/>
              <a:t>la hinchazón, irritación y ulceración de las células mucosas que revisten el tracto digestivo. Puede desarrollarse desde la boca hasta el </a:t>
            </a:r>
            <a:r>
              <a:rPr lang="es-MX" dirty="0" smtClean="0"/>
              <a:t>ano.</a:t>
            </a:r>
            <a:endParaRPr lang="es-MX" dirty="0"/>
          </a:p>
        </p:txBody>
      </p:sp>
      <p:pic>
        <p:nvPicPr>
          <p:cNvPr id="5" name="4 Marcador de contenido" descr="etiology01.jpg"/>
          <p:cNvPicPr>
            <a:picLocks noGrp="1" noChangeAspect="1"/>
          </p:cNvPicPr>
          <p:nvPr>
            <p:ph sz="half" idx="2"/>
          </p:nvPr>
        </p:nvPicPr>
        <p:blipFill>
          <a:blip r:embed="rId2" cstate="print"/>
          <a:stretch>
            <a:fillRect/>
          </a:stretch>
        </p:blipFill>
        <p:spPr>
          <a:xfrm>
            <a:off x="4932040" y="1484784"/>
            <a:ext cx="3528392" cy="2314575"/>
          </a:xfrm>
          <a:prstGeom prst="rect">
            <a:avLst/>
          </a:prstGeom>
          <a:ln>
            <a:noFill/>
          </a:ln>
          <a:effectLst>
            <a:outerShdw blurRad="292100" dist="139700" dir="2700000" algn="tl" rotWithShape="0">
              <a:srgbClr val="333333">
                <a:alpha val="65000"/>
              </a:srgbClr>
            </a:outerShdw>
          </a:effectLst>
        </p:spPr>
      </p:pic>
      <p:pic>
        <p:nvPicPr>
          <p:cNvPr id="6" name="5 Imagen" descr="MUCOSITIS3.jpg"/>
          <p:cNvPicPr>
            <a:picLocks noChangeAspect="1"/>
          </p:cNvPicPr>
          <p:nvPr/>
        </p:nvPicPr>
        <p:blipFill>
          <a:blip r:embed="rId3" cstate="print"/>
          <a:stretch>
            <a:fillRect/>
          </a:stretch>
        </p:blipFill>
        <p:spPr>
          <a:xfrm>
            <a:off x="5084422" y="4149080"/>
            <a:ext cx="3526922" cy="230425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s-MX" dirty="0" smtClean="0"/>
              <a:t>         </a:t>
            </a:r>
            <a:r>
              <a:rPr lang="es-MX" sz="2800" dirty="0" smtClean="0"/>
              <a:t>GINGIVITIS</a:t>
            </a:r>
            <a:r>
              <a:rPr lang="es-MX" dirty="0" smtClean="0"/>
              <a:t/>
            </a:r>
            <a:br>
              <a:rPr lang="es-MX" dirty="0" smtClean="0"/>
            </a:br>
            <a:endParaRPr lang="es-MX" dirty="0"/>
          </a:p>
        </p:txBody>
      </p:sp>
      <p:pic>
        <p:nvPicPr>
          <p:cNvPr id="5" name="4 Marcador de contenido" descr="enfer2.jpg"/>
          <p:cNvPicPr>
            <a:picLocks noGrp="1" noChangeAspect="1"/>
          </p:cNvPicPr>
          <p:nvPr>
            <p:ph idx="1"/>
          </p:nvPr>
        </p:nvPicPr>
        <p:blipFill>
          <a:blip r:embed="rId2" cstate="print"/>
          <a:stretch>
            <a:fillRect/>
          </a:stretch>
        </p:blipFill>
        <p:spPr>
          <a:xfrm>
            <a:off x="3491880" y="260648"/>
            <a:ext cx="5184576" cy="2541590"/>
          </a:xfrm>
          <a:prstGeom prst="rect">
            <a:avLst/>
          </a:prstGeom>
          <a:ln>
            <a:noFill/>
          </a:ln>
          <a:effectLst>
            <a:softEdge rad="112500"/>
          </a:effectLst>
        </p:spPr>
      </p:pic>
      <p:sp>
        <p:nvSpPr>
          <p:cNvPr id="4" name="3 Marcador de texto"/>
          <p:cNvSpPr>
            <a:spLocks noGrp="1"/>
          </p:cNvSpPr>
          <p:nvPr>
            <p:ph type="body" sz="half" idx="2"/>
          </p:nvPr>
        </p:nvSpPr>
        <p:spPr/>
        <p:style>
          <a:lnRef idx="0">
            <a:scrgbClr r="0" g="0" b="0"/>
          </a:lnRef>
          <a:fillRef idx="1002">
            <a:schemeClr val="lt2"/>
          </a:fillRef>
          <a:effectRef idx="0">
            <a:scrgbClr r="0" g="0" b="0"/>
          </a:effectRef>
          <a:fontRef idx="major"/>
        </p:style>
        <p:txBody>
          <a:bodyPr/>
          <a:lstStyle/>
          <a:p>
            <a:r>
              <a:rPr lang="es-MX" b="1" dirty="0" smtClean="0"/>
              <a:t>                        </a:t>
            </a:r>
          </a:p>
          <a:p>
            <a:r>
              <a:rPr lang="es-MX" b="1" dirty="0"/>
              <a:t> </a:t>
            </a:r>
            <a:r>
              <a:rPr lang="es-MX" b="1" dirty="0" smtClean="0"/>
              <a:t>                      DEFINICIÓN</a:t>
            </a:r>
            <a:r>
              <a:rPr lang="es-MX" dirty="0"/>
              <a:t/>
            </a:r>
            <a:br>
              <a:rPr lang="es-MX" dirty="0"/>
            </a:br>
            <a:endParaRPr lang="es-MX" dirty="0" smtClean="0"/>
          </a:p>
          <a:p>
            <a:pPr algn="ctr"/>
            <a:endParaRPr lang="es-MX" dirty="0" smtClean="0">
              <a:latin typeface="Arial" pitchFamily="34" charset="0"/>
              <a:cs typeface="Arial" pitchFamily="34" charset="0"/>
            </a:endParaRPr>
          </a:p>
          <a:p>
            <a:pPr algn="ctr"/>
            <a:r>
              <a:rPr lang="es-MX" dirty="0" smtClean="0">
                <a:latin typeface="Arial" pitchFamily="34" charset="0"/>
                <a:cs typeface="Arial" pitchFamily="34" charset="0"/>
              </a:rPr>
              <a:t>La </a:t>
            </a:r>
            <a:r>
              <a:rPr lang="es-MX" dirty="0">
                <a:latin typeface="Arial" pitchFamily="34" charset="0"/>
                <a:cs typeface="Arial" pitchFamily="34" charset="0"/>
              </a:rPr>
              <a:t>gingivitis </a:t>
            </a:r>
            <a:r>
              <a:rPr lang="es-MX" dirty="0" err="1">
                <a:latin typeface="Arial" pitchFamily="34" charset="0"/>
                <a:cs typeface="Arial" pitchFamily="34" charset="0"/>
              </a:rPr>
              <a:t>esuna</a:t>
            </a:r>
            <a:r>
              <a:rPr lang="es-MX" dirty="0">
                <a:latin typeface="Arial" pitchFamily="34" charset="0"/>
                <a:cs typeface="Arial" pitchFamily="34" charset="0"/>
              </a:rPr>
              <a:t> forma de enfermedad </a:t>
            </a:r>
            <a:r>
              <a:rPr lang="es-MX" dirty="0" err="1">
                <a:latin typeface="Arial" pitchFamily="34" charset="0"/>
                <a:cs typeface="Arial" pitchFamily="34" charset="0"/>
              </a:rPr>
              <a:t>periodontal</a:t>
            </a:r>
            <a:r>
              <a:rPr lang="es-MX" dirty="0">
                <a:latin typeface="Arial" pitchFamily="34" charset="0"/>
                <a:cs typeface="Arial" pitchFamily="34" charset="0"/>
              </a:rPr>
              <a:t> que se presenta </a:t>
            </a:r>
            <a:r>
              <a:rPr lang="es-MX" dirty="0" err="1">
                <a:latin typeface="Arial" pitchFamily="34" charset="0"/>
                <a:cs typeface="Arial" pitchFamily="34" charset="0"/>
              </a:rPr>
              <a:t>cuandouna</a:t>
            </a:r>
            <a:r>
              <a:rPr lang="es-MX" dirty="0">
                <a:latin typeface="Arial" pitchFamily="34" charset="0"/>
                <a:cs typeface="Arial" pitchFamily="34" charset="0"/>
              </a:rPr>
              <a:t> </a:t>
            </a:r>
            <a:r>
              <a:rPr lang="es-MX" dirty="0" err="1">
                <a:latin typeface="Arial" pitchFamily="34" charset="0"/>
                <a:cs typeface="Arial" pitchFamily="34" charset="0"/>
              </a:rPr>
              <a:t>inflamacióne</a:t>
            </a:r>
            <a:r>
              <a:rPr lang="es-MX" dirty="0">
                <a:latin typeface="Arial" pitchFamily="34" charset="0"/>
                <a:cs typeface="Arial" pitchFamily="34" charset="0"/>
              </a:rPr>
              <a:t> </a:t>
            </a:r>
            <a:r>
              <a:rPr lang="es-MX" dirty="0" err="1">
                <a:latin typeface="Arial" pitchFamily="34" charset="0"/>
                <a:cs typeface="Arial" pitchFamily="34" charset="0"/>
              </a:rPr>
              <a:t>infeccióndestruyen</a:t>
            </a:r>
            <a:r>
              <a:rPr lang="es-MX" dirty="0">
                <a:latin typeface="Arial" pitchFamily="34" charset="0"/>
                <a:cs typeface="Arial" pitchFamily="34" charset="0"/>
              </a:rPr>
              <a:t> el tejido de soporte de los </a:t>
            </a:r>
            <a:r>
              <a:rPr lang="es-MX" dirty="0" err="1">
                <a:latin typeface="Arial" pitchFamily="34" charset="0"/>
                <a:cs typeface="Arial" pitchFamily="34" charset="0"/>
              </a:rPr>
              <a:t>dientes,incluyendo</a:t>
            </a:r>
            <a:r>
              <a:rPr lang="es-MX" dirty="0">
                <a:latin typeface="Arial" pitchFamily="34" charset="0"/>
                <a:cs typeface="Arial" pitchFamily="34" charset="0"/>
              </a:rPr>
              <a:t> la </a:t>
            </a:r>
            <a:r>
              <a:rPr lang="es-MX" dirty="0" err="1">
                <a:latin typeface="Arial" pitchFamily="34" charset="0"/>
                <a:cs typeface="Arial" pitchFamily="34" charset="0"/>
              </a:rPr>
              <a:t>gingiva</a:t>
            </a:r>
            <a:r>
              <a:rPr lang="es-MX" dirty="0">
                <a:latin typeface="Arial" pitchFamily="34" charset="0"/>
                <a:cs typeface="Arial" pitchFamily="34" charset="0"/>
              </a:rPr>
              <a:t> (encías), los ligamentos </a:t>
            </a:r>
            <a:r>
              <a:rPr lang="es-MX" dirty="0" err="1">
                <a:latin typeface="Arial" pitchFamily="34" charset="0"/>
                <a:cs typeface="Arial" pitchFamily="34" charset="0"/>
              </a:rPr>
              <a:t>periodontales</a:t>
            </a:r>
            <a:r>
              <a:rPr lang="es-MX" dirty="0">
                <a:latin typeface="Arial" pitchFamily="34" charset="0"/>
                <a:cs typeface="Arial" pitchFamily="34" charset="0"/>
              </a:rPr>
              <a:t> </a:t>
            </a:r>
            <a:r>
              <a:rPr lang="es-MX" dirty="0" err="1">
                <a:latin typeface="Arial" pitchFamily="34" charset="0"/>
                <a:cs typeface="Arial" pitchFamily="34" charset="0"/>
              </a:rPr>
              <a:t>ylos</a:t>
            </a:r>
            <a:r>
              <a:rPr lang="es-MX" dirty="0">
                <a:latin typeface="Arial" pitchFamily="34" charset="0"/>
                <a:cs typeface="Arial" pitchFamily="34" charset="0"/>
              </a:rPr>
              <a:t> alvéolos dentales (hueso alveolar). Las encías inflamadas duelen, se hinchan y sangran fácilmente. La gingivitis es una dolencia muy frecuente y puede aparecer en cualquier momento tras el desarrollo de la dentición.</a:t>
            </a:r>
          </a:p>
          <a:p>
            <a:endParaRPr lang="es-MX" dirty="0"/>
          </a:p>
        </p:txBody>
      </p:sp>
      <p:pic>
        <p:nvPicPr>
          <p:cNvPr id="6" name="5 Imagen" descr="gingivitis-11.jpg"/>
          <p:cNvPicPr>
            <a:picLocks noChangeAspect="1"/>
          </p:cNvPicPr>
          <p:nvPr/>
        </p:nvPicPr>
        <p:blipFill>
          <a:blip r:embed="rId3" cstate="print"/>
          <a:stretch>
            <a:fillRect/>
          </a:stretch>
        </p:blipFill>
        <p:spPr>
          <a:xfrm>
            <a:off x="3563888" y="2924944"/>
            <a:ext cx="5112568" cy="2160240"/>
          </a:xfrm>
          <a:prstGeom prst="rect">
            <a:avLst/>
          </a:prstGeom>
          <a:ln>
            <a:noFill/>
          </a:ln>
          <a:effectLst>
            <a:softEdge rad="112500"/>
          </a:effectLst>
        </p:spPr>
      </p:pic>
      <p:pic>
        <p:nvPicPr>
          <p:cNvPr id="7" name="6 Imagen" descr="gingivitis descamativa.jpg"/>
          <p:cNvPicPr>
            <a:picLocks noChangeAspect="1"/>
          </p:cNvPicPr>
          <p:nvPr/>
        </p:nvPicPr>
        <p:blipFill>
          <a:blip r:embed="rId4" cstate="print"/>
          <a:stretch>
            <a:fillRect/>
          </a:stretch>
        </p:blipFill>
        <p:spPr>
          <a:xfrm>
            <a:off x="3707904" y="5074022"/>
            <a:ext cx="4896544" cy="178397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 LA </a:t>
            </a:r>
            <a:r>
              <a:rPr lang="es-MX" dirty="0"/>
              <a:t>GINGIVITIS </a:t>
            </a:r>
            <a:r>
              <a:rPr lang="es-MX" dirty="0" smtClean="0"/>
              <a:t>                 DESCAMATIVA</a:t>
            </a:r>
            <a:br>
              <a:rPr lang="es-MX" dirty="0" smtClean="0"/>
            </a:br>
            <a:endParaRPr lang="es-MX" dirty="0"/>
          </a:p>
        </p:txBody>
      </p:sp>
      <p:sp>
        <p:nvSpPr>
          <p:cNvPr id="3" name="2 Marcador de contenido"/>
          <p:cNvSpPr>
            <a:spLocks noGrp="1"/>
          </p:cNvSpPr>
          <p:nvPr>
            <p:ph idx="1"/>
          </p:nvPr>
        </p:nvSpPr>
        <p:spPr/>
        <p:style>
          <a:lnRef idx="0">
            <a:scrgbClr r="0" g="0" b="0"/>
          </a:lnRef>
          <a:fillRef idx="1003">
            <a:schemeClr val="dk2"/>
          </a:fillRef>
          <a:effectRef idx="0">
            <a:scrgbClr r="0" g="0" b="0"/>
          </a:effectRef>
          <a:fontRef idx="major"/>
        </p:style>
        <p:txBody>
          <a:bodyPr>
            <a:normAutofit/>
          </a:bodyPr>
          <a:lstStyle/>
          <a:p>
            <a:endParaRPr lang="es-MX" sz="2000" dirty="0" smtClean="0">
              <a:latin typeface="Arial" pitchFamily="34" charset="0"/>
              <a:cs typeface="Arial" pitchFamily="34" charset="0"/>
            </a:endParaRPr>
          </a:p>
          <a:p>
            <a:endParaRPr lang="es-MX" sz="2000" dirty="0" smtClean="0">
              <a:latin typeface="Arial" pitchFamily="34" charset="0"/>
              <a:cs typeface="Arial" pitchFamily="34" charset="0"/>
            </a:endParaRPr>
          </a:p>
          <a:p>
            <a:endParaRPr lang="es-MX" sz="2000" dirty="0">
              <a:latin typeface="Arial" pitchFamily="34" charset="0"/>
              <a:cs typeface="Arial" pitchFamily="34" charset="0"/>
            </a:endParaRPr>
          </a:p>
          <a:p>
            <a:r>
              <a:rPr lang="es-MX" sz="2000" dirty="0" smtClean="0">
                <a:latin typeface="Arial" pitchFamily="34" charset="0"/>
                <a:cs typeface="Arial" pitchFamily="34" charset="0"/>
              </a:rPr>
              <a:t>Es </a:t>
            </a:r>
            <a:r>
              <a:rPr lang="es-MX" sz="2000" dirty="0">
                <a:latin typeface="Arial" pitchFamily="34" charset="0"/>
                <a:cs typeface="Arial" pitchFamily="34" charset="0"/>
              </a:rPr>
              <a:t>un proceso poco conocido y doloroso que afecta con frecuencia a las mujeres en la posmenopáusica. En esta enfermedad, las capas externas de las encías se separan del tejido subyacente, dejando al descubierto las terminaciones nerviosas. Las encías se vuelven tan frágiles que esas capas se pueden desprender al frotarlas con un algodón o con el estímulo de aire de una jeringa odontológica.</a:t>
            </a:r>
          </a:p>
          <a:p>
            <a:endParaRPr lang="es-MX" dirty="0"/>
          </a:p>
        </p:txBody>
      </p:sp>
      <p:sp>
        <p:nvSpPr>
          <p:cNvPr id="4" name="3 Marcador de texto"/>
          <p:cNvSpPr>
            <a:spLocks noGrp="1"/>
          </p:cNvSpPr>
          <p:nvPr>
            <p:ph type="body" sz="half" idx="2"/>
          </p:nvPr>
        </p:nvSpPr>
        <p:spPr/>
        <p:txBody>
          <a:bodyPr/>
          <a:lstStyle/>
          <a:p>
            <a:endParaRPr lang="es-MX" dirty="0"/>
          </a:p>
        </p:txBody>
      </p:sp>
      <p:pic>
        <p:nvPicPr>
          <p:cNvPr id="5" name="4 Imagen" descr="gingivitis descamativa por penfigoide.jpg"/>
          <p:cNvPicPr>
            <a:picLocks noChangeAspect="1"/>
          </p:cNvPicPr>
          <p:nvPr/>
        </p:nvPicPr>
        <p:blipFill>
          <a:blip r:embed="rId2" cstate="print"/>
          <a:stretch>
            <a:fillRect/>
          </a:stretch>
        </p:blipFill>
        <p:spPr>
          <a:xfrm>
            <a:off x="467544" y="2132856"/>
            <a:ext cx="3048000" cy="302433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s-MX" dirty="0"/>
              <a:t>PERIODONTITIS</a:t>
            </a:r>
            <a:r>
              <a:rPr lang="es-MX" dirty="0" smtClean="0"/>
              <a:t/>
            </a:r>
            <a:br>
              <a:rPr lang="es-MX" dirty="0" smtClean="0"/>
            </a:br>
            <a:endParaRPr lang="es-MX" dirty="0"/>
          </a:p>
        </p:txBody>
      </p:sp>
      <p:pic>
        <p:nvPicPr>
          <p:cNvPr id="5" name="4 Marcador de contenido" descr="periodontitis.jpg"/>
          <p:cNvPicPr>
            <a:picLocks noGrp="1" noChangeAspect="1"/>
          </p:cNvPicPr>
          <p:nvPr>
            <p:ph idx="1"/>
          </p:nvPr>
        </p:nvPicPr>
        <p:blipFill>
          <a:blip r:embed="rId2" cstate="print"/>
          <a:stretch>
            <a:fillRect/>
          </a:stretch>
        </p:blipFill>
        <p:spPr>
          <a:xfrm>
            <a:off x="3707904" y="908720"/>
            <a:ext cx="5111750" cy="4248472"/>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
        <p:nvSpPr>
          <p:cNvPr id="4" name="3 Marcador de texto"/>
          <p:cNvSpPr>
            <a:spLocks noGrp="1"/>
          </p:cNvSpPr>
          <p:nvPr>
            <p:ph type="body" sz="half" idx="2"/>
          </p:nvPr>
        </p:nvSpPr>
        <p:spPr/>
        <p:txBody>
          <a:bodyPr/>
          <a:lstStyle/>
          <a:p>
            <a:endParaRPr lang="es-MX" dirty="0" smtClean="0"/>
          </a:p>
          <a:p>
            <a:endParaRPr lang="es-MX" dirty="0"/>
          </a:p>
          <a:p>
            <a:pPr algn="ctr"/>
            <a:endParaRPr lang="es-MX" dirty="0" smtClean="0"/>
          </a:p>
          <a:p>
            <a:pPr algn="ctr"/>
            <a:r>
              <a:rPr lang="es-MX" sz="1600" dirty="0" smtClean="0">
                <a:latin typeface="Arial" pitchFamily="34" charset="0"/>
                <a:cs typeface="Arial" pitchFamily="34" charset="0"/>
              </a:rPr>
              <a:t>La </a:t>
            </a:r>
            <a:r>
              <a:rPr lang="es-MX" sz="1600" dirty="0">
                <a:latin typeface="Arial" pitchFamily="34" charset="0"/>
                <a:cs typeface="Arial" pitchFamily="34" charset="0"/>
              </a:rPr>
              <a:t>periodontitis (piorrea) aparece cuando la gingivitis se propaga a las estructuras que sostienen el diente, es una de las causas principales del desprendimiento de los dientes en los adultos y es la principal en las personas de mayor edad</a:t>
            </a:r>
            <a:r>
              <a:rPr lang="es-MX" sz="1600" dirty="0" smtClean="0">
                <a:latin typeface="Arial" pitchFamily="34" charset="0"/>
                <a:cs typeface="Arial" pitchFamily="34" charset="0"/>
              </a:rPr>
              <a:t>.</a:t>
            </a:r>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2">
            <a:schemeClr val="dk2"/>
          </a:fillRef>
          <a:effectRef idx="0">
            <a:scrgbClr r="0" g="0" b="0"/>
          </a:effectRef>
          <a:fontRef idx="major"/>
        </p:style>
        <p:txBody>
          <a:bodyPr>
            <a:normAutofit fontScale="90000"/>
          </a:bodyPr>
          <a:lstStyle/>
          <a:p>
            <a:r>
              <a:rPr lang="es-MX" b="1" dirty="0" smtClean="0">
                <a:effectLst>
                  <a:outerShdw blurRad="38100" dist="38100" dir="2700000" algn="tl">
                    <a:srgbClr val="000000">
                      <a:alpha val="43137"/>
                    </a:srgbClr>
                  </a:outerShdw>
                </a:effectLst>
              </a:rPr>
              <a:t>HIPERPLASIA CONDILAR</a:t>
            </a:r>
            <a:r>
              <a:rPr lang="es-MX" dirty="0" smtClean="0"/>
              <a:t/>
            </a:r>
            <a:br>
              <a:rPr lang="es-MX" dirty="0" smtClean="0"/>
            </a:br>
            <a:endParaRPr lang="es-MX" dirty="0"/>
          </a:p>
        </p:txBody>
      </p:sp>
      <p:pic>
        <p:nvPicPr>
          <p:cNvPr id="5" name="4 Marcador de contenido" descr="hiperplasia_condilar.jpg"/>
          <p:cNvPicPr>
            <a:picLocks noGrp="1" noChangeAspect="1"/>
          </p:cNvPicPr>
          <p:nvPr>
            <p:ph sz="half" idx="1"/>
          </p:nvPr>
        </p:nvPicPr>
        <p:blipFill>
          <a:blip r:embed="rId2" cstate="print"/>
          <a:stretch>
            <a:fillRect/>
          </a:stretch>
        </p:blipFill>
        <p:spPr>
          <a:xfrm>
            <a:off x="485775" y="1772816"/>
            <a:ext cx="3981450" cy="4104456"/>
          </a:xfrm>
        </p:spPr>
      </p:pic>
      <p:sp>
        <p:nvSpPr>
          <p:cNvPr id="4" name="3 Marcador de contenido"/>
          <p:cNvSpPr>
            <a:spLocks noGrp="1"/>
          </p:cNvSpPr>
          <p:nvPr>
            <p:ph sz="half" idx="2"/>
          </p:nvPr>
        </p:nvSpPr>
        <p:spPr/>
        <p:txBody>
          <a:bodyPr>
            <a:normAutofit/>
          </a:bodyPr>
          <a:lstStyle/>
          <a:p>
            <a:pPr algn="ctr">
              <a:buNone/>
            </a:pPr>
            <a:r>
              <a:rPr lang="es-MX" sz="1800" dirty="0" smtClean="0">
                <a:latin typeface="Arial" pitchFamily="34" charset="0"/>
                <a:cs typeface="Arial" pitchFamily="34" charset="0"/>
              </a:rPr>
              <a:t>    </a:t>
            </a:r>
          </a:p>
          <a:p>
            <a:pPr algn="ctr">
              <a:buNone/>
            </a:pPr>
            <a:endParaRPr lang="es-MX" sz="1800" dirty="0">
              <a:latin typeface="Arial" pitchFamily="34" charset="0"/>
              <a:cs typeface="Arial" pitchFamily="34" charset="0"/>
            </a:endParaRPr>
          </a:p>
          <a:p>
            <a:pPr algn="ctr">
              <a:buNone/>
            </a:pPr>
            <a:r>
              <a:rPr lang="es-MX" sz="1800" dirty="0" smtClean="0">
                <a:latin typeface="Arial" pitchFamily="34" charset="0"/>
                <a:cs typeface="Arial" pitchFamily="34" charset="0"/>
              </a:rPr>
              <a:t>    Es </a:t>
            </a:r>
            <a:r>
              <a:rPr lang="es-MX" sz="1800" dirty="0">
                <a:latin typeface="Arial" pitchFamily="34" charset="0"/>
                <a:cs typeface="Arial" pitchFamily="34" charset="0"/>
              </a:rPr>
              <a:t>una alteración que se caracteriza por el crecimiento excesivo y progresivo que afecta el cóndilo, cuello, cuerpo y la rama mandibular. Es una enfermedad auto limitante y deformante, porque el crecimiento es desproporcionado desde antes de terminar el crecimiento general del individuo y continúa cuando aquel ha </a:t>
            </a:r>
            <a:r>
              <a:rPr lang="es-MX" sz="1800" dirty="0" smtClean="0">
                <a:latin typeface="Arial" pitchFamily="34" charset="0"/>
                <a:cs typeface="Arial" pitchFamily="34" charset="0"/>
              </a:rPr>
              <a:t>concluido.</a:t>
            </a:r>
            <a:endParaRPr lang="es-MX"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s-MX" b="1" dirty="0" smtClean="0"/>
              <a:t>PARALISIS FACIAL DE BELL</a:t>
            </a:r>
            <a:endParaRPr lang="es-MX" dirty="0"/>
          </a:p>
        </p:txBody>
      </p:sp>
      <p:sp>
        <p:nvSpPr>
          <p:cNvPr id="3" name="2 Marcador de contenido"/>
          <p:cNvSpPr>
            <a:spLocks noGrp="1"/>
          </p:cNvSpPr>
          <p:nvPr>
            <p:ph sz="half" idx="1"/>
          </p:nvPr>
        </p:nvSpPr>
        <p:spPr/>
        <p:style>
          <a:lnRef idx="1">
            <a:schemeClr val="accent1"/>
          </a:lnRef>
          <a:fillRef idx="1003">
            <a:schemeClr val="dk2"/>
          </a:fillRef>
          <a:effectRef idx="1">
            <a:schemeClr val="accent1"/>
          </a:effectRef>
          <a:fontRef idx="minor">
            <a:schemeClr val="dk1"/>
          </a:fontRef>
        </p:style>
        <p:txBody>
          <a:bodyPr>
            <a:normAutofit/>
          </a:bodyPr>
          <a:lstStyle/>
          <a:p>
            <a:pPr algn="ctr"/>
            <a:endParaRPr lang="es-MX" sz="2400" b="1" dirty="0" smtClean="0">
              <a:latin typeface="Arial" pitchFamily="34" charset="0"/>
              <a:cs typeface="Arial" pitchFamily="34" charset="0"/>
            </a:endParaRPr>
          </a:p>
          <a:p>
            <a:pPr algn="ctr"/>
            <a:r>
              <a:rPr lang="es-MX" sz="2400" b="1" dirty="0" smtClean="0">
                <a:latin typeface="Arial" pitchFamily="34" charset="0"/>
                <a:cs typeface="Arial" pitchFamily="34" charset="0"/>
              </a:rPr>
              <a:t>Parálisis</a:t>
            </a:r>
            <a:r>
              <a:rPr lang="es-MX" sz="2400" b="1" dirty="0" smtClean="0">
                <a:latin typeface="Arial" pitchFamily="34" charset="0"/>
                <a:cs typeface="Arial" pitchFamily="34" charset="0"/>
              </a:rPr>
              <a:t>:</a:t>
            </a:r>
            <a:r>
              <a:rPr lang="es-MX" sz="2400" dirty="0" smtClean="0">
                <a:latin typeface="Arial" pitchFamily="34" charset="0"/>
                <a:cs typeface="Arial" pitchFamily="34" charset="0"/>
              </a:rPr>
              <a:t> Es una pérdida o disminución de los movimientos que se dan en una o varias partes del cuerpo, producidas por la infección propia del músculo o bien por causas neurológicas.</a:t>
            </a:r>
            <a:endParaRPr lang="es-MX" sz="2400" dirty="0">
              <a:latin typeface="Arial" pitchFamily="34" charset="0"/>
              <a:cs typeface="Arial" pitchFamily="34" charset="0"/>
            </a:endParaRPr>
          </a:p>
        </p:txBody>
      </p:sp>
      <p:pic>
        <p:nvPicPr>
          <p:cNvPr id="5" name="4 Marcador de contenido" descr="paralisis facial periferica.jpg"/>
          <p:cNvPicPr>
            <a:picLocks noGrp="1" noChangeAspect="1"/>
          </p:cNvPicPr>
          <p:nvPr>
            <p:ph sz="half" idx="2"/>
          </p:nvPr>
        </p:nvPicPr>
        <p:blipFill>
          <a:blip r:embed="rId2" cstate="print"/>
          <a:stretch>
            <a:fillRect/>
          </a:stretch>
        </p:blipFill>
        <p:spPr>
          <a:xfrm rot="227017">
            <a:off x="4709727" y="1914624"/>
            <a:ext cx="3980019" cy="430573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435</Words>
  <Application>Microsoft Office PowerPoint</Application>
  <PresentationFormat>Presentación en pantalla (4:3)</PresentationFormat>
  <Paragraphs>49</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             ANQUILOSIS </vt:lpstr>
      <vt:lpstr>PALADAR HENDIDO </vt:lpstr>
      <vt:lpstr>LABIO LEPORINO </vt:lpstr>
      <vt:lpstr>MUCOSITIS</vt:lpstr>
      <vt:lpstr>         GINGIVITIS </vt:lpstr>
      <vt:lpstr> LA GINGIVITIS                  DESCAMATIVA </vt:lpstr>
      <vt:lpstr>PERIODONTITIS </vt:lpstr>
      <vt:lpstr>HIPERPLASIA CONDILAR </vt:lpstr>
      <vt:lpstr>PARALISIS FACIAL DE BELL</vt:lpstr>
      <vt:lpstr>PARALISIS FACIAL PERIFERICA</vt:lpstr>
      <vt:lpstr>NEUMONÍA POR MYCOPLASMA PNEUMONIAE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ANQUILOSIS</dc:title>
  <dc:creator>lulu</dc:creator>
  <cp:lastModifiedBy>lulu</cp:lastModifiedBy>
  <cp:revision>26</cp:revision>
  <dcterms:created xsi:type="dcterms:W3CDTF">2012-05-10T05:01:30Z</dcterms:created>
  <dcterms:modified xsi:type="dcterms:W3CDTF">2012-05-11T13:37:31Z</dcterms:modified>
</cp:coreProperties>
</file>