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0"/>
  </p:normalViewPr>
  <p:slideViewPr>
    <p:cSldViewPr>
      <p:cViewPr varScale="1">
        <p:scale>
          <a:sx n="65" d="100"/>
          <a:sy n="65" d="100"/>
        </p:scale>
        <p:origin x="-15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5992FD-7FBB-4454-AB88-C926CC72B6EF}" type="datetimeFigureOut">
              <a:rPr lang="es-ES" smtClean="0"/>
              <a:t>03/05/2012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59BFA79-7ABD-4B79-8F60-5489CAA7884C}" type="slidenum">
              <a:rPr lang="es-ES" smtClean="0"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efalea" TargetMode="External"/><Relationship Id="rId7" Type="http://schemas.openxmlformats.org/officeDocument/2006/relationships/hyperlink" Target="http://es.wikipedia.org/wiki/O%C3%ADdo" TargetMode="External"/><Relationship Id="rId2" Type="http://schemas.openxmlformats.org/officeDocument/2006/relationships/hyperlink" Target="http://es.wikipedia.org/wiki/Dien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Cuello" TargetMode="External"/><Relationship Id="rId5" Type="http://schemas.openxmlformats.org/officeDocument/2006/relationships/hyperlink" Target="http://es.wikipedia.org/wiki/Mand%C3%ADbula" TargetMode="External"/><Relationship Id="rId4" Type="http://schemas.openxmlformats.org/officeDocument/2006/relationships/hyperlink" Target="http://es.wikipedia.org/wiki/M%C3%BAscul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urco_gingival" TargetMode="External"/><Relationship Id="rId7" Type="http://schemas.openxmlformats.org/officeDocument/2006/relationships/hyperlink" Target="http://es.wikipedia.org/wiki/Epitelio" TargetMode="External"/><Relationship Id="rId2" Type="http://schemas.openxmlformats.org/officeDocument/2006/relationships/hyperlink" Target="http://es.wikipedia.org/wiki/Odontolog%C3%A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Diente" TargetMode="External"/><Relationship Id="rId5" Type="http://schemas.openxmlformats.org/officeDocument/2006/relationships/hyperlink" Target="http://es.wikipedia.org/wiki/Epitelio_crevicular" TargetMode="External"/><Relationship Id="rId4" Type="http://schemas.openxmlformats.org/officeDocument/2006/relationships/hyperlink" Target="http://es.wikipedia.org/wiki/Enc%C3%AD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Enc%C3%ADa" TargetMode="External"/><Relationship Id="rId2" Type="http://schemas.openxmlformats.org/officeDocument/2006/relationships/hyperlink" Target="http://es.wikipedia.org/wiki/Periodont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Dient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erobio" TargetMode="External"/><Relationship Id="rId7" Type="http://schemas.openxmlformats.org/officeDocument/2006/relationships/hyperlink" Target="http://es.wikipedia.org/wiki/Microorganismo" TargetMode="External"/><Relationship Id="rId2" Type="http://schemas.openxmlformats.org/officeDocument/2006/relationships/hyperlink" Target="http://es.wikipedia.org/wiki/Micro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Pol%C3%ADmero" TargetMode="External"/><Relationship Id="rId5" Type="http://schemas.openxmlformats.org/officeDocument/2006/relationships/hyperlink" Target="http://es.wikipedia.org/w/index.php?title=Matriz_intercelular&amp;action=edit&amp;redlink=1" TargetMode="External"/><Relationship Id="rId4" Type="http://schemas.openxmlformats.org/officeDocument/2006/relationships/hyperlink" Target="http://es.wikipedia.org/wiki/Anaerobi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Diente" TargetMode="External"/><Relationship Id="rId2" Type="http://schemas.openxmlformats.org/officeDocument/2006/relationships/hyperlink" Target="http://es.wikipedia.org/wiki/Enfermed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Placa_bacterian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/index.php?title=Idiop%C3%A1ticos&amp;action=edit&amp;redlink=1" TargetMode="External"/><Relationship Id="rId3" Type="http://schemas.openxmlformats.org/officeDocument/2006/relationships/hyperlink" Target="http://es.wikipedia.org/wiki/Diente" TargetMode="External"/><Relationship Id="rId7" Type="http://schemas.openxmlformats.org/officeDocument/2006/relationships/hyperlink" Target="http://es.wikipedia.org/w/index.php?title=Iatrog%C3%A9nicos&amp;action=edit&amp;redlink=1" TargetMode="External"/><Relationship Id="rId2" Type="http://schemas.openxmlformats.org/officeDocument/2006/relationships/hyperlink" Target="http://es.wikipedia.org/wiki/Inflamaci%C3%B3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Qu%C3%ADmicos" TargetMode="External"/><Relationship Id="rId5" Type="http://schemas.openxmlformats.org/officeDocument/2006/relationships/hyperlink" Target="http://es.wikipedia.org/w/index.php?title=Traum%C3%A1ticos&amp;action=edit&amp;redlink=1" TargetMode="External"/><Relationship Id="rId4" Type="http://schemas.openxmlformats.org/officeDocument/2006/relationships/hyperlink" Target="http://es.wikipedia.org/w/index.php?title=Bacterianos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/index.php?title=Mucina&amp;action=edit&amp;redlink=1" TargetMode="External"/><Relationship Id="rId2" Type="http://schemas.openxmlformats.org/officeDocument/2006/relationships/hyperlink" Target="http://es.wikipedia.org/wiki/Tejido_conjuntiv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Gl%C3%A1ndula_saliva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nflamaci%C3%B3n" TargetMode="External"/><Relationship Id="rId2" Type="http://schemas.openxmlformats.org/officeDocument/2006/relationships/hyperlink" Target="http://es.wikipedia.org/wiki/Bacter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.wikipedia.org/wiki/Enc%C3%ADa" TargetMode="External"/><Relationship Id="rId4" Type="http://schemas.openxmlformats.org/officeDocument/2006/relationships/hyperlink" Target="http://es.wikipedia.org/wiki/Hemorragi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Gingivitis" TargetMode="External"/><Relationship Id="rId2" Type="http://schemas.openxmlformats.org/officeDocument/2006/relationships/hyperlink" Target="http://es.wikipedia.org/wiki/Enfermed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Dient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Patologías de Cavidad Oral.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UORO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758913" cy="368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Bruxismo.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El </a:t>
            </a:r>
            <a:r>
              <a:rPr lang="es-ES" sz="2400" dirty="0" smtClean="0"/>
              <a:t>bruxismo es el hábito involuntario de apretar o rechinar las estructuras </a:t>
            </a:r>
            <a:r>
              <a:rPr lang="es-ES" sz="2400" dirty="0" smtClean="0">
                <a:hlinkClick r:id="rId2" tooltip="Dientes"/>
              </a:rPr>
              <a:t>dentales</a:t>
            </a:r>
            <a:r>
              <a:rPr lang="es-ES" sz="2400" dirty="0" smtClean="0"/>
              <a:t> sin propósitos funcionales. El bruxismo afecta entre un 10% y un 20% de la población y puede conllevar a </a:t>
            </a:r>
            <a:r>
              <a:rPr lang="es-ES" sz="2400" dirty="0" smtClean="0">
                <a:hlinkClick r:id="rId3" tooltip="Cefalea"/>
              </a:rPr>
              <a:t>dolor de cabeza</a:t>
            </a:r>
            <a:r>
              <a:rPr lang="es-ES" sz="2400" dirty="0" smtClean="0"/>
              <a:t> y </a:t>
            </a:r>
            <a:r>
              <a:rPr lang="es-ES" sz="2400" dirty="0" smtClean="0">
                <a:hlinkClick r:id="rId4" tooltip="Músculo"/>
              </a:rPr>
              <a:t>músculos</a:t>
            </a:r>
            <a:r>
              <a:rPr lang="es-ES" sz="2400" dirty="0" smtClean="0"/>
              <a:t> de la </a:t>
            </a:r>
            <a:r>
              <a:rPr lang="es-ES" sz="2400" dirty="0" smtClean="0">
                <a:hlinkClick r:id="rId5" tooltip="Mandíbula"/>
              </a:rPr>
              <a:t>mandíbula</a:t>
            </a:r>
            <a:r>
              <a:rPr lang="es-ES" sz="2400" dirty="0" smtClean="0"/>
              <a:t>, </a:t>
            </a:r>
            <a:r>
              <a:rPr lang="es-ES" sz="2400" dirty="0" smtClean="0">
                <a:hlinkClick r:id="rId6" tooltip="Cuello"/>
              </a:rPr>
              <a:t>cuello</a:t>
            </a:r>
            <a:r>
              <a:rPr lang="es-ES" sz="2400" dirty="0" smtClean="0"/>
              <a:t> y </a:t>
            </a:r>
            <a:r>
              <a:rPr lang="es-ES" sz="2400" dirty="0" smtClean="0">
                <a:hlinkClick r:id="rId7" tooltip="Oído"/>
              </a:rPr>
              <a:t>oído</a:t>
            </a:r>
            <a:r>
              <a:rPr lang="es-ES" sz="2400" dirty="0" smtClean="0"/>
              <a:t>. Una forma de tratar este hábito es con terapias anti estrés.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ratamientoesteticobruxism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000108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Bolsa Periodontal.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Una bolsa periodontal, en </a:t>
            </a:r>
            <a:r>
              <a:rPr lang="es-ES" dirty="0" smtClean="0">
                <a:hlinkClick r:id="rId2" tooltip="Odontología"/>
              </a:rPr>
              <a:t>odontología</a:t>
            </a:r>
            <a:r>
              <a:rPr lang="es-ES" dirty="0" smtClean="0"/>
              <a:t>. es la profundización patológica del </a:t>
            </a:r>
            <a:r>
              <a:rPr lang="es-ES" dirty="0" smtClean="0">
                <a:hlinkClick r:id="rId3" tooltip="Surco gingival"/>
              </a:rPr>
              <a:t>surco gingival</a:t>
            </a:r>
            <a:r>
              <a:rPr lang="es-ES" dirty="0" smtClean="0"/>
              <a:t>, es decir, una fisura patológica entre la parte interna de la </a:t>
            </a:r>
            <a:r>
              <a:rPr lang="es-ES" dirty="0" smtClean="0">
                <a:hlinkClick r:id="rId4" tooltip="Encía"/>
              </a:rPr>
              <a:t>encía</a:t>
            </a:r>
            <a:r>
              <a:rPr lang="es-ES" dirty="0" smtClean="0"/>
              <a:t> (</a:t>
            </a:r>
            <a:r>
              <a:rPr lang="es-ES" dirty="0" smtClean="0">
                <a:hlinkClick r:id="rId5" tooltip="Epitelio crevicular"/>
              </a:rPr>
              <a:t>epitelio </a:t>
            </a:r>
            <a:r>
              <a:rPr lang="es-ES" dirty="0" smtClean="0">
                <a:hlinkClick r:id="rId5" tooltip="Epitelio crevicular"/>
              </a:rPr>
              <a:t>crevicular</a:t>
            </a:r>
            <a:r>
              <a:rPr lang="es-ES" dirty="0" smtClean="0"/>
              <a:t>) y la superficie del </a:t>
            </a:r>
            <a:r>
              <a:rPr lang="es-ES" dirty="0" smtClean="0">
                <a:hlinkClick r:id="rId6" tooltip="Diente"/>
              </a:rPr>
              <a:t>diente</a:t>
            </a:r>
            <a:r>
              <a:rPr lang="es-ES" dirty="0" smtClean="0"/>
              <a:t>, limitada coronalmente por el margen gingival libre y apicalmente por el </a:t>
            </a:r>
            <a:r>
              <a:rPr lang="es-ES" dirty="0" smtClean="0">
                <a:hlinkClick r:id="rId7" tooltip="Epitelio"/>
              </a:rPr>
              <a:t>epitelio</a:t>
            </a:r>
            <a:r>
              <a:rPr lang="es-ES" dirty="0" smtClean="0"/>
              <a:t> de unión.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14488"/>
            <a:ext cx="5183664" cy="3877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Enfermedad periodontal.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400" dirty="0" smtClean="0"/>
              <a:t>Las </a:t>
            </a:r>
            <a:r>
              <a:rPr lang="es-ES" sz="2400" b="1" dirty="0" smtClean="0"/>
              <a:t>enfermedades </a:t>
            </a:r>
            <a:r>
              <a:rPr lang="es-ES" sz="2400" b="1" dirty="0" smtClean="0"/>
              <a:t>periodo tales</a:t>
            </a:r>
            <a:r>
              <a:rPr lang="es-ES" sz="2400" dirty="0" smtClean="0"/>
              <a:t> </a:t>
            </a:r>
            <a:r>
              <a:rPr lang="es-ES" sz="2400" dirty="0" smtClean="0"/>
              <a:t>comprenden un conjunto de circunstancias que afectan a cualquier órgano del </a:t>
            </a:r>
            <a:r>
              <a:rPr lang="es-ES" sz="2400" dirty="0" smtClean="0">
                <a:hlinkClick r:id="rId2" tooltip="Periodonto"/>
              </a:rPr>
              <a:t>periodonto</a:t>
            </a:r>
            <a:r>
              <a:rPr lang="es-ES" sz="2400" dirty="0" smtClean="0"/>
              <a:t>, es decir, es un proceso inflamatorio de las </a:t>
            </a:r>
            <a:r>
              <a:rPr lang="es-ES" sz="2400" dirty="0" smtClean="0">
                <a:hlinkClick r:id="rId3" tooltip="Encía"/>
              </a:rPr>
              <a:t>encías</a:t>
            </a:r>
            <a:r>
              <a:rPr lang="es-ES" sz="2400" dirty="0" smtClean="0"/>
              <a:t> que ocasiona daños en los tejidos de los </a:t>
            </a:r>
            <a:r>
              <a:rPr lang="es-ES" sz="2400" dirty="0" smtClean="0">
                <a:hlinkClick r:id="rId4" tooltip="Diente"/>
              </a:rPr>
              <a:t>dientes</a:t>
            </a:r>
            <a:r>
              <a:rPr lang="es-ES" sz="2400" dirty="0" smtClean="0"/>
              <a:t>. </a:t>
            </a:r>
            <a:endParaRPr lang="es-E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U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706649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Placa dental.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Se </a:t>
            </a:r>
            <a:r>
              <a:rPr lang="es-ES" sz="2400" dirty="0" smtClean="0"/>
              <a:t>llama </a:t>
            </a:r>
            <a:r>
              <a:rPr lang="es-ES" sz="2400" b="1" dirty="0" smtClean="0"/>
              <a:t>placa dental</a:t>
            </a:r>
            <a:r>
              <a:rPr lang="es-ES" sz="2400" dirty="0" smtClean="0"/>
              <a:t> </a:t>
            </a:r>
            <a:r>
              <a:rPr lang="es-ES" sz="2400" dirty="0" smtClean="0"/>
              <a:t>a </a:t>
            </a:r>
            <a:r>
              <a:rPr lang="es-ES" sz="2400" dirty="0" smtClean="0"/>
              <a:t>una acumulación heterogénea de una comunidad </a:t>
            </a:r>
            <a:r>
              <a:rPr lang="es-ES" sz="2400" dirty="0" smtClean="0">
                <a:hlinkClick r:id="rId2" tooltip="Microbio"/>
              </a:rPr>
              <a:t>microbiana</a:t>
            </a:r>
            <a:r>
              <a:rPr lang="es-ES" sz="2400" dirty="0" smtClean="0"/>
              <a:t> variada, </a:t>
            </a:r>
            <a:r>
              <a:rPr lang="es-ES" sz="2400" dirty="0" smtClean="0">
                <a:hlinkClick r:id="rId3" tooltip="Aerobio"/>
              </a:rPr>
              <a:t>aerobia</a:t>
            </a:r>
            <a:r>
              <a:rPr lang="es-ES" sz="2400" dirty="0" smtClean="0"/>
              <a:t> y </a:t>
            </a:r>
            <a:r>
              <a:rPr lang="es-ES" sz="2400" dirty="0" smtClean="0">
                <a:hlinkClick r:id="rId4" tooltip="Anaerobio"/>
              </a:rPr>
              <a:t>anaerobia</a:t>
            </a:r>
            <a:r>
              <a:rPr lang="es-ES" sz="2400" dirty="0" smtClean="0"/>
              <a:t>, rodeada por una </a:t>
            </a:r>
            <a:r>
              <a:rPr lang="es-ES" sz="2400" dirty="0" smtClean="0">
                <a:hlinkClick r:id="rId5" tooltip="Matriz intercelular (aún no redactado)"/>
              </a:rPr>
              <a:t>matriz intercelular</a:t>
            </a:r>
            <a:r>
              <a:rPr lang="es-ES" sz="2400" dirty="0" smtClean="0"/>
              <a:t> de </a:t>
            </a:r>
            <a:r>
              <a:rPr lang="es-ES" sz="2400" dirty="0" smtClean="0">
                <a:hlinkClick r:id="rId6" tooltip="Polímero"/>
              </a:rPr>
              <a:t>polímeros</a:t>
            </a:r>
            <a:r>
              <a:rPr lang="es-ES" sz="2400" dirty="0" smtClean="0"/>
              <a:t> de origen salival y microbiano. Estos </a:t>
            </a:r>
            <a:r>
              <a:rPr lang="es-ES" sz="2400" dirty="0" smtClean="0">
                <a:hlinkClick r:id="rId7" tooltip="Microorganismo"/>
              </a:rPr>
              <a:t>microorganismos</a:t>
            </a:r>
            <a:r>
              <a:rPr lang="es-ES" sz="2400" dirty="0" smtClean="0"/>
              <a:t> pueden adherirse o depositarse sobre las paredes de las piezas dentarias. </a:t>
            </a:r>
            <a:endParaRPr lang="es-E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laq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571480"/>
            <a:ext cx="5300684" cy="5300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Caries.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La </a:t>
            </a:r>
            <a:r>
              <a:rPr lang="es-ES" sz="2400" b="1" dirty="0" smtClean="0"/>
              <a:t>caries</a:t>
            </a:r>
            <a:r>
              <a:rPr lang="es-ES" sz="2400" dirty="0" smtClean="0"/>
              <a:t> es una </a:t>
            </a:r>
            <a:r>
              <a:rPr lang="es-ES" sz="2400" dirty="0" smtClean="0">
                <a:hlinkClick r:id="rId2" tooltip="Enfermedad"/>
              </a:rPr>
              <a:t>enfermedad</a:t>
            </a:r>
            <a:r>
              <a:rPr lang="es-ES" sz="2400" dirty="0" smtClean="0"/>
              <a:t> multifactorial que se caracteriza por la destrucción de los tejidos del </a:t>
            </a:r>
            <a:r>
              <a:rPr lang="es-ES" sz="2400" dirty="0" smtClean="0">
                <a:hlinkClick r:id="rId3" tooltip="Diente"/>
              </a:rPr>
              <a:t>diente</a:t>
            </a:r>
            <a:r>
              <a:rPr lang="es-ES" sz="2400" dirty="0" smtClean="0"/>
              <a:t> como consecuencia de la desmineralización provocada por los ácidos que genera la </a:t>
            </a:r>
            <a:r>
              <a:rPr lang="es-ES" sz="2400" dirty="0" smtClean="0">
                <a:hlinkClick r:id="rId4" tooltip="Placa bacteriana"/>
              </a:rPr>
              <a:t>placa bacteriana</a:t>
            </a:r>
            <a:r>
              <a:rPr lang="es-ES" sz="2400" dirty="0" smtClean="0"/>
              <a:t>. Las bacterias fabrican ese ácido a partir de los restos de alimentos de la dieta que se les quedan expuestos. </a:t>
            </a:r>
            <a:endParaRPr lang="es-E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Patología.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La </a:t>
            </a:r>
            <a:r>
              <a:rPr lang="es-ES" dirty="0" smtClean="0"/>
              <a:t>patología es el estudio de las enfermedades en su amplio sentido, es decir, como procesos o estados anormales de causas conocidas o desconocidas.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entalCaries lore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71546"/>
            <a:ext cx="4827668" cy="508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Pulpitis.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b="1" dirty="0" smtClean="0"/>
              <a:t>Pulpitis </a:t>
            </a:r>
            <a:r>
              <a:rPr lang="es-ES" b="1" dirty="0" smtClean="0"/>
              <a:t>es la </a:t>
            </a:r>
            <a:r>
              <a:rPr lang="es-ES" b="1" dirty="0" smtClean="0">
                <a:hlinkClick r:id="rId2" tooltip="Inflamación"/>
              </a:rPr>
              <a:t>inflamación</a:t>
            </a:r>
            <a:r>
              <a:rPr lang="es-ES" b="1" dirty="0" smtClean="0"/>
              <a:t> de la </a:t>
            </a:r>
            <a:r>
              <a:rPr lang="es-ES" b="1" dirty="0" smtClean="0">
                <a:hlinkClick r:id="rId3" tooltip="Diente"/>
              </a:rPr>
              <a:t>pulpa dentaria</a:t>
            </a:r>
            <a:r>
              <a:rPr lang="es-ES" b="1" dirty="0" smtClean="0"/>
              <a:t> provocada por estímulos nocivos de variada índole; dentro de los cuales están: los agentes </a:t>
            </a:r>
            <a:r>
              <a:rPr lang="es-ES" b="1" dirty="0" smtClean="0">
                <a:hlinkClick r:id="rId4" tooltip="Bacterianos (aún no redactado)"/>
              </a:rPr>
              <a:t>bacterianos</a:t>
            </a:r>
            <a:r>
              <a:rPr lang="es-ES" b="1" dirty="0" smtClean="0"/>
              <a:t> que pueden tener una vía de acceso coronario (caries, anomalías dentarias: como dens in dente, evaginación e invaginación) y una vía de acceso radicular (lesiones endoperiodontales, caries radicular); </a:t>
            </a:r>
            <a:r>
              <a:rPr lang="es-ES" b="1" dirty="0" smtClean="0">
                <a:hlinkClick r:id="rId5" tooltip="Traumáticos (aún no redactado)"/>
              </a:rPr>
              <a:t>traumáticos</a:t>
            </a:r>
            <a:r>
              <a:rPr lang="es-ES" b="1" dirty="0" smtClean="0"/>
              <a:t>: trauma agudo (fractura coronaria y radicular, luxación) y crónico (atrición, absfracción, erosión); </a:t>
            </a:r>
            <a:r>
              <a:rPr lang="es-ES" b="1" dirty="0" smtClean="0">
                <a:hlinkClick r:id="rId6" tooltip="Químicos"/>
              </a:rPr>
              <a:t>químicos</a:t>
            </a:r>
            <a:r>
              <a:rPr lang="es-ES" b="1" dirty="0" smtClean="0"/>
              <a:t> a través del uso de materiales de obturación (resinas - cementos) antisépticos, desecantes (alcohol - cloroformo) y desmineralizantes; </a:t>
            </a:r>
            <a:r>
              <a:rPr lang="es-ES" b="1" dirty="0" smtClean="0">
                <a:hlinkClick r:id="rId7" tooltip="Iatrogénicos (aún no redactado)"/>
              </a:rPr>
              <a:t>iatrogénicos</a:t>
            </a:r>
            <a:r>
              <a:rPr lang="es-ES" b="1" dirty="0" smtClean="0"/>
              <a:t> calor de fresado, pulido y de fraguado, exposición pulpar, y finalmente; </a:t>
            </a:r>
            <a:r>
              <a:rPr lang="es-ES" b="1" dirty="0" smtClean="0">
                <a:hlinkClick r:id="rId8" tooltip="Idiopáticos (aún no redactado)"/>
              </a:rPr>
              <a:t>idiopáticos</a:t>
            </a:r>
            <a:r>
              <a:rPr lang="es-ES" b="1" dirty="0" smtClean="0"/>
              <a:t>.</a:t>
            </a:r>
          </a:p>
          <a:p>
            <a:pPr>
              <a:buNone/>
            </a:pPr>
            <a:endParaRPr lang="es-E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ri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5566427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Mucocele.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M</a:t>
            </a:r>
            <a:r>
              <a:rPr lang="es-ES" b="1" dirty="0" smtClean="0"/>
              <a:t>ucocele</a:t>
            </a:r>
            <a:r>
              <a:rPr lang="es-ES" dirty="0" smtClean="0"/>
              <a:t>, también conocido como </a:t>
            </a:r>
            <a:r>
              <a:rPr lang="es-ES" i="1" dirty="0" smtClean="0"/>
              <a:t>fenómeno de extravasación mucosa</a:t>
            </a:r>
            <a:r>
              <a:rPr lang="es-ES" dirty="0" smtClean="0"/>
              <a:t> es una tumefacción de </a:t>
            </a:r>
            <a:r>
              <a:rPr lang="es-ES" dirty="0" smtClean="0">
                <a:hlinkClick r:id="rId2" tooltip="Tejido conjuntivo"/>
              </a:rPr>
              <a:t>tejido conjuntivo</a:t>
            </a:r>
            <a:r>
              <a:rPr lang="es-ES" dirty="0" smtClean="0"/>
              <a:t>, mayormente por colección de </a:t>
            </a:r>
            <a:r>
              <a:rPr lang="es-ES" dirty="0" smtClean="0">
                <a:hlinkClick r:id="rId3" tooltip="Mucina (aún no redactado)"/>
              </a:rPr>
              <a:t>mucina</a:t>
            </a:r>
            <a:r>
              <a:rPr lang="es-ES" dirty="0" smtClean="0"/>
              <a:t> proveniente de una ruptura del conducto de una </a:t>
            </a:r>
            <a:r>
              <a:rPr lang="es-ES" dirty="0" smtClean="0">
                <a:hlinkClick r:id="rId4" tooltip="Glándula salival"/>
              </a:rPr>
              <a:t>glándula salival</a:t>
            </a:r>
            <a:r>
              <a:rPr lang="es-ES" dirty="0" smtClean="0"/>
              <a:t>, usualmente causado por un trauma local. Los </a:t>
            </a:r>
            <a:r>
              <a:rPr lang="es-ES" dirty="0" smtClean="0"/>
              <a:t>mucocele</a:t>
            </a:r>
            <a:r>
              <a:rPr lang="es-ES" dirty="0" smtClean="0"/>
              <a:t> tienden a ser de color azulado translúcido, y por lo general se encuentran en niños y adolescentes.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ucocele_1_0504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428604"/>
            <a:ext cx="7427408" cy="557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000108"/>
            <a:ext cx="7758138" cy="535545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Universidad Guadalajara LAMAR.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Benjamín Samayoa Ochoa.</a:t>
            </a:r>
          </a:p>
          <a:p>
            <a:pPr>
              <a:buNone/>
            </a:pPr>
            <a:r>
              <a:rPr lang="es-ES" dirty="0" smtClean="0"/>
              <a:t>Odontología 2c.</a:t>
            </a:r>
          </a:p>
          <a:p>
            <a:pPr>
              <a:buNone/>
            </a:pPr>
            <a:r>
              <a:rPr lang="es-ES" dirty="0" smtClean="0"/>
              <a:t>Epidemiologia de la salud bucal.</a:t>
            </a:r>
          </a:p>
          <a:p>
            <a:pPr>
              <a:buNone/>
            </a:pPr>
            <a:r>
              <a:rPr lang="es-ES" dirty="0" smtClean="0"/>
              <a:t>Dr. Víctor Thomas.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mtClean="0"/>
              <a:t>Miércoles </a:t>
            </a:r>
            <a:r>
              <a:rPr lang="es-ES" dirty="0" smtClean="0"/>
              <a:t>2 de mayo de 2012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Gingivitis.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400" dirty="0" smtClean="0"/>
              <a:t>La</a:t>
            </a:r>
            <a:r>
              <a:rPr lang="es-ES" sz="2400" b="1" dirty="0" smtClean="0"/>
              <a:t> </a:t>
            </a:r>
            <a:r>
              <a:rPr lang="es-ES" sz="2400" dirty="0" smtClean="0"/>
              <a:t>gingivitis es una enfermedad bucal generalmente </a:t>
            </a:r>
            <a:r>
              <a:rPr lang="es-ES" sz="2400" dirty="0" smtClean="0">
                <a:hlinkClick r:id="rId2" tooltip="Bacteria"/>
              </a:rPr>
              <a:t>bacteriana</a:t>
            </a:r>
            <a:r>
              <a:rPr lang="es-ES" sz="2400" dirty="0" smtClean="0"/>
              <a:t> que provoca </a:t>
            </a:r>
            <a:r>
              <a:rPr lang="es-ES" sz="2400" dirty="0" smtClean="0">
                <a:hlinkClick r:id="rId3" tooltip="Inflamación"/>
              </a:rPr>
              <a:t>inflamación</a:t>
            </a:r>
            <a:r>
              <a:rPr lang="es-ES" sz="2400" dirty="0" smtClean="0"/>
              <a:t> y </a:t>
            </a:r>
            <a:r>
              <a:rPr lang="es-ES" sz="2400" dirty="0" smtClean="0">
                <a:hlinkClick r:id="rId4" tooltip="Hemorragia"/>
              </a:rPr>
              <a:t>sangrado</a:t>
            </a:r>
            <a:r>
              <a:rPr lang="es-ES" sz="2400" dirty="0" smtClean="0"/>
              <a:t> de las </a:t>
            </a:r>
            <a:r>
              <a:rPr lang="es-ES" sz="2400" dirty="0" smtClean="0">
                <a:hlinkClick r:id="rId5" tooltip="Encía"/>
              </a:rPr>
              <a:t>encías</a:t>
            </a:r>
            <a:r>
              <a:rPr lang="es-ES" sz="2400" dirty="0" smtClean="0"/>
              <a:t>, causada por los restos alimenticios que quedan atrapados entre los dientes.</a:t>
            </a:r>
          </a:p>
          <a:p>
            <a:pPr>
              <a:buNone/>
            </a:pPr>
            <a:r>
              <a:rPr lang="es-ES" sz="2400" dirty="0" smtClean="0"/>
              <a:t> Es muy frecuente que su origen sea causado por el crecimiento de las muelas del juicio, que produce una concavidad, que es donde se deposita el agente patógeno o bacteria.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ingivit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6828312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Halitosis.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Halitosis</a:t>
            </a:r>
            <a:r>
              <a:rPr lang="es-ES" sz="2400" dirty="0" smtClean="0"/>
              <a:t>, o mal aliento, es una afección de la que se da cuenta muy a menudo. Sea en forma de mal aliento ocasional que siente casi todo adulto sano al levantarse en la mañana, o sea en forma de problemas más serios o graves, desde trastornos metabólicos hasta tumores pulmonares, se dice que la halitosis afecta a casi 50 % de una población. </a:t>
            </a:r>
            <a:endParaRPr lang="es-E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-halito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14422"/>
            <a:ext cx="5802842" cy="4130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Periodontitis.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2400" dirty="0" smtClean="0"/>
          </a:p>
          <a:p>
            <a:r>
              <a:rPr lang="es-ES" sz="2400" dirty="0" smtClean="0"/>
              <a:t>La </a:t>
            </a:r>
            <a:r>
              <a:rPr lang="es-ES" sz="2400" dirty="0" smtClean="0"/>
              <a:t>periodontitis, denominada comúnmente piorrea, es una </a:t>
            </a:r>
            <a:r>
              <a:rPr lang="es-ES" sz="2400" dirty="0" smtClean="0">
                <a:hlinkClick r:id="rId2" tooltip="Enfermedad"/>
              </a:rPr>
              <a:t>enfermedad</a:t>
            </a:r>
            <a:r>
              <a:rPr lang="es-ES" sz="2400" dirty="0" smtClean="0"/>
              <a:t> crónica e irreversible que puede cursar con una </a:t>
            </a:r>
            <a:r>
              <a:rPr lang="es-ES" sz="2400" dirty="0" smtClean="0">
                <a:hlinkClick r:id="rId3" tooltip="Gingivitis"/>
              </a:rPr>
              <a:t>gingivitis</a:t>
            </a:r>
            <a:r>
              <a:rPr lang="es-ES" sz="2400" dirty="0" smtClean="0"/>
              <a:t> inicial, para luego proseguir con una retracción gingival y pérdida de hueso hasta, en el caso de no ser tratada, dejar sin soporte óseo al </a:t>
            </a:r>
            <a:r>
              <a:rPr lang="es-ES" sz="2400" dirty="0" smtClean="0">
                <a:hlinkClick r:id="rId4" tooltip="Diente"/>
              </a:rPr>
              <a:t>diente</a:t>
            </a:r>
            <a:r>
              <a:rPr lang="es-ES" sz="2400" dirty="0" smtClean="0"/>
              <a:t>.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</a:t>
            </a:r>
            <a:r>
              <a:rPr lang="es-ES" sz="2400" dirty="0" smtClean="0"/>
              <a:t>La pérdida de dicho soporte implica la pérdida irreparable del diente mismo.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eriadvanced-periodontit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142984"/>
            <a:ext cx="6284405" cy="4713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Fluorosis.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 </a:t>
            </a:r>
            <a:r>
              <a:rPr lang="es-ES" sz="2400" dirty="0" smtClean="0"/>
              <a:t>La fluorosis dental es la </a:t>
            </a:r>
            <a:r>
              <a:rPr lang="es-ES" sz="2400" dirty="0" smtClean="0"/>
              <a:t>hipo mineralización </a:t>
            </a:r>
            <a:r>
              <a:rPr lang="es-ES" sz="2400" dirty="0" smtClean="0"/>
              <a:t>del esmalte dental por aumento de la porosidad. </a:t>
            </a:r>
            <a:br>
              <a:rPr lang="es-ES" sz="2400" dirty="0" smtClean="0"/>
            </a:br>
            <a:r>
              <a:rPr lang="es-ES" sz="2400" dirty="0" smtClean="0"/>
              <a:t>Se debe a una excesiva ingesta de Flúor durante el desarrollo del esmalte antes de la erupción.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</TotalTime>
  <Words>733</Words>
  <Application>Microsoft Office PowerPoint</Application>
  <PresentationFormat>Presentación en pantalla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Metro</vt:lpstr>
      <vt:lpstr>Patologías de Cavidad Oral.</vt:lpstr>
      <vt:lpstr>Patología. </vt:lpstr>
      <vt:lpstr>Gingivitis. </vt:lpstr>
      <vt:lpstr>Diapositiva 4</vt:lpstr>
      <vt:lpstr>Halitosis. </vt:lpstr>
      <vt:lpstr>Diapositiva 6</vt:lpstr>
      <vt:lpstr>Periodontitis. </vt:lpstr>
      <vt:lpstr>Diapositiva 8</vt:lpstr>
      <vt:lpstr>Fluorosis. </vt:lpstr>
      <vt:lpstr>Diapositiva 10</vt:lpstr>
      <vt:lpstr>Bruxismo. </vt:lpstr>
      <vt:lpstr>Diapositiva 12</vt:lpstr>
      <vt:lpstr>Bolsa Periodontal. </vt:lpstr>
      <vt:lpstr>Diapositiva 14</vt:lpstr>
      <vt:lpstr>Enfermedad periodontal. </vt:lpstr>
      <vt:lpstr>Diapositiva 16</vt:lpstr>
      <vt:lpstr>Placa dental. </vt:lpstr>
      <vt:lpstr>Diapositiva 18</vt:lpstr>
      <vt:lpstr>Caries. </vt:lpstr>
      <vt:lpstr>Diapositiva 20</vt:lpstr>
      <vt:lpstr>Pulpitis. </vt:lpstr>
      <vt:lpstr>Diapositiva 22</vt:lpstr>
      <vt:lpstr>Mucocele. </vt:lpstr>
      <vt:lpstr>Diapositiva 24</vt:lpstr>
      <vt:lpstr>Diapositiva 25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Patologías de Cavidad Oral.</dc:title>
  <dc:creator>Mi PC</dc:creator>
  <cp:lastModifiedBy>Mi PC</cp:lastModifiedBy>
  <cp:revision>4</cp:revision>
  <dcterms:created xsi:type="dcterms:W3CDTF">2012-05-03T03:17:03Z</dcterms:created>
  <dcterms:modified xsi:type="dcterms:W3CDTF">2012-05-03T03:48:44Z</dcterms:modified>
</cp:coreProperties>
</file>