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70" d="100"/>
          <a:sy n="70" d="100"/>
        </p:scale>
        <p:origin x="-7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E0B75-B20B-405A-972D-77990FDB51B7}" type="datetimeFigureOut">
              <a:rPr lang="es-MX" smtClean="0"/>
              <a:t>02/05/2012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9EA1EB-CEA8-403C-8897-43D1E54973BE}" type="slidenum">
              <a:rPr lang="es-MX" smtClean="0"/>
              <a:t>‹Nº›</a:t>
            </a:fld>
            <a:endParaRPr lang="es-MX"/>
          </a:p>
        </p:txBody>
      </p:sp>
    </p:spTree>
    <p:extLst>
      <p:ext uri="{BB962C8B-B14F-4D97-AF65-F5344CB8AC3E}">
        <p14:creationId xmlns:p14="http://schemas.microsoft.com/office/powerpoint/2010/main" val="37508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B9EA1EB-CEA8-403C-8897-43D1E54973BE}" type="slidenum">
              <a:rPr lang="es-MX" smtClean="0"/>
              <a:t>1</a:t>
            </a:fld>
            <a:endParaRPr lang="es-MX"/>
          </a:p>
        </p:txBody>
      </p:sp>
    </p:spTree>
    <p:extLst>
      <p:ext uri="{BB962C8B-B14F-4D97-AF65-F5344CB8AC3E}">
        <p14:creationId xmlns:p14="http://schemas.microsoft.com/office/powerpoint/2010/main" val="379217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19751526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280040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349026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365036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325718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37206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351067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279920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246640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29023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FB8BF3-B583-4578-80FD-E88F2BF84584}" type="datetimeFigureOut">
              <a:rPr lang="es-MX" smtClean="0"/>
              <a:t>02/05/2012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AA5FCF-55D2-4648-A01C-2A814C84C203}" type="slidenum">
              <a:rPr lang="es-MX" smtClean="0"/>
              <a:t>‹Nº›</a:t>
            </a:fld>
            <a:endParaRPr lang="es-MX"/>
          </a:p>
        </p:txBody>
      </p:sp>
    </p:spTree>
    <p:extLst>
      <p:ext uri="{BB962C8B-B14F-4D97-AF65-F5344CB8AC3E}">
        <p14:creationId xmlns:p14="http://schemas.microsoft.com/office/powerpoint/2010/main" val="39918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B8BF3-B583-4578-80FD-E88F2BF84584}" type="datetimeFigureOut">
              <a:rPr lang="es-MX" smtClean="0"/>
              <a:t>02/05/2012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A5FCF-55D2-4648-A01C-2A814C84C203}" type="slidenum">
              <a:rPr lang="es-MX" smtClean="0"/>
              <a:t>‹Nº›</a:t>
            </a:fld>
            <a:endParaRPr lang="es-MX"/>
          </a:p>
        </p:txBody>
      </p:sp>
    </p:spTree>
    <p:extLst>
      <p:ext uri="{BB962C8B-B14F-4D97-AF65-F5344CB8AC3E}">
        <p14:creationId xmlns:p14="http://schemas.microsoft.com/office/powerpoint/2010/main" val="390969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9/96/Leukoplakia02-04-06.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d/d5/Kaposi%E2%80%99s_sarcoma_intraoral_AIDS_072_lor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otos.categoriageneral.com/fotos/2011/08/Fotos-de-caries-en-los-dientes.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44824"/>
            <a:ext cx="7632848" cy="3528392"/>
          </a:xfrm>
        </p:spPr>
        <p:txBody>
          <a:bodyPr>
            <a:normAutofit/>
          </a:bodyPr>
          <a:lstStyle/>
          <a:p>
            <a:r>
              <a:rPr lang="es-MX" sz="2400" dirty="0" smtClean="0"/>
              <a:t>UNIVERSIDAD GUADALAJARA LAMAR</a:t>
            </a:r>
            <a:br>
              <a:rPr lang="es-MX" sz="2400" dirty="0" smtClean="0"/>
            </a:br>
            <a:r>
              <a:rPr lang="es-MX" sz="2400" dirty="0" smtClean="0"/>
              <a:t/>
            </a:r>
            <a:br>
              <a:rPr lang="es-MX" sz="2400" dirty="0" smtClean="0"/>
            </a:br>
            <a:r>
              <a:rPr lang="es-MX" sz="2400" dirty="0" smtClean="0"/>
              <a:t>PATOLOGIAS DE EL APARATO ESTOMATOGNATICO</a:t>
            </a:r>
            <a:br>
              <a:rPr lang="es-MX" sz="2400" dirty="0" smtClean="0"/>
            </a:br>
            <a:r>
              <a:rPr lang="es-MX" sz="2400" dirty="0" smtClean="0"/>
              <a:t/>
            </a:r>
            <a:br>
              <a:rPr lang="es-MX" sz="2400" dirty="0" smtClean="0"/>
            </a:br>
            <a:r>
              <a:rPr lang="es-MX" sz="2400" dirty="0" smtClean="0"/>
              <a:t>EPIDEMIOLOGIA DE LA SALUD BUCAL</a:t>
            </a:r>
            <a:br>
              <a:rPr lang="es-MX" sz="2400" dirty="0" smtClean="0"/>
            </a:br>
            <a:r>
              <a:rPr lang="es-MX" sz="2400" dirty="0" smtClean="0"/>
              <a:t/>
            </a:r>
            <a:br>
              <a:rPr lang="es-MX" sz="2400" dirty="0" smtClean="0"/>
            </a:br>
            <a:r>
              <a:rPr lang="es-MX" sz="2400" dirty="0" smtClean="0"/>
              <a:t>ODONTOLGIA 2 C</a:t>
            </a:r>
            <a:br>
              <a:rPr lang="es-MX" sz="2400" dirty="0" smtClean="0"/>
            </a:br>
            <a:r>
              <a:rPr lang="es-MX" sz="2400" dirty="0" smtClean="0"/>
              <a:t/>
            </a:r>
            <a:br>
              <a:rPr lang="es-MX" sz="2400" dirty="0" smtClean="0"/>
            </a:br>
            <a:r>
              <a:rPr lang="es-MX" sz="2400" dirty="0" smtClean="0"/>
              <a:t>MARICELA PAZ SARAY</a:t>
            </a:r>
            <a:endParaRPr lang="es-MX" sz="2400" dirty="0"/>
          </a:p>
        </p:txBody>
      </p:sp>
      <p:sp>
        <p:nvSpPr>
          <p:cNvPr id="3" name="2 Subtítulo"/>
          <p:cNvSpPr>
            <a:spLocks noGrp="1"/>
          </p:cNvSpPr>
          <p:nvPr>
            <p:ph type="subTitle" idx="1"/>
          </p:nvPr>
        </p:nvSpPr>
        <p:spPr>
          <a:xfrm>
            <a:off x="2555776" y="6525344"/>
            <a:ext cx="4928592" cy="332656"/>
          </a:xfrm>
        </p:spPr>
        <p:txBody>
          <a:bodyPr>
            <a:normAutofit fontScale="55000" lnSpcReduction="20000"/>
          </a:bodyPr>
          <a:lstStyle/>
          <a:p>
            <a:endParaRPr lang="es-MX" dirty="0" smtClean="0"/>
          </a:p>
        </p:txBody>
      </p:sp>
    </p:spTree>
    <p:extLst>
      <p:ext uri="{BB962C8B-B14F-4D97-AF65-F5344CB8AC3E}">
        <p14:creationId xmlns:p14="http://schemas.microsoft.com/office/powerpoint/2010/main" val="2381411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1800" b="1" dirty="0" smtClean="0"/>
              <a:t/>
            </a:r>
            <a:br>
              <a:rPr lang="es-MX" sz="1800" b="1" dirty="0" smtClean="0"/>
            </a:br>
            <a:r>
              <a:rPr lang="es-MX" sz="1800" b="1" dirty="0" smtClean="0"/>
              <a:t>Adenopatía</a:t>
            </a:r>
            <a:r>
              <a:rPr lang="es-MX" sz="1800" dirty="0"/>
              <a:t/>
            </a:r>
            <a:br>
              <a:rPr lang="es-MX" sz="1800" dirty="0"/>
            </a:br>
            <a:r>
              <a:rPr lang="es-MX" sz="1800" b="1" dirty="0"/>
              <a:t>Una adenopatía o </a:t>
            </a:r>
            <a:r>
              <a:rPr lang="es-MX" sz="1800" b="1" dirty="0" err="1"/>
              <a:t>linfadenopatía</a:t>
            </a:r>
            <a:r>
              <a:rPr lang="es-MX" sz="1800" b="1" dirty="0"/>
              <a:t> es el término que se usa en medicina para referirse a un trastorno inespecífico de los ganglios linfáticos. En la mayoría de los casos, el término se usa como sinónimo generalizado de una tumefacción, aumento de volumen o inflamación de los ganglios linfáticos, acompañado o no de fiebre. Cuando el trastorno se debe a una infección, se habla de adenitis y cuando la infección ocupa los canales linfáticos, se usa el término de linfangitis.</a:t>
            </a:r>
            <a:r>
              <a:rPr lang="es-MX" sz="1800" dirty="0"/>
              <a:t/>
            </a:r>
            <a:br>
              <a:rPr lang="es-MX" sz="1800" dirty="0"/>
            </a:br>
            <a:endParaRPr lang="es-MX" sz="1800" dirty="0"/>
          </a:p>
        </p:txBody>
      </p:sp>
      <p:pic>
        <p:nvPicPr>
          <p:cNvPr id="4" name="3 Marcador de contenido" descr="http://adolfoneda.com/wp-content/uploads/2010/12/f04013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0900" y="2172494"/>
            <a:ext cx="2362200" cy="3381375"/>
          </a:xfrm>
          <a:prstGeom prst="rect">
            <a:avLst/>
          </a:prstGeom>
          <a:noFill/>
          <a:ln>
            <a:noFill/>
          </a:ln>
        </p:spPr>
      </p:pic>
    </p:spTree>
    <p:extLst>
      <p:ext uri="{BB962C8B-B14F-4D97-AF65-F5344CB8AC3E}">
        <p14:creationId xmlns:p14="http://schemas.microsoft.com/office/powerpoint/2010/main" val="61827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1800" b="1" dirty="0" smtClean="0"/>
              <a:t/>
            </a:r>
            <a:br>
              <a:rPr lang="es-MX" sz="1800" b="1" dirty="0" smtClean="0"/>
            </a:br>
            <a:r>
              <a:rPr lang="es-MX" sz="1800" b="1" dirty="0"/>
              <a:t/>
            </a:r>
            <a:br>
              <a:rPr lang="es-MX" sz="1800" b="1" dirty="0"/>
            </a:br>
            <a:r>
              <a:rPr lang="es-MX" sz="1800" b="1" dirty="0" smtClean="0"/>
              <a:t/>
            </a:r>
            <a:br>
              <a:rPr lang="es-MX" sz="1800" b="1" dirty="0" smtClean="0"/>
            </a:br>
            <a:r>
              <a:rPr lang="es-MX" sz="1800" b="1" dirty="0"/>
              <a:t/>
            </a:r>
            <a:br>
              <a:rPr lang="es-MX" sz="1800" b="1" dirty="0"/>
            </a:br>
            <a:r>
              <a:rPr lang="es-MX" sz="1800" b="1" dirty="0" smtClean="0"/>
              <a:t/>
            </a:r>
            <a:br>
              <a:rPr lang="es-MX" sz="1800" b="1" dirty="0" smtClean="0"/>
            </a:br>
            <a:r>
              <a:rPr lang="es-MX" sz="1800" b="1" dirty="0" err="1" smtClean="0"/>
              <a:t>Leucoplasia</a:t>
            </a:r>
            <a:r>
              <a:rPr lang="es-MX" sz="1800" dirty="0"/>
              <a:t/>
            </a:r>
            <a:br>
              <a:rPr lang="es-MX" sz="1800" dirty="0"/>
            </a:br>
            <a:r>
              <a:rPr lang="es-MX" sz="1800" b="1" dirty="0"/>
              <a:t>ciertas lesiones bucales que presentan histológicamente algunas </a:t>
            </a:r>
            <a:r>
              <a:rPr lang="es-MX" sz="1800" b="1" dirty="0" err="1"/>
              <a:t>disqueratosis</a:t>
            </a:r>
            <a:r>
              <a:rPr lang="es-MX" sz="1800" b="1" dirty="0"/>
              <a:t>, como: </a:t>
            </a:r>
            <a:r>
              <a:rPr lang="es-MX" sz="1800" b="1" dirty="0" err="1"/>
              <a:t>papilomatosis</a:t>
            </a:r>
            <a:r>
              <a:rPr lang="es-MX" sz="1800" b="1" dirty="0"/>
              <a:t>; hiperqueratosis; y acantosis, cuya característica principal es ser una placa blanquecina que normalmente no puede desprenderse por raspado, forma parte del epitelio, y está en crecimiento</a:t>
            </a:r>
            <a:r>
              <a:rPr lang="es-MX" sz="1800" dirty="0"/>
              <a:t/>
            </a:r>
            <a:br>
              <a:rPr lang="es-MX" sz="1800" dirty="0"/>
            </a:br>
            <a:r>
              <a:rPr lang="es-MX" sz="1800" b="1" dirty="0"/>
              <a:t>Es blanca porque presenta un engrosamiento epitelial con </a:t>
            </a:r>
            <a:r>
              <a:rPr lang="es-MX" sz="1800" b="1" dirty="0" err="1"/>
              <a:t>hiperproducción</a:t>
            </a:r>
            <a:r>
              <a:rPr lang="es-MX" sz="1800" b="1" dirty="0"/>
              <a:t> de queratina. Es una lesión delimitada y asociada a factores que la provocan, sobre todo el tabaco; dejando el consumo de este hábito, puede llegar a remitir. </a:t>
            </a:r>
            <a:r>
              <a:rPr lang="es-MX" sz="1800" dirty="0"/>
              <a:t/>
            </a:r>
            <a:br>
              <a:rPr lang="es-MX" sz="1800" dirty="0"/>
            </a:br>
            <a:endParaRPr lang="es-MX" sz="1800" dirty="0"/>
          </a:p>
        </p:txBody>
      </p:sp>
      <p:pic>
        <p:nvPicPr>
          <p:cNvPr id="4" name="3 Marcador de contenido" descr="File:Leukoplakia02-04-06.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3068960"/>
            <a:ext cx="5472608" cy="3528392"/>
          </a:xfrm>
          <a:prstGeom prst="rect">
            <a:avLst/>
          </a:prstGeom>
          <a:noFill/>
          <a:ln>
            <a:noFill/>
          </a:ln>
        </p:spPr>
      </p:pic>
    </p:spTree>
    <p:extLst>
      <p:ext uri="{BB962C8B-B14F-4D97-AF65-F5344CB8AC3E}">
        <p14:creationId xmlns:p14="http://schemas.microsoft.com/office/powerpoint/2010/main" val="251313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1143000"/>
          </a:xfrm>
        </p:spPr>
        <p:txBody>
          <a:bodyPr>
            <a:normAutofit fontScale="90000"/>
          </a:bodyPr>
          <a:lstStyle/>
          <a:p>
            <a:r>
              <a:rPr lang="es-MX" dirty="0" smtClean="0"/>
              <a:t/>
            </a:r>
            <a:br>
              <a:rPr lang="es-MX" dirty="0" smtClean="0"/>
            </a:br>
            <a:r>
              <a:rPr lang="es-MX" sz="2000" dirty="0" smtClean="0"/>
              <a:t>ESTOMATITIS HERPETICA</a:t>
            </a:r>
            <a:br>
              <a:rPr lang="es-MX" sz="2000" dirty="0" smtClean="0"/>
            </a:br>
            <a:r>
              <a:rPr lang="es-MX" sz="2000" dirty="0" smtClean="0"/>
              <a:t>La estomatitis herpética es una infección primoinfección producida por el virus herpes de tipo 1. Se caracteriza por la aparición en labios, mucosa bucal, encías, garganta, esófago etc. de úlceras herpéticas muy dolorosas que dificultan la ingestión de alimentos</a:t>
            </a:r>
            <a:r>
              <a:rPr lang="es-MX" dirty="0" smtClean="0"/>
              <a:t>.</a:t>
            </a:r>
            <a:br>
              <a:rPr lang="es-MX" dirty="0" smtClean="0"/>
            </a:br>
            <a:endParaRPr lang="es-MX" dirty="0"/>
          </a:p>
        </p:txBody>
      </p:sp>
      <p:pic>
        <p:nvPicPr>
          <p:cNvPr id="4" name="3 Marcador de contenido" descr="http://www.virtual.unal.edu.co/cursos/medicina/2010828/lecciones/cap2/imgLeccion2/cap2-510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2996952"/>
            <a:ext cx="4889500" cy="3276600"/>
          </a:xfrm>
          <a:prstGeom prst="rect">
            <a:avLst/>
          </a:prstGeom>
          <a:noFill/>
          <a:ln>
            <a:noFill/>
          </a:ln>
        </p:spPr>
      </p:pic>
    </p:spTree>
    <p:extLst>
      <p:ext uri="{BB962C8B-B14F-4D97-AF65-F5344CB8AC3E}">
        <p14:creationId xmlns:p14="http://schemas.microsoft.com/office/powerpoint/2010/main" val="3514893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nSpc>
                <a:spcPct val="115000"/>
              </a:lnSpc>
              <a:spcAft>
                <a:spcPts val="1000"/>
              </a:spcAft>
            </a:pPr>
            <a:r>
              <a:rPr lang="es-MX" dirty="0">
                <a:ea typeface="Calibri"/>
                <a:cs typeface="Times New Roman"/>
              </a:rPr>
              <a:t> </a:t>
            </a:r>
            <a:br>
              <a:rPr lang="es-MX" dirty="0">
                <a:ea typeface="Calibri"/>
                <a:cs typeface="Times New Roman"/>
              </a:rPr>
            </a:br>
            <a:r>
              <a:rPr lang="es-MX" dirty="0" smtClean="0">
                <a:ea typeface="Calibri"/>
                <a:cs typeface="Times New Roman"/>
              </a:rPr>
              <a:t/>
            </a:r>
            <a:br>
              <a:rPr lang="es-MX" dirty="0" smtClean="0">
                <a:ea typeface="Calibri"/>
                <a:cs typeface="Times New Roman"/>
              </a:rPr>
            </a:br>
            <a:r>
              <a:rPr lang="es-MX" dirty="0">
                <a:ea typeface="Calibri"/>
                <a:cs typeface="Times New Roman"/>
              </a:rPr>
              <a:t/>
            </a:r>
            <a:br>
              <a:rPr lang="es-MX" dirty="0">
                <a:ea typeface="Calibri"/>
                <a:cs typeface="Times New Roman"/>
              </a:rPr>
            </a:br>
            <a:r>
              <a:rPr lang="es-MX" sz="2000" b="1" dirty="0" smtClean="0">
                <a:solidFill>
                  <a:srgbClr val="00B050"/>
                </a:solidFill>
                <a:effectLst/>
                <a:latin typeface="Comic Sans MS"/>
                <a:ea typeface="Calibri"/>
                <a:cs typeface="Times New Roman"/>
              </a:rPr>
              <a:t>CANDIDIASIS</a:t>
            </a:r>
            <a:r>
              <a:rPr lang="es-MX" sz="2000" dirty="0">
                <a:ea typeface="Calibri"/>
                <a:cs typeface="Times New Roman"/>
              </a:rPr>
              <a:t/>
            </a:r>
            <a:br>
              <a:rPr lang="es-MX" sz="2000" dirty="0">
                <a:ea typeface="Calibri"/>
                <a:cs typeface="Times New Roman"/>
              </a:rPr>
            </a:br>
            <a:r>
              <a:rPr lang="es-ES" sz="2000" b="1" dirty="0" smtClean="0">
                <a:solidFill>
                  <a:srgbClr val="002060"/>
                </a:solidFill>
                <a:effectLst/>
                <a:latin typeface="Arial"/>
                <a:ea typeface="Calibri"/>
                <a:cs typeface="Times New Roman"/>
              </a:rPr>
              <a:t>La candidiasis es una infección fúngica (micosis) de cualquiera de las especies </a:t>
            </a:r>
            <a:r>
              <a:rPr lang="es-ES" sz="2000" b="1" i="1" dirty="0" smtClean="0">
                <a:solidFill>
                  <a:srgbClr val="002060"/>
                </a:solidFill>
                <a:effectLst/>
                <a:latin typeface="Arial"/>
                <a:ea typeface="Calibri"/>
                <a:cs typeface="Times New Roman"/>
              </a:rPr>
              <a:t>Candida</a:t>
            </a:r>
            <a:r>
              <a:rPr lang="es-ES" sz="2000" b="1" dirty="0" smtClean="0">
                <a:solidFill>
                  <a:srgbClr val="002060"/>
                </a:solidFill>
                <a:effectLst/>
                <a:latin typeface="Arial"/>
                <a:ea typeface="Calibri"/>
                <a:cs typeface="Times New Roman"/>
              </a:rPr>
              <a:t> (todas las levaduras), de las cuales la </a:t>
            </a:r>
            <a:r>
              <a:rPr lang="es-ES" sz="2000" b="1" i="1" dirty="0" smtClean="0">
                <a:solidFill>
                  <a:srgbClr val="002060"/>
                </a:solidFill>
                <a:effectLst/>
                <a:latin typeface="Arial"/>
                <a:ea typeface="Calibri"/>
                <a:cs typeface="Times New Roman"/>
              </a:rPr>
              <a:t>Candida albicas</a:t>
            </a:r>
            <a:r>
              <a:rPr lang="es-ES" sz="2000" b="1" dirty="0" smtClean="0">
                <a:solidFill>
                  <a:srgbClr val="002060"/>
                </a:solidFill>
                <a:effectLst/>
                <a:latin typeface="Arial"/>
                <a:ea typeface="Calibri"/>
                <a:cs typeface="Times New Roman"/>
              </a:rPr>
              <a:t> es la más común</a:t>
            </a:r>
            <a:r>
              <a:rPr lang="es-MX" sz="2000" dirty="0">
                <a:ea typeface="Calibri"/>
                <a:cs typeface="Times New Roman"/>
              </a:rPr>
              <a:t/>
            </a:r>
            <a:br>
              <a:rPr lang="es-MX" sz="2000" dirty="0">
                <a:ea typeface="Calibri"/>
                <a:cs typeface="Times New Roman"/>
              </a:rPr>
            </a:br>
            <a:r>
              <a:rPr lang="es-MX" sz="2000" b="1" dirty="0" smtClean="0">
                <a:solidFill>
                  <a:srgbClr val="002060"/>
                </a:solidFill>
                <a:effectLst/>
                <a:latin typeface="Arial"/>
                <a:ea typeface="Calibri"/>
                <a:cs typeface="Times New Roman"/>
              </a:rPr>
              <a:t>Las infecciones Candida de esta última categoría también son conocidas como candidemias y son usualmente limitadas a personas inmunocomprometidas, tales como pacientes con cáncer, trasplante, o SIDA como también pacientes de cirugía de emergencia no traumáticas.</a:t>
            </a:r>
            <a:r>
              <a:rPr lang="es-MX" sz="2000" dirty="0">
                <a:ea typeface="Calibri"/>
                <a:cs typeface="Times New Roman"/>
              </a:rPr>
              <a:t/>
            </a:r>
            <a:br>
              <a:rPr lang="es-MX" sz="2000" dirty="0">
                <a:ea typeface="Calibri"/>
                <a:cs typeface="Times New Roman"/>
              </a:rPr>
            </a:br>
            <a:endParaRPr lang="es-MX" sz="2000" dirty="0"/>
          </a:p>
        </p:txBody>
      </p:sp>
      <p:pic>
        <p:nvPicPr>
          <p:cNvPr id="4" name="3 Marcador de contenido" descr="File:Kaposi’s sarcoma intraoral AIDS 072 lores.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3094" y="3068638"/>
            <a:ext cx="4888062" cy="3240087"/>
          </a:xfrm>
          <a:prstGeom prst="rect">
            <a:avLst/>
          </a:prstGeom>
          <a:noFill/>
          <a:ln>
            <a:noFill/>
          </a:ln>
        </p:spPr>
      </p:pic>
    </p:spTree>
    <p:extLst>
      <p:ext uri="{BB962C8B-B14F-4D97-AF65-F5344CB8AC3E}">
        <p14:creationId xmlns:p14="http://schemas.microsoft.com/office/powerpoint/2010/main" val="1866872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000" b="1" dirty="0" smtClean="0"/>
              <a:t/>
            </a:r>
            <a:br>
              <a:rPr lang="es-MX" sz="2000" b="1" dirty="0" smtClean="0"/>
            </a:br>
            <a:r>
              <a:rPr lang="es-MX" sz="2000" b="1" dirty="0"/>
              <a:t/>
            </a:r>
            <a:br>
              <a:rPr lang="es-MX" sz="2000" b="1" dirty="0"/>
            </a:br>
            <a:r>
              <a:rPr lang="es-MX" sz="2000" b="1" dirty="0" smtClean="0"/>
              <a:t/>
            </a:r>
            <a:br>
              <a:rPr lang="es-MX" sz="2000" b="1" dirty="0" smtClean="0"/>
            </a:br>
            <a:r>
              <a:rPr lang="es-MX" sz="2000" b="1" dirty="0"/>
              <a:t/>
            </a:r>
            <a:br>
              <a:rPr lang="es-MX" sz="2000" b="1" dirty="0"/>
            </a:br>
            <a:r>
              <a:rPr lang="es-MX" sz="2000" b="1" dirty="0" smtClean="0"/>
              <a:t/>
            </a:r>
            <a:br>
              <a:rPr lang="es-MX" sz="2000" b="1" dirty="0" smtClean="0"/>
            </a:br>
            <a:r>
              <a:rPr lang="es-MX" sz="2000" b="1" dirty="0" smtClean="0"/>
              <a:t>SIALADENTITIS</a:t>
            </a:r>
            <a:r>
              <a:rPr lang="es-MX" sz="2000" dirty="0"/>
              <a:t/>
            </a:r>
            <a:br>
              <a:rPr lang="es-MX" sz="2000" dirty="0"/>
            </a:br>
            <a:r>
              <a:rPr lang="es-MX" sz="2000" b="1" dirty="0"/>
              <a:t>La sialadenitis es un término médico que significa inflamación de una de las glándulas salivales, que puede ser un evento agudo (temporal) o crónico y recurrente</a:t>
            </a:r>
            <a:r>
              <a:rPr lang="es-MX" b="1" dirty="0"/>
              <a:t>.</a:t>
            </a:r>
            <a:r>
              <a:rPr lang="es-MX" dirty="0"/>
              <a:t/>
            </a:r>
            <a:br>
              <a:rPr lang="es-MX" dirty="0"/>
            </a:br>
            <a:endParaRPr lang="es-MX" dirty="0"/>
          </a:p>
        </p:txBody>
      </p:sp>
      <p:pic>
        <p:nvPicPr>
          <p:cNvPr id="4" name="3 Marcador de contenido" descr="http://www.intelligentdental.com/wp-content/uploads/2010/02/073bb-300x20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8194" y="3179763"/>
            <a:ext cx="2857500" cy="1971675"/>
          </a:xfrm>
          <a:prstGeom prst="rect">
            <a:avLst/>
          </a:prstGeom>
          <a:noFill/>
          <a:ln>
            <a:noFill/>
          </a:ln>
        </p:spPr>
      </p:pic>
    </p:spTree>
    <p:extLst>
      <p:ext uri="{BB962C8B-B14F-4D97-AF65-F5344CB8AC3E}">
        <p14:creationId xmlns:p14="http://schemas.microsoft.com/office/powerpoint/2010/main" val="2709679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000" b="1" dirty="0" smtClean="0"/>
              <a:t/>
            </a:r>
            <a:br>
              <a:rPr lang="es-MX" sz="2000" b="1" dirty="0" smtClean="0"/>
            </a:br>
            <a:r>
              <a:rPr lang="es-MX" sz="2000" b="1" dirty="0"/>
              <a:t/>
            </a:r>
            <a:br>
              <a:rPr lang="es-MX" sz="2000" b="1" dirty="0"/>
            </a:br>
            <a:r>
              <a:rPr lang="es-MX" sz="2000" b="1" dirty="0" smtClean="0"/>
              <a:t/>
            </a:r>
            <a:br>
              <a:rPr lang="es-MX" sz="2000" b="1" dirty="0" smtClean="0"/>
            </a:br>
            <a:r>
              <a:rPr lang="es-MX" sz="2000" b="1" dirty="0"/>
              <a:t/>
            </a:r>
            <a:br>
              <a:rPr lang="es-MX" sz="2000" b="1" dirty="0"/>
            </a:br>
            <a:r>
              <a:rPr lang="es-MX" sz="2000" b="1" dirty="0" smtClean="0"/>
              <a:t/>
            </a:r>
            <a:br>
              <a:rPr lang="es-MX" sz="2000" b="1" dirty="0" smtClean="0"/>
            </a:br>
            <a:r>
              <a:rPr lang="es-MX" sz="2000" b="1" dirty="0"/>
              <a:t/>
            </a:r>
            <a:br>
              <a:rPr lang="es-MX" sz="2000" b="1" dirty="0"/>
            </a:br>
            <a:r>
              <a:rPr lang="es-MX" sz="2000" b="1" dirty="0" smtClean="0"/>
              <a:t/>
            </a:r>
            <a:br>
              <a:rPr lang="es-MX" sz="2000" b="1" dirty="0" smtClean="0"/>
            </a:br>
            <a:r>
              <a:rPr lang="es-MX" sz="2000" b="1" dirty="0" smtClean="0"/>
              <a:t>CANCER </a:t>
            </a:r>
            <a:r>
              <a:rPr lang="es-MX" sz="2000" b="1" dirty="0"/>
              <a:t>EN LA BOCA</a:t>
            </a:r>
            <a:r>
              <a:rPr lang="es-MX" sz="2000" dirty="0"/>
              <a:t/>
            </a:r>
            <a:br>
              <a:rPr lang="es-MX" sz="2000" dirty="0"/>
            </a:br>
            <a:r>
              <a:rPr lang="es-MX" sz="2000" b="1" dirty="0"/>
              <a:t>El cáncer de boca por lo general está localizado en el tejido de los labios o de la lengua, aunque puede aparecer en el piso de la boca, el revestimiento de las mejillas, las encías o el paladar o techo de la boca.</a:t>
            </a:r>
            <a:r>
              <a:rPr lang="es-MX" sz="2000" dirty="0"/>
              <a:t/>
            </a:r>
            <a:br>
              <a:rPr lang="es-MX" sz="2000" dirty="0"/>
            </a:br>
            <a:r>
              <a:rPr lang="es-MX" sz="2000" b="1" dirty="0"/>
              <a:t>F</a:t>
            </a:r>
            <a:r>
              <a:rPr lang="es-MX" sz="2000" dirty="0"/>
              <a:t> </a:t>
            </a:r>
            <a:r>
              <a:rPr lang="es-MX" sz="2000" b="1" dirty="0"/>
              <a:t>ACTORES DE RIESGO:</a:t>
            </a:r>
            <a:r>
              <a:rPr lang="es-MX" sz="2000" dirty="0"/>
              <a:t/>
            </a:r>
            <a:br>
              <a:rPr lang="es-MX" sz="2000" dirty="0"/>
            </a:br>
            <a:r>
              <a:rPr lang="es-MX" sz="2000" b="1" dirty="0"/>
              <a:t>Tabaquismo,</a:t>
            </a:r>
            <a:r>
              <a:rPr lang="es-MX" sz="2000" dirty="0"/>
              <a:t> </a:t>
            </a:r>
            <a:r>
              <a:rPr lang="es-MX" sz="2000" b="1" dirty="0"/>
              <a:t>Nutricional,</a:t>
            </a:r>
            <a:r>
              <a:rPr lang="es-MX" sz="2000" dirty="0"/>
              <a:t> </a:t>
            </a:r>
            <a:r>
              <a:rPr lang="es-MX" sz="2000" b="1" dirty="0"/>
              <a:t>Alcoholismo,</a:t>
            </a:r>
            <a:r>
              <a:rPr lang="es-MX" sz="2000" dirty="0"/>
              <a:t> </a:t>
            </a:r>
            <a:r>
              <a:rPr lang="es-MX" sz="2000" b="1" dirty="0"/>
              <a:t>Virus del papiloma humano</a:t>
            </a:r>
            <a:r>
              <a:rPr lang="es-MX" b="1" dirty="0"/>
              <a:t>.</a:t>
            </a:r>
            <a:r>
              <a:rPr lang="es-MX" dirty="0"/>
              <a:t/>
            </a:r>
            <a:br>
              <a:rPr lang="es-MX" dirty="0"/>
            </a:br>
            <a:endParaRPr lang="es-MX" dirty="0"/>
          </a:p>
        </p:txBody>
      </p:sp>
      <p:pic>
        <p:nvPicPr>
          <p:cNvPr id="4" name="3 Marcador de contenido" descr="http://sanfranciscosur.com/wp-content/uploads/2012/01/cancer_de_boc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3757930"/>
            <a:ext cx="4608512" cy="2623398"/>
          </a:xfrm>
          <a:prstGeom prst="rect">
            <a:avLst/>
          </a:prstGeom>
          <a:noFill/>
          <a:ln>
            <a:noFill/>
          </a:ln>
        </p:spPr>
      </p:pic>
    </p:spTree>
    <p:extLst>
      <p:ext uri="{BB962C8B-B14F-4D97-AF65-F5344CB8AC3E}">
        <p14:creationId xmlns:p14="http://schemas.microsoft.com/office/powerpoint/2010/main" val="1390972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1800" b="1" dirty="0" smtClean="0"/>
              <a:t/>
            </a:r>
            <a:br>
              <a:rPr lang="es-MX" sz="1800" b="1" dirty="0" smtClean="0"/>
            </a:br>
            <a:r>
              <a:rPr lang="es-MX" sz="1800" b="1" dirty="0"/>
              <a:t/>
            </a:r>
            <a:br>
              <a:rPr lang="es-MX" sz="1800" b="1" dirty="0"/>
            </a:br>
            <a:r>
              <a:rPr lang="es-MX" sz="1800" b="1" dirty="0" smtClean="0"/>
              <a:t/>
            </a:r>
            <a:br>
              <a:rPr lang="es-MX" sz="1800" b="1" dirty="0" smtClean="0"/>
            </a:br>
            <a:r>
              <a:rPr lang="es-MX" sz="1800" b="1" dirty="0"/>
              <a:t/>
            </a:r>
            <a:br>
              <a:rPr lang="es-MX" sz="1800" b="1" dirty="0"/>
            </a:br>
            <a:r>
              <a:rPr lang="es-MX" sz="1800" b="1" dirty="0" smtClean="0"/>
              <a:t/>
            </a:r>
            <a:br>
              <a:rPr lang="es-MX" sz="1800" b="1" dirty="0" smtClean="0"/>
            </a:br>
            <a:r>
              <a:rPr lang="es-MX" sz="1800" b="1" dirty="0"/>
              <a:t/>
            </a:r>
            <a:br>
              <a:rPr lang="es-MX" sz="1800" b="1" dirty="0"/>
            </a:br>
            <a:r>
              <a:rPr lang="es-MX" sz="1800" b="1" dirty="0" smtClean="0"/>
              <a:t>GINGIVITIS</a:t>
            </a:r>
            <a:r>
              <a:rPr lang="es-MX" sz="1800" dirty="0"/>
              <a:t/>
            </a:r>
            <a:br>
              <a:rPr lang="es-MX" sz="1800" dirty="0"/>
            </a:br>
            <a:r>
              <a:rPr lang="es-MX" sz="1800" b="1" dirty="0"/>
              <a:t>La gingivitis es una enfermedad bucal generalmente bacteriana que provoca inflamación y sangrado de las encías, causada por los restos alimenticios que quedan atrapados entre los dientes. Es muy frecuente que su origen sea causado por el crecimiento de las muelas del juicio, que produce una concavidad, que es donde se deposita el agente patógeno o bacteria. </a:t>
            </a:r>
            <a:r>
              <a:rPr lang="es-MX" sz="1800" dirty="0"/>
              <a:t/>
            </a:r>
            <a:br>
              <a:rPr lang="es-MX" sz="1800" dirty="0"/>
            </a:br>
            <a:endParaRPr lang="es-MX" sz="1800"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2996952"/>
            <a:ext cx="4134683" cy="2732214"/>
          </a:xfrm>
          <a:prstGeom prst="rect">
            <a:avLst/>
          </a:prstGeom>
          <a:noFill/>
        </p:spPr>
      </p:pic>
    </p:spTree>
    <p:extLst>
      <p:ext uri="{BB962C8B-B14F-4D97-AF65-F5344CB8AC3E}">
        <p14:creationId xmlns:p14="http://schemas.microsoft.com/office/powerpoint/2010/main" val="2980559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1800" b="1" dirty="0" smtClean="0"/>
              <a:t/>
            </a:r>
            <a:br>
              <a:rPr lang="es-MX" sz="1800" b="1" dirty="0" smtClean="0"/>
            </a:br>
            <a:r>
              <a:rPr lang="es-MX" sz="1800" b="1" dirty="0"/>
              <a:t/>
            </a:r>
            <a:br>
              <a:rPr lang="es-MX" sz="1800" b="1" dirty="0"/>
            </a:br>
            <a:r>
              <a:rPr lang="es-MX" sz="1800" b="1" dirty="0" smtClean="0"/>
              <a:t/>
            </a:r>
            <a:br>
              <a:rPr lang="es-MX" sz="1800" b="1" dirty="0" smtClean="0"/>
            </a:br>
            <a:r>
              <a:rPr lang="es-MX" sz="1800" b="1" dirty="0"/>
              <a:t/>
            </a:r>
            <a:br>
              <a:rPr lang="es-MX" sz="1800" b="1" dirty="0"/>
            </a:br>
            <a:r>
              <a:rPr lang="es-MX" sz="1800" b="1" dirty="0" smtClean="0"/>
              <a:t>CARIES</a:t>
            </a:r>
            <a:r>
              <a:rPr lang="es-MX" sz="1800" dirty="0" smtClean="0"/>
              <a:t/>
            </a:r>
            <a:br>
              <a:rPr lang="es-MX" sz="1800" dirty="0" smtClean="0"/>
            </a:br>
            <a:r>
              <a:rPr lang="es-MX" sz="1800" b="1" dirty="0" smtClean="0"/>
              <a:t>La caries es una enfermedad multifactorial que se caracteriza por la destrucción de los tejidos del diente como consecuencia de la desmineralización provocada por los ácidos que genera la placa bacteriana. Las bacterias fabrican ese ácido a partir de los restos de alimentos de la dieta que se les quedan expuestos. La destrucción química dental se asocia a la ingesta de azúcares y ácidos contenidos en bebidas y alimentos. La caries dental se asocia también a errores en las técnicas de higiene así como pastas dentales inadecuadas, falta de cepillado dental, ausencia de hilo dental, así como también con una etiología genética.</a:t>
            </a:r>
            <a:r>
              <a:rPr lang="es-MX" sz="1800" dirty="0" smtClean="0"/>
              <a:t/>
            </a:r>
            <a:br>
              <a:rPr lang="es-MX" sz="1800" dirty="0" smtClean="0"/>
            </a:br>
            <a:endParaRPr lang="es-MX" sz="1800" dirty="0"/>
          </a:p>
        </p:txBody>
      </p:sp>
      <p:sp>
        <p:nvSpPr>
          <p:cNvPr id="3" name="2 Marcador de contenido"/>
          <p:cNvSpPr>
            <a:spLocks noGrp="1"/>
          </p:cNvSpPr>
          <p:nvPr>
            <p:ph idx="1"/>
          </p:nvPr>
        </p:nvSpPr>
        <p:spPr>
          <a:xfrm>
            <a:off x="827584" y="6597352"/>
            <a:ext cx="7931224" cy="263542"/>
          </a:xfrm>
        </p:spPr>
        <p:txBody>
          <a:bodyPr>
            <a:normAutofit fontScale="40000" lnSpcReduction="20000"/>
          </a:bodyPr>
          <a:lstStyle/>
          <a:p>
            <a:endParaRPr lang="es-MX" dirty="0"/>
          </a:p>
        </p:txBody>
      </p:sp>
      <p:pic>
        <p:nvPicPr>
          <p:cNvPr id="4" name="3 Imagen" descr="http://fotos.categoriageneral.com/fotos/2011/08/Fotos-de-caries-en-los-dientes-385x40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375688" y="3391468"/>
            <a:ext cx="2780488" cy="2773835"/>
          </a:xfrm>
          <a:prstGeom prst="rect">
            <a:avLst/>
          </a:prstGeom>
          <a:noFill/>
          <a:ln>
            <a:noFill/>
          </a:ln>
        </p:spPr>
      </p:pic>
    </p:spTree>
    <p:extLst>
      <p:ext uri="{BB962C8B-B14F-4D97-AF65-F5344CB8AC3E}">
        <p14:creationId xmlns:p14="http://schemas.microsoft.com/office/powerpoint/2010/main" val="53177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1800" b="1" dirty="0" smtClean="0"/>
              <a:t>PERIODONTITIS</a:t>
            </a:r>
            <a:r>
              <a:rPr lang="es-MX" sz="1800" dirty="0" smtClean="0"/>
              <a:t/>
            </a:r>
            <a:br>
              <a:rPr lang="es-MX" sz="1800" dirty="0" smtClean="0"/>
            </a:br>
            <a:r>
              <a:rPr lang="es-MX" sz="1800" b="1" dirty="0" smtClean="0"/>
              <a:t>es una enfermedad crónica e irreversible que puede cursar con una gingivitis inicial, para luego proseguir con una retracción gingival y pérdida de hueso hasta, en el caso de no ser tratada, dejar sin soporte óseo al diente. La pérdida de dicho soporte implica la pérdida irreparable del diente mismo. De etiología bacteriana que afecta al periodonto (el tejido de sostén de los dientes, constituido por la encía, el hueso alveolar, el cemento radicular y el ligamento periodontal) se da mayormente en adultos de la tercera edad</a:t>
            </a:r>
            <a:endParaRPr lang="es-MX" sz="1800" dirty="0"/>
          </a:p>
        </p:txBody>
      </p:sp>
      <p:sp>
        <p:nvSpPr>
          <p:cNvPr id="3" name="2 Marcador de contenido"/>
          <p:cNvSpPr>
            <a:spLocks noGrp="1"/>
          </p:cNvSpPr>
          <p:nvPr>
            <p:ph idx="1"/>
          </p:nvPr>
        </p:nvSpPr>
        <p:spPr>
          <a:xfrm>
            <a:off x="1115616" y="2996952"/>
            <a:ext cx="7571184" cy="3129211"/>
          </a:xfrm>
        </p:spPr>
        <p:txBody>
          <a:bodyPr>
            <a:normAutofit/>
          </a:bodyPr>
          <a:lstStyle/>
          <a:p>
            <a:r>
              <a:rPr lang="es-MX" b="1" dirty="0" smtClean="0"/>
              <a:t>.</a:t>
            </a:r>
            <a:endParaRPr lang="es-MX"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490152"/>
            <a:ext cx="3489295" cy="2739048"/>
          </a:xfrm>
          <a:prstGeom prst="rect">
            <a:avLst/>
          </a:prstGeom>
          <a:noFill/>
        </p:spPr>
      </p:pic>
    </p:spTree>
    <p:extLst>
      <p:ext uri="{BB962C8B-B14F-4D97-AF65-F5344CB8AC3E}">
        <p14:creationId xmlns:p14="http://schemas.microsoft.com/office/powerpoint/2010/main" val="385173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000" b="1" dirty="0" smtClean="0"/>
              <a:t/>
            </a:r>
            <a:br>
              <a:rPr lang="es-MX" sz="2000" b="1" dirty="0" smtClean="0"/>
            </a:br>
            <a:r>
              <a:rPr lang="es-MX" sz="2000" b="1" dirty="0"/>
              <a:t/>
            </a:r>
            <a:br>
              <a:rPr lang="es-MX" sz="2000" b="1" dirty="0"/>
            </a:br>
            <a:r>
              <a:rPr lang="es-MX" sz="2000" b="1" dirty="0" smtClean="0"/>
              <a:t>FARINGITIS</a:t>
            </a:r>
            <a:r>
              <a:rPr lang="es-MX" sz="2000" dirty="0"/>
              <a:t/>
            </a:r>
            <a:br>
              <a:rPr lang="es-MX" sz="2000" dirty="0"/>
            </a:br>
            <a:r>
              <a:rPr lang="es-MX" sz="2000" b="1" dirty="0"/>
              <a:t>La faringitis es la inflamación de la mucosa que reviste la faringe. Generalmente le acompañan síntomas como deglución difícil, amígdalas inflamadas y fiebre más o menos elevada. Las posibles causas de la faringitis son las infecciones víricas, infecciones bacterianas o reacciones alérgicas. Los principales agentes causantes bacterianos son </a:t>
            </a:r>
            <a:r>
              <a:rPr lang="es-MX" sz="2000" b="1" dirty="0" err="1"/>
              <a:t>Streptococcus</a:t>
            </a:r>
            <a:r>
              <a:rPr lang="es-MX" sz="2000" b="1" dirty="0"/>
              <a:t> </a:t>
            </a:r>
            <a:r>
              <a:rPr lang="es-MX" sz="2000" b="1" dirty="0" err="1"/>
              <a:t>pyogenes</a:t>
            </a:r>
            <a:r>
              <a:rPr lang="es-MX" sz="2000" b="1" dirty="0"/>
              <a:t>, </a:t>
            </a:r>
            <a:r>
              <a:rPr lang="es-MX" sz="2000" b="1" dirty="0" err="1"/>
              <a:t>Haemophilus</a:t>
            </a:r>
            <a:r>
              <a:rPr lang="es-MX" sz="2000" b="1" dirty="0"/>
              <a:t> </a:t>
            </a:r>
            <a:r>
              <a:rPr lang="es-MX" sz="2000" b="1" dirty="0" err="1"/>
              <a:t>influenzae</a:t>
            </a:r>
            <a:r>
              <a:rPr lang="es-MX" sz="2000" b="1" dirty="0"/>
              <a:t>, entre otro</a:t>
            </a:r>
            <a:r>
              <a:rPr lang="es-MX" b="1" dirty="0"/>
              <a:t>s</a:t>
            </a:r>
            <a:endParaRPr lang="es-MX"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0586" y="2567669"/>
            <a:ext cx="3462828" cy="2591025"/>
          </a:xfrm>
          <a:prstGeom prst="rect">
            <a:avLst/>
          </a:prstGeom>
          <a:noFill/>
        </p:spPr>
      </p:pic>
    </p:spTree>
    <p:extLst>
      <p:ext uri="{BB962C8B-B14F-4D97-AF65-F5344CB8AC3E}">
        <p14:creationId xmlns:p14="http://schemas.microsoft.com/office/powerpoint/2010/main" val="2347995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6</Words>
  <Application>Microsoft Office PowerPoint</Application>
  <PresentationFormat>Presentación en pantalla (4:3)</PresentationFormat>
  <Paragraphs>13</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UNIVERSIDAD GUADALAJARA LAMAR  PATOLOGIAS DE EL APARATO ESTOMATOGNATICO  EPIDEMIOLOGIA DE LA SALUD BUCAL  ODONTOLGIA 2 C  MARICELA PAZ SARAY</vt:lpstr>
      <vt:lpstr> ESTOMATITIS HERPETICA La estomatitis herpética es una infección primoinfección producida por el virus herpes de tipo 1. Se caracteriza por la aparición en labios, mucosa bucal, encías, garganta, esófago etc. de úlceras herpéticas muy dolorosas que dificultan la ingestión de alimentos. </vt:lpstr>
      <vt:lpstr>    CANDIDIASIS La candidiasis es una infección fúngica (micosis) de cualquiera de las especies Candida (todas las levaduras), de las cuales la Candida albicas es la más común Las infecciones Candida de esta última categoría también son conocidas como candidemias y son usualmente limitadas a personas inmunocomprometidas, tales como pacientes con cáncer, trasplante, o SIDA como también pacientes de cirugía de emergencia no traumáticas. </vt:lpstr>
      <vt:lpstr>     SIALADENTITIS La sialadenitis es un término médico que significa inflamación de una de las glándulas salivales, que puede ser un evento agudo (temporal) o crónico y recurrente. </vt:lpstr>
      <vt:lpstr>       CANCER EN LA BOCA El cáncer de boca por lo general está localizado en el tejido de los labios o de la lengua, aunque puede aparecer en el piso de la boca, el revestimiento de las mejillas, las encías o el paladar o techo de la boca. F ACTORES DE RIESGO: Tabaquismo, Nutricional, Alcoholismo, Virus del papiloma humano. </vt:lpstr>
      <vt:lpstr>      GINGIVITIS La gingivitis es una enfermedad bucal generalmente bacteriana que provoca inflamación y sangrado de las encías, causada por los restos alimenticios que quedan atrapados entre los dientes. Es muy frecuente que su origen sea causado por el crecimiento de las muelas del juicio, que produce una concavidad, que es donde se deposita el agente patógeno o bacteria.  </vt:lpstr>
      <vt:lpstr>    CARIES La caries es una enfermedad multifactorial que se caracteriza por la destrucción de los tejidos del diente como consecuencia de la desmineralización provocada por los ácidos que genera la placa bacteriana. Las bacterias fabrican ese ácido a partir de los restos de alimentos de la dieta que se les quedan expuestos. La destrucción química dental se asocia a la ingesta de azúcares y ácidos contenidos en bebidas y alimentos. La caries dental se asocia también a errores en las técnicas de higiene así como pastas dentales inadecuadas, falta de cepillado dental, ausencia de hilo dental, así como también con una etiología genética. </vt:lpstr>
      <vt:lpstr>PERIODONTITIS es una enfermedad crónica e irreversible que puede cursar con una gingivitis inicial, para luego proseguir con una retracción gingival y pérdida de hueso hasta, en el caso de no ser tratada, dejar sin soporte óseo al diente. La pérdida de dicho soporte implica la pérdida irreparable del diente mismo. De etiología bacteriana que afecta al periodonto (el tejido de sostén de los dientes, constituido por la encía, el hueso alveolar, el cemento radicular y el ligamento periodontal) se da mayormente en adultos de la tercera edad</vt:lpstr>
      <vt:lpstr>  FARINGITIS La faringitis es la inflamación de la mucosa que reviste la faringe. Generalmente le acompañan síntomas como deglución difícil, amígdalas inflamadas y fiebre más o menos elevada. Las posibles causas de la faringitis son las infecciones víricas, infecciones bacterianas o reacciones alérgicas. Los principales agentes causantes bacterianos son Streptococcus pyogenes, Haemophilus influenzae, entre otros</vt:lpstr>
      <vt:lpstr> Adenopatía Una adenopatía o linfadenopatía es el término que se usa en medicina para referirse a un trastorno inespecífico de los ganglios linfáticos. En la mayoría de los casos, el término se usa como sinónimo generalizado de una tumefacción, aumento de volumen o inflamación de los ganglios linfáticos, acompañado o no de fiebre. Cuando el trastorno se debe a una infección, se habla de adenitis y cuando la infección ocupa los canales linfáticos, se usa el término de linfangitis. </vt:lpstr>
      <vt:lpstr>     Leucoplasia ciertas lesiones bucales que presentan histológicamente algunas disqueratosis, como: papilomatosis; hiperqueratosis; y acantosis, cuya característica principal es ser una placa blanquecina que normalmente no puede desprenderse por raspado, forma parte del epitelio, y está en crecimiento Es blanca porque presenta un engrosamiento epitelial con hiperproducción de queratina. Es una lesión delimitada y asociada a factores que la provocan, sobre todo el tabaco; dejando el consumo de este hábito, puede llegar a remitir.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dc:creator>
  <cp:lastModifiedBy>MIGUEL</cp:lastModifiedBy>
  <cp:revision>4</cp:revision>
  <dcterms:created xsi:type="dcterms:W3CDTF">2012-05-03T04:06:08Z</dcterms:created>
  <dcterms:modified xsi:type="dcterms:W3CDTF">2012-05-03T04:51:20Z</dcterms:modified>
</cp:coreProperties>
</file>