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94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s-ES_tradnl" smtClean="0"/>
              <a:t>Clic para editar título</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D3A87B4-6764-B745-851B-4758F8DFA5A4}" type="datetimeFigureOut">
              <a:rPr lang="es-ES" smtClean="0"/>
              <a:t>02/05/12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C9A32AA-62F8-284D-BFFE-2010EB56D7DF}" type="slidenum">
              <a:rPr lang="es-ES" smtClean="0"/>
              <a:t>‹Nr.›</a:t>
            </a:fld>
            <a:endParaRPr lang="es-E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s-ES_tradnl" smtClean="0"/>
              <a:t>Clic para editar título</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D3A87B4-6764-B745-851B-4758F8DFA5A4}" type="datetimeFigureOut">
              <a:rPr lang="es-ES" smtClean="0"/>
              <a:t>02/05/12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C9A32AA-62F8-284D-BFFE-2010EB56D7DF}" type="slidenum">
              <a:rPr lang="es-ES" smtClean="0"/>
              <a:t>‹Nr.›</a:t>
            </a:fld>
            <a:endParaRPr lang="es-E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s-ES_tradnl" smtClean="0"/>
              <a:t>Clic para editar título</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imágenes encima del título">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D3A87B4-6764-B745-851B-4758F8DFA5A4}" type="datetimeFigureOut">
              <a:rPr lang="es-ES" smtClean="0"/>
              <a:t>02/05/12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C9A32AA-62F8-284D-BFFE-2010EB56D7DF}" type="slidenum">
              <a:rPr lang="es-ES" smtClean="0"/>
              <a:t>‹Nr.›</a:t>
            </a:fld>
            <a:endParaRPr lang="es-E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s-ES_tradnl" smtClean="0"/>
              <a:t>Clic para editar título</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8D3A87B4-6764-B745-851B-4758F8DFA5A4}" type="datetimeFigureOut">
              <a:rPr lang="es-ES" smtClean="0"/>
              <a:t>02/05/12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C9A32AA-62F8-284D-BFFE-2010EB56D7DF}" type="slidenum">
              <a:rPr lang="es-ES" smtClean="0"/>
              <a:t>‹Nr.›</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8D3A87B4-6764-B745-851B-4758F8DFA5A4}" type="datetimeFigureOut">
              <a:rPr lang="es-ES" smtClean="0"/>
              <a:t>02/05/12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C9A32AA-62F8-284D-BFFE-2010EB56D7DF}" type="slidenum">
              <a:rPr lang="es-ES" smtClean="0"/>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8D3A87B4-6764-B745-851B-4758F8DFA5A4}" type="datetimeFigureOut">
              <a:rPr lang="es-ES" smtClean="0"/>
              <a:t>02/05/12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C9A32AA-62F8-284D-BFFE-2010EB56D7DF}" type="slidenum">
              <a:rPr lang="es-ES" smtClean="0"/>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s-ES_tradnl" smtClean="0"/>
              <a:t>Clic para editar título</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s-ES_tradnl" smtClean="0"/>
              <a:t>Clic para editar título</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8D3A87B4-6764-B745-851B-4758F8DFA5A4}" type="datetimeFigureOut">
              <a:rPr lang="es-ES" smtClean="0"/>
              <a:t>02/05/12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C9A32AA-62F8-284D-BFFE-2010EB56D7DF}" type="slidenum">
              <a:rPr lang="es-ES" smtClean="0"/>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8D3A87B4-6764-B745-851B-4758F8DFA5A4}" type="datetimeFigureOut">
              <a:rPr lang="es-ES" smtClean="0"/>
              <a:t>02/05/12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C9A32AA-62F8-284D-BFFE-2010EB56D7DF}" type="slidenum">
              <a:rPr lang="es-ES" smtClean="0"/>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8D3A87B4-6764-B745-851B-4758F8DFA5A4}" type="datetimeFigureOut">
              <a:rPr lang="es-ES" smtClean="0"/>
              <a:t>02/05/12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C9A32AA-62F8-284D-BFFE-2010EB56D7DF}" type="slidenum">
              <a:rPr lang="es-ES" smtClean="0"/>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A87B4-6764-B745-851B-4758F8DFA5A4}" type="datetimeFigureOut">
              <a:rPr lang="es-ES" smtClean="0"/>
              <a:t>02/05/12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C9A32AA-62F8-284D-BFFE-2010EB56D7DF}" type="slidenum">
              <a:rPr lang="es-ES" smtClean="0"/>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s-ES_tradnl" smtClean="0"/>
              <a:t>Clic para editar título</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8D3A87B4-6764-B745-851B-4758F8DFA5A4}" type="datetimeFigureOut">
              <a:rPr lang="es-ES" smtClean="0"/>
              <a:t>02/05/12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C9A32AA-62F8-284D-BFFE-2010EB56D7DF}" type="slidenum">
              <a:rPr lang="es-ES" smtClean="0"/>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s-ES_tradnl" smtClean="0"/>
              <a:t>Clic para editar título</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D3A87B4-6764-B745-851B-4758F8DFA5A4}" type="datetimeFigureOut">
              <a:rPr lang="es-ES" smtClean="0"/>
              <a:t>02/05/12</a:t>
            </a:fld>
            <a:endParaRPr lang="es-E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s-E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DC9A32AA-62F8-284D-BFFE-2010EB56D7DF}" type="slidenum">
              <a:rPr lang="es-ES" smtClean="0"/>
              <a:t>‹Nr.›</a:t>
            </a:fld>
            <a:endParaRPr lang="es-E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idx="4294967295"/>
          </p:nvPr>
        </p:nvSpPr>
        <p:spPr>
          <a:xfrm>
            <a:off x="395861" y="1074681"/>
            <a:ext cx="7686321" cy="4598988"/>
          </a:xfrm>
        </p:spPr>
        <p:txBody>
          <a:bodyPr/>
          <a:lstStyle/>
          <a:p>
            <a:r>
              <a:rPr lang="es-ES" sz="4800" dirty="0" smtClean="0">
                <a:latin typeface="Apple Chancery"/>
                <a:cs typeface="Apple Chancery"/>
              </a:rPr>
              <a:t>ENFERMEDADES DEL APARATO </a:t>
            </a:r>
            <a:br>
              <a:rPr lang="es-ES" sz="4800" dirty="0" smtClean="0">
                <a:latin typeface="Apple Chancery"/>
                <a:cs typeface="Apple Chancery"/>
              </a:rPr>
            </a:br>
            <a:r>
              <a:rPr lang="es-ES" sz="4800" dirty="0" smtClean="0">
                <a:latin typeface="Apple Chancery"/>
                <a:cs typeface="Apple Chancery"/>
              </a:rPr>
              <a:t>ESTOMATOGM</a:t>
            </a:r>
            <a:r>
              <a:rPr lang="es-ES" sz="4800" dirty="0" smtClean="0">
                <a:latin typeface="Apple Chancery"/>
                <a:cs typeface="Apple Chancery"/>
              </a:rPr>
              <a:t>À</a:t>
            </a:r>
            <a:r>
              <a:rPr lang="es-ES" sz="4800" dirty="0" smtClean="0">
                <a:latin typeface="Apple Chancery"/>
                <a:cs typeface="Apple Chancery"/>
              </a:rPr>
              <a:t>TICO.</a:t>
            </a:r>
            <a:endParaRPr lang="es-ES" sz="4800" dirty="0">
              <a:latin typeface="Apple Chancery"/>
              <a:cs typeface="Apple Chancery"/>
            </a:endParaRPr>
          </a:p>
        </p:txBody>
      </p:sp>
    </p:spTree>
    <p:extLst>
      <p:ext uri="{BB962C8B-B14F-4D97-AF65-F5344CB8AC3E}">
        <p14:creationId xmlns:p14="http://schemas.microsoft.com/office/powerpoint/2010/main" val="21724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ENFERMEDAD DE LAS TRINCHERAS</a:t>
            </a:r>
            <a:endParaRPr lang="es-ES" dirty="0"/>
          </a:p>
        </p:txBody>
      </p:sp>
      <p:sp>
        <p:nvSpPr>
          <p:cNvPr id="3" name="Marcador de contenido 2"/>
          <p:cNvSpPr>
            <a:spLocks noGrp="1"/>
          </p:cNvSpPr>
          <p:nvPr>
            <p:ph idx="1"/>
          </p:nvPr>
        </p:nvSpPr>
        <p:spPr/>
        <p:txBody>
          <a:bodyPr>
            <a:normAutofit fontScale="92500" lnSpcReduction="10000"/>
          </a:bodyPr>
          <a:lstStyle/>
          <a:p>
            <a:r>
              <a:rPr lang="es-ES" dirty="0"/>
              <a:t>es una infección dolorosa, no contagiosa, de las encías que causa dolor, fiebre y cansancio. </a:t>
            </a:r>
            <a:endParaRPr lang="es-ES" dirty="0" smtClean="0"/>
          </a:p>
          <a:p>
            <a:r>
              <a:rPr lang="es-ES" b="1" dirty="0" smtClean="0"/>
              <a:t>SÍNTOMAS:</a:t>
            </a:r>
          </a:p>
          <a:p>
            <a:r>
              <a:rPr lang="es-ES" dirty="0"/>
              <a:t>comienza repentinamente con dolor en las encías, una sensación de malestar y cansancio general. También provoca halitosis (mal aliento). Los extremos de las encías entre los dientes se erosionan y se cubren de una capa gris de tejido muerto.</a:t>
            </a:r>
            <a:endParaRPr lang="es-ES" dirty="0"/>
          </a:p>
        </p:txBody>
      </p:sp>
    </p:spTree>
    <p:extLst>
      <p:ext uri="{BB962C8B-B14F-4D97-AF65-F5344CB8AC3E}">
        <p14:creationId xmlns:p14="http://schemas.microsoft.com/office/powerpoint/2010/main" val="225757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00499" y="3717266"/>
            <a:ext cx="3943501" cy="2957626"/>
          </a:xfrm>
          <a:prstGeom prst="rect">
            <a:avLst/>
          </a:prstGeom>
        </p:spPr>
      </p:pic>
      <p:sp>
        <p:nvSpPr>
          <p:cNvPr id="2" name="Título 1"/>
          <p:cNvSpPr>
            <a:spLocks noGrp="1"/>
          </p:cNvSpPr>
          <p:nvPr>
            <p:ph type="title"/>
          </p:nvPr>
        </p:nvSpPr>
        <p:spPr/>
        <p:txBody>
          <a:bodyPr/>
          <a:lstStyle/>
          <a:p>
            <a:r>
              <a:rPr lang="es-ES" b="1" dirty="0"/>
              <a:t>PERIODONTITIS</a:t>
            </a:r>
            <a:endParaRPr lang="es-ES" dirty="0"/>
          </a:p>
        </p:txBody>
      </p:sp>
      <p:sp>
        <p:nvSpPr>
          <p:cNvPr id="3" name="Marcador de contenido 2"/>
          <p:cNvSpPr>
            <a:spLocks noGrp="1"/>
          </p:cNvSpPr>
          <p:nvPr>
            <p:ph idx="1"/>
          </p:nvPr>
        </p:nvSpPr>
        <p:spPr/>
        <p:txBody>
          <a:bodyPr/>
          <a:lstStyle/>
          <a:p>
            <a:r>
              <a:rPr lang="es-ES" dirty="0"/>
              <a:t>La periodontitis (piorrea) aparece cuando la gingivitis se propaga a las estructuras que sostienen el diente, es una de las causas principales del desprendimiento de los dientes en los adultos y es la principal en las personas de mayor edad</a:t>
            </a:r>
            <a:r>
              <a:rPr lang="es-ES" dirty="0" smtClean="0"/>
              <a:t>.</a:t>
            </a:r>
          </a:p>
          <a:p>
            <a:endParaRPr lang="es-ES" dirty="0"/>
          </a:p>
        </p:txBody>
      </p:sp>
    </p:spTree>
    <p:extLst>
      <p:ext uri="{BB962C8B-B14F-4D97-AF65-F5344CB8AC3E}">
        <p14:creationId xmlns:p14="http://schemas.microsoft.com/office/powerpoint/2010/main" val="370442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1839" y="1443841"/>
            <a:ext cx="7240976" cy="4893647"/>
          </a:xfrm>
          <a:prstGeom prst="rect">
            <a:avLst/>
          </a:prstGeom>
        </p:spPr>
        <p:txBody>
          <a:bodyPr wrap="square">
            <a:spAutoFit/>
          </a:bodyPr>
          <a:lstStyle/>
          <a:p>
            <a:r>
              <a:rPr lang="es-ES" sz="2400" b="1" dirty="0">
                <a:solidFill>
                  <a:srgbClr val="FFFFFF"/>
                </a:solidFill>
              </a:rPr>
              <a:t>SIGNOS Y </a:t>
            </a:r>
            <a:r>
              <a:rPr lang="es-ES" sz="2400" b="1" dirty="0" smtClean="0">
                <a:solidFill>
                  <a:srgbClr val="FFFFFF"/>
                </a:solidFill>
              </a:rPr>
              <a:t>SÍNTOMAS:</a:t>
            </a:r>
          </a:p>
          <a:p>
            <a:endParaRPr lang="es-ES" sz="2400" dirty="0">
              <a:solidFill>
                <a:srgbClr val="FFFFFF"/>
              </a:solidFill>
            </a:endParaRPr>
          </a:p>
          <a:p>
            <a:r>
              <a:rPr lang="es-ES" sz="2400" dirty="0">
                <a:solidFill>
                  <a:srgbClr val="FFFFFF"/>
                </a:solidFill>
              </a:rPr>
              <a:t>La hemorragia</a:t>
            </a:r>
          </a:p>
          <a:p>
            <a:r>
              <a:rPr lang="es-ES" sz="2400" dirty="0">
                <a:solidFill>
                  <a:srgbClr val="FFFFFF"/>
                </a:solidFill>
              </a:rPr>
              <a:t>La inflamación de las encías</a:t>
            </a:r>
          </a:p>
          <a:p>
            <a:r>
              <a:rPr lang="es-ES" sz="2400" dirty="0">
                <a:solidFill>
                  <a:srgbClr val="FFFFFF"/>
                </a:solidFill>
              </a:rPr>
              <a:t>Encías que presentan un color rojo brillante o rojo purpúreo</a:t>
            </a:r>
          </a:p>
          <a:p>
            <a:r>
              <a:rPr lang="es-ES" sz="2400" dirty="0">
                <a:solidFill>
                  <a:srgbClr val="FFFFFF"/>
                </a:solidFill>
              </a:rPr>
              <a:t>Encías que tienen aspecto brillante</a:t>
            </a:r>
          </a:p>
          <a:p>
            <a:r>
              <a:rPr lang="es-ES" sz="2400" dirty="0">
                <a:solidFill>
                  <a:srgbClr val="FFFFFF"/>
                </a:solidFill>
              </a:rPr>
              <a:t>Encías que sangran con facilidad (presencia de sangre en el cepillo de dientes, incluso si el cepillado se hace con suavidad)</a:t>
            </a:r>
          </a:p>
          <a:p>
            <a:r>
              <a:rPr lang="es-ES" sz="2400" dirty="0">
                <a:solidFill>
                  <a:srgbClr val="FFFFFF"/>
                </a:solidFill>
              </a:rPr>
              <a:t>Encías que pueden ser sensibles al tacto, pero no necesariamente dolorosas</a:t>
            </a:r>
          </a:p>
          <a:p>
            <a:r>
              <a:rPr lang="es-ES" sz="2400" dirty="0">
                <a:solidFill>
                  <a:srgbClr val="FFFFFF"/>
                </a:solidFill>
              </a:rPr>
              <a:t>Dientes flojos</a:t>
            </a:r>
            <a:r>
              <a:rPr lang="es-ES" dirty="0"/>
              <a:t>	</a:t>
            </a:r>
          </a:p>
        </p:txBody>
      </p:sp>
    </p:spTree>
    <p:extLst>
      <p:ext uri="{BB962C8B-B14F-4D97-AF65-F5344CB8AC3E}">
        <p14:creationId xmlns:p14="http://schemas.microsoft.com/office/powerpoint/2010/main" val="182645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PARALISIS FACIAL DE BELL</a:t>
            </a:r>
            <a:r>
              <a:rPr lang="es-ES" dirty="0"/>
              <a:t>	</a:t>
            </a:r>
            <a:br>
              <a:rPr lang="es-ES" dirty="0"/>
            </a:br>
            <a:endParaRPr lang="es-ES" dirty="0"/>
          </a:p>
        </p:txBody>
      </p:sp>
      <p:sp>
        <p:nvSpPr>
          <p:cNvPr id="3" name="Marcador de contenido 2"/>
          <p:cNvSpPr>
            <a:spLocks noGrp="1"/>
          </p:cNvSpPr>
          <p:nvPr>
            <p:ph idx="1"/>
          </p:nvPr>
        </p:nvSpPr>
        <p:spPr/>
        <p:txBody>
          <a:bodyPr/>
          <a:lstStyle/>
          <a:p>
            <a:r>
              <a:rPr lang="es-ES" dirty="0"/>
              <a:t>La parálisis de Bell es un episodio de debilidad o parálisis de los músculos faciales sin explicación, el cual comienza repentinamente y empeora de tres a cinco días. Esta condición resulta del daño del 7º nervio craneal (facial), usualmente el dolor o malestar se produce en un lado de la cara y de la cabeza.</a:t>
            </a:r>
            <a:endParaRPr lang="es-ES" dirty="0"/>
          </a:p>
        </p:txBody>
      </p:sp>
    </p:spTree>
    <p:extLst>
      <p:ext uri="{BB962C8B-B14F-4D97-AF65-F5344CB8AC3E}">
        <p14:creationId xmlns:p14="http://schemas.microsoft.com/office/powerpoint/2010/main" val="1297447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76263" y="1305342"/>
            <a:ext cx="7587355" cy="5262979"/>
          </a:xfrm>
          <a:prstGeom prst="rect">
            <a:avLst/>
          </a:prstGeom>
        </p:spPr>
        <p:txBody>
          <a:bodyPr wrap="square">
            <a:spAutoFit/>
          </a:bodyPr>
          <a:lstStyle/>
          <a:p>
            <a:r>
              <a:rPr lang="es-ES" sz="2400" b="1" dirty="0">
                <a:solidFill>
                  <a:srgbClr val="FFFFFF"/>
                </a:solidFill>
              </a:rPr>
              <a:t>SIGNOS Y SINTOMAS</a:t>
            </a:r>
            <a:endParaRPr lang="es-ES" sz="2400" dirty="0">
              <a:solidFill>
                <a:srgbClr val="FFFFFF"/>
              </a:solidFill>
            </a:endParaRPr>
          </a:p>
          <a:p>
            <a:r>
              <a:rPr lang="es-ES" sz="2400" dirty="0">
                <a:solidFill>
                  <a:srgbClr val="FFFFFF"/>
                </a:solidFill>
              </a:rPr>
              <a:t>Pérdida de sensibilidad en la cara.</a:t>
            </a:r>
          </a:p>
          <a:p>
            <a:r>
              <a:rPr lang="es-ES" sz="2400" dirty="0">
                <a:solidFill>
                  <a:srgbClr val="FFFFFF"/>
                </a:solidFill>
              </a:rPr>
              <a:t>Dolores de cabeza.</a:t>
            </a:r>
          </a:p>
          <a:p>
            <a:r>
              <a:rPr lang="es-ES" sz="2400" dirty="0">
                <a:solidFill>
                  <a:srgbClr val="FFFFFF"/>
                </a:solidFill>
              </a:rPr>
              <a:t>Lagrimeo.</a:t>
            </a:r>
          </a:p>
          <a:p>
            <a:r>
              <a:rPr lang="es-ES" sz="2400" dirty="0">
                <a:solidFill>
                  <a:srgbClr val="FFFFFF"/>
                </a:solidFill>
              </a:rPr>
              <a:t>Babeo.</a:t>
            </a:r>
          </a:p>
          <a:p>
            <a:r>
              <a:rPr lang="es-ES" sz="2400" dirty="0">
                <a:solidFill>
                  <a:srgbClr val="FFFFFF"/>
                </a:solidFill>
              </a:rPr>
              <a:t>Pérdida del sentido del gusto en las dos terceras partes anteriores de la lengua.</a:t>
            </a:r>
          </a:p>
          <a:p>
            <a:r>
              <a:rPr lang="es-ES" sz="2400" dirty="0">
                <a:solidFill>
                  <a:srgbClr val="FFFFFF"/>
                </a:solidFill>
              </a:rPr>
              <a:t>Hipersensibilidad al sonido en el oído afectado.</a:t>
            </a:r>
          </a:p>
          <a:p>
            <a:r>
              <a:rPr lang="es-ES" sz="2400" dirty="0">
                <a:solidFill>
                  <a:srgbClr val="FFFFFF"/>
                </a:solidFill>
              </a:rPr>
              <a:t>Incapacidad para cerrar el ojo del lado afectado de la cara.</a:t>
            </a:r>
          </a:p>
          <a:p>
            <a:r>
              <a:rPr lang="es-ES" sz="2400" dirty="0">
                <a:solidFill>
                  <a:srgbClr val="FFFFFF"/>
                </a:solidFill>
              </a:rPr>
              <a:t>Afecta los músculos que controlan las expresiones faciales, tales como la sonrisa, la mirada de reojo, el parpadeo o el cierre del párpado.	</a:t>
            </a:r>
          </a:p>
        </p:txBody>
      </p:sp>
    </p:spTree>
    <p:extLst>
      <p:ext uri="{BB962C8B-B14F-4D97-AF65-F5344CB8AC3E}">
        <p14:creationId xmlns:p14="http://schemas.microsoft.com/office/powerpoint/2010/main" val="4117162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684557" y="4222845"/>
            <a:ext cx="4459443" cy="2379994"/>
          </a:xfrm>
          <a:prstGeom prst="rect">
            <a:avLst/>
          </a:prstGeom>
        </p:spPr>
      </p:pic>
      <p:sp>
        <p:nvSpPr>
          <p:cNvPr id="2" name="Título 1"/>
          <p:cNvSpPr>
            <a:spLocks noGrp="1"/>
          </p:cNvSpPr>
          <p:nvPr>
            <p:ph type="title"/>
          </p:nvPr>
        </p:nvSpPr>
        <p:spPr>
          <a:xfrm>
            <a:off x="712788" y="989730"/>
            <a:ext cx="7716837" cy="1121694"/>
          </a:xfrm>
        </p:spPr>
        <p:txBody>
          <a:bodyPr/>
          <a:lstStyle/>
          <a:p>
            <a:r>
              <a:rPr lang="es-ES" b="1" dirty="0"/>
              <a:t>HIPERPLASIA CONDILAR</a:t>
            </a:r>
            <a:endParaRPr lang="es-ES" dirty="0"/>
          </a:p>
        </p:txBody>
      </p:sp>
      <p:sp>
        <p:nvSpPr>
          <p:cNvPr id="3" name="Marcador de contenido 2"/>
          <p:cNvSpPr>
            <a:spLocks noGrp="1"/>
          </p:cNvSpPr>
          <p:nvPr>
            <p:ph idx="1"/>
          </p:nvPr>
        </p:nvSpPr>
        <p:spPr>
          <a:xfrm>
            <a:off x="712788" y="2457828"/>
            <a:ext cx="7716838" cy="3942972"/>
          </a:xfrm>
        </p:spPr>
        <p:txBody>
          <a:bodyPr>
            <a:normAutofit lnSpcReduction="10000"/>
          </a:bodyPr>
          <a:lstStyle/>
          <a:p>
            <a:r>
              <a:rPr lang="es-ES" dirty="0"/>
              <a:t>se caracteriza por el crecimiento excesivo y progresivo que afecta el cóndilo, cuello, cuerpo y la rama mandibular. Es una enfermedad auto limitante y deformante, porque el crecimiento es desproporcionado desde antes de terminar el crecimiento general del </a:t>
            </a:r>
            <a:r>
              <a:rPr lang="es-ES" dirty="0" smtClean="0"/>
              <a:t>individuo.</a:t>
            </a:r>
          </a:p>
          <a:p>
            <a:r>
              <a:rPr lang="es-ES" b="1" dirty="0"/>
              <a:t>SIGNOS Y SÍNTOMAS</a:t>
            </a:r>
            <a:r>
              <a:rPr lang="es-ES" dirty="0" smtClean="0"/>
              <a:t> </a:t>
            </a:r>
          </a:p>
          <a:p>
            <a:r>
              <a:rPr lang="es-ES" dirty="0"/>
              <a:t>se manifiesta por un </a:t>
            </a:r>
            <a:r>
              <a:rPr lang="es-ES" dirty="0" smtClean="0"/>
              <a:t>sobre crecimiento </a:t>
            </a:r>
            <a:r>
              <a:rPr lang="es-ES" dirty="0"/>
              <a:t>del cóndilo mandibular, el cual en las radiografías aparece con un "capuchón" óseo</a:t>
            </a:r>
            <a:endParaRPr lang="es-ES" dirty="0"/>
          </a:p>
        </p:txBody>
      </p:sp>
    </p:spTree>
    <p:extLst>
      <p:ext uri="{BB962C8B-B14F-4D97-AF65-F5344CB8AC3E}">
        <p14:creationId xmlns:p14="http://schemas.microsoft.com/office/powerpoint/2010/main" val="2831776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NEUMONÍA POR MYCOPLASMA PNEUMONIAE</a:t>
            </a:r>
            <a:r>
              <a:rPr lang="es-ES" dirty="0"/>
              <a:t>	</a:t>
            </a:r>
            <a:br>
              <a:rPr lang="es-ES" dirty="0"/>
            </a:br>
            <a:endParaRPr lang="es-ES" dirty="0"/>
          </a:p>
        </p:txBody>
      </p:sp>
      <p:sp>
        <p:nvSpPr>
          <p:cNvPr id="3" name="Marcador de contenido 2"/>
          <p:cNvSpPr>
            <a:spLocks noGrp="1"/>
          </p:cNvSpPr>
          <p:nvPr>
            <p:ph idx="1"/>
          </p:nvPr>
        </p:nvSpPr>
        <p:spPr/>
        <p:txBody>
          <a:bodyPr>
            <a:normAutofit fontScale="92500"/>
          </a:bodyPr>
          <a:lstStyle/>
          <a:p>
            <a:r>
              <a:rPr lang="es-ES" dirty="0"/>
              <a:t>Es una enfermedad respiratoria (pulmonar) causada por una bacteria llamada </a:t>
            </a:r>
            <a:r>
              <a:rPr lang="es-ES" dirty="0" err="1"/>
              <a:t>mycoplasma</a:t>
            </a:r>
            <a:r>
              <a:rPr lang="es-ES" dirty="0"/>
              <a:t> </a:t>
            </a:r>
            <a:r>
              <a:rPr lang="es-ES" dirty="0" err="1"/>
              <a:t>pneumoniae</a:t>
            </a:r>
            <a:r>
              <a:rPr lang="es-ES" dirty="0" smtClean="0"/>
              <a:t>.</a:t>
            </a:r>
            <a:endParaRPr lang="es-ES" dirty="0"/>
          </a:p>
          <a:p>
            <a:r>
              <a:rPr lang="es-ES" dirty="0"/>
              <a:t>Generalmente se presenta en niños mayores y adultos. Las personas más propensas a adquirir esta enfermedad son aquellas que tienen contacto o que son más cercanas a áreas concurridas como escuelas y hogares de personas abandonadas.	</a:t>
            </a:r>
          </a:p>
          <a:p>
            <a:endParaRPr lang="es-ES" dirty="0"/>
          </a:p>
        </p:txBody>
      </p:sp>
    </p:spTree>
    <p:extLst>
      <p:ext uri="{BB962C8B-B14F-4D97-AF65-F5344CB8AC3E}">
        <p14:creationId xmlns:p14="http://schemas.microsoft.com/office/powerpoint/2010/main" val="77560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511717" y="2819400"/>
            <a:ext cx="4312707" cy="3517159"/>
          </a:xfrm>
          <a:prstGeom prst="rect">
            <a:avLst/>
          </a:prstGeom>
        </p:spPr>
      </p:pic>
      <p:sp>
        <p:nvSpPr>
          <p:cNvPr id="3" name="Título 2"/>
          <p:cNvSpPr>
            <a:spLocks noGrp="1"/>
          </p:cNvSpPr>
          <p:nvPr>
            <p:ph type="title"/>
          </p:nvPr>
        </p:nvSpPr>
        <p:spPr/>
        <p:txBody>
          <a:bodyPr/>
          <a:lstStyle/>
          <a:p>
            <a:r>
              <a:rPr lang="es-ES" dirty="0"/>
              <a:t>Caries</a:t>
            </a:r>
            <a:endParaRPr lang="es-ES" dirty="0"/>
          </a:p>
        </p:txBody>
      </p:sp>
      <p:sp>
        <p:nvSpPr>
          <p:cNvPr id="4" name="Marcador de contenido 3"/>
          <p:cNvSpPr>
            <a:spLocks noGrp="1"/>
          </p:cNvSpPr>
          <p:nvPr>
            <p:ph idx="1"/>
          </p:nvPr>
        </p:nvSpPr>
        <p:spPr>
          <a:xfrm>
            <a:off x="712788" y="3012142"/>
            <a:ext cx="8111636" cy="3388658"/>
          </a:xfrm>
        </p:spPr>
        <p:txBody>
          <a:bodyPr>
            <a:normAutofit fontScale="92500" lnSpcReduction="10000"/>
          </a:bodyPr>
          <a:lstStyle/>
          <a:p>
            <a:r>
              <a:rPr lang="es-ES" dirty="0">
                <a:solidFill>
                  <a:srgbClr val="FFFFFF"/>
                </a:solidFill>
              </a:rPr>
              <a:t>se caracteriza por la destrucción de los tejidos del </a:t>
            </a:r>
            <a:r>
              <a:rPr lang="es-ES" dirty="0" smtClean="0">
                <a:solidFill>
                  <a:srgbClr val="FFFFFF"/>
                </a:solidFill>
              </a:rPr>
              <a:t>diente como consecuencia de la desmineralización provocada por los ácidos que genera la placa bacteriana. </a:t>
            </a:r>
          </a:p>
          <a:p>
            <a:r>
              <a:rPr lang="es-ES" dirty="0" smtClean="0"/>
              <a:t>Síntomas:</a:t>
            </a:r>
          </a:p>
          <a:p>
            <a:r>
              <a:rPr lang="es-ES" dirty="0"/>
              <a:t>dolor en los dientes o en las muelas que muchas veces se inicia comiendo algo dulce ,muy caliente , o muy frió.</a:t>
            </a:r>
          </a:p>
          <a:p>
            <a:r>
              <a:rPr lang="es-ES" dirty="0"/>
              <a:t>sabor bucal desagradable y mal aliento.</a:t>
            </a:r>
            <a:endParaRPr lang="es-ES" dirty="0">
              <a:solidFill>
                <a:srgbClr val="FFFFFF"/>
              </a:solidFill>
            </a:endParaRPr>
          </a:p>
        </p:txBody>
      </p:sp>
    </p:spTree>
    <p:extLst>
      <p:ext uri="{BB962C8B-B14F-4D97-AF65-F5344CB8AC3E}">
        <p14:creationId xmlns:p14="http://schemas.microsoft.com/office/powerpoint/2010/main" val="3563866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635738" y="3997453"/>
            <a:ext cx="3508262" cy="2403347"/>
          </a:xfrm>
          <a:prstGeom prst="rect">
            <a:avLst/>
          </a:prstGeom>
        </p:spPr>
      </p:pic>
      <p:sp>
        <p:nvSpPr>
          <p:cNvPr id="2" name="Título 1"/>
          <p:cNvSpPr>
            <a:spLocks noGrp="1"/>
          </p:cNvSpPr>
          <p:nvPr>
            <p:ph type="title"/>
          </p:nvPr>
        </p:nvSpPr>
        <p:spPr/>
        <p:txBody>
          <a:bodyPr/>
          <a:lstStyle/>
          <a:p>
            <a:r>
              <a:rPr lang="es-ES" dirty="0"/>
              <a:t>Herpes simple</a:t>
            </a:r>
            <a:endParaRPr lang="es-ES" dirty="0"/>
          </a:p>
        </p:txBody>
      </p:sp>
      <p:sp>
        <p:nvSpPr>
          <p:cNvPr id="3" name="Marcador de contenido 2"/>
          <p:cNvSpPr>
            <a:spLocks noGrp="1"/>
          </p:cNvSpPr>
          <p:nvPr>
            <p:ph idx="1"/>
          </p:nvPr>
        </p:nvSpPr>
        <p:spPr/>
        <p:txBody>
          <a:bodyPr>
            <a:normAutofit fontScale="92500"/>
          </a:bodyPr>
          <a:lstStyle/>
          <a:p>
            <a:r>
              <a:rPr lang="es-ES" dirty="0"/>
              <a:t>se caracteriza por la aparición de lesiones cutáneas formadas por pequeñas vesículas agrupadas en racimo y rodeadas de un halo rojo</a:t>
            </a:r>
            <a:r>
              <a:rPr lang="es-ES" dirty="0" smtClean="0"/>
              <a:t>.</a:t>
            </a:r>
          </a:p>
          <a:p>
            <a:r>
              <a:rPr lang="es-ES" dirty="0" smtClean="0"/>
              <a:t>Modo de contagio:</a:t>
            </a:r>
          </a:p>
          <a:p>
            <a:r>
              <a:rPr lang="es-ES" dirty="0"/>
              <a:t>puede encontrarse en las úlceras causadas y ser liberados por las mismas, pero entre brote y brote los virus también pueden ser liberados por la piel que no parece afectada o que no tiene ulceraciones.</a:t>
            </a:r>
            <a:endParaRPr lang="es-ES" dirty="0"/>
          </a:p>
        </p:txBody>
      </p:sp>
    </p:spTree>
    <p:extLst>
      <p:ext uri="{BB962C8B-B14F-4D97-AF65-F5344CB8AC3E}">
        <p14:creationId xmlns:p14="http://schemas.microsoft.com/office/powerpoint/2010/main" val="315822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426200" y="538211"/>
            <a:ext cx="2717800" cy="3492500"/>
          </a:xfrm>
          <a:prstGeom prst="rect">
            <a:avLst/>
          </a:prstGeom>
        </p:spPr>
      </p:pic>
      <p:sp>
        <p:nvSpPr>
          <p:cNvPr id="2" name="Título 1"/>
          <p:cNvSpPr>
            <a:spLocks noGrp="1"/>
          </p:cNvSpPr>
          <p:nvPr>
            <p:ph type="title"/>
          </p:nvPr>
        </p:nvSpPr>
        <p:spPr/>
        <p:txBody>
          <a:bodyPr/>
          <a:lstStyle/>
          <a:p>
            <a:r>
              <a:rPr lang="es-ES" dirty="0"/>
              <a:t>Candidiasis</a:t>
            </a:r>
            <a:endParaRPr lang="es-ES" dirty="0"/>
          </a:p>
        </p:txBody>
      </p:sp>
      <p:sp>
        <p:nvSpPr>
          <p:cNvPr id="3" name="Marcador de contenido 2"/>
          <p:cNvSpPr>
            <a:spLocks noGrp="1"/>
          </p:cNvSpPr>
          <p:nvPr>
            <p:ph idx="1"/>
          </p:nvPr>
        </p:nvSpPr>
        <p:spPr/>
        <p:txBody>
          <a:bodyPr>
            <a:normAutofit/>
          </a:bodyPr>
          <a:lstStyle/>
          <a:p>
            <a:r>
              <a:rPr lang="es-ES" dirty="0"/>
              <a:t>es </a:t>
            </a:r>
            <a:r>
              <a:rPr lang="es-ES" dirty="0" smtClean="0"/>
              <a:t>una infección fúngica  de cualquiera de las especies cándida.</a:t>
            </a:r>
          </a:p>
          <a:p>
            <a:r>
              <a:rPr lang="es-ES" dirty="0"/>
              <a:t>La candidiasis afecta normalmente las zonas húmedas y cálidas de la piel y </a:t>
            </a:r>
            <a:r>
              <a:rPr lang="es-ES" dirty="0" smtClean="0"/>
              <a:t>la mucosa. </a:t>
            </a:r>
          </a:p>
          <a:p>
            <a:r>
              <a:rPr lang="es-ES" dirty="0"/>
              <a:t>Los síntomas de la candidiasis pueden variar dependiendo del área que este afecte. </a:t>
            </a:r>
            <a:endParaRPr lang="es-ES" dirty="0"/>
          </a:p>
        </p:txBody>
      </p:sp>
    </p:spTree>
    <p:extLst>
      <p:ext uri="{BB962C8B-B14F-4D97-AF65-F5344CB8AC3E}">
        <p14:creationId xmlns:p14="http://schemas.microsoft.com/office/powerpoint/2010/main" val="1209244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PALADAR HENDIDO</a:t>
            </a:r>
            <a:endParaRPr lang="es-ES" dirty="0"/>
          </a:p>
        </p:txBody>
      </p:sp>
      <p:sp>
        <p:nvSpPr>
          <p:cNvPr id="3" name="Marcador de contenido 2"/>
          <p:cNvSpPr>
            <a:spLocks noGrp="1"/>
          </p:cNvSpPr>
          <p:nvPr>
            <p:ph idx="1"/>
          </p:nvPr>
        </p:nvSpPr>
        <p:spPr/>
        <p:txBody>
          <a:bodyPr/>
          <a:lstStyle/>
          <a:p>
            <a:r>
              <a:rPr lang="es-ES" dirty="0"/>
              <a:t>El paladar hendido se presenta cuando el paladar no se cierra completamente sino que deja una abertura que se extiende hasta la cavidad nasal. La hendidura puede afectar a cualquier lado del paladar. Puede extenderse desde la parte anterior de la boca (paladar duro) hasta la garganta (paladar blando). </a:t>
            </a:r>
            <a:endParaRPr lang="es-ES" dirty="0"/>
          </a:p>
        </p:txBody>
      </p:sp>
    </p:spTree>
    <p:extLst>
      <p:ext uri="{BB962C8B-B14F-4D97-AF65-F5344CB8AC3E}">
        <p14:creationId xmlns:p14="http://schemas.microsoft.com/office/powerpoint/2010/main" val="2345516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LABIO LEPORINO</a:t>
            </a:r>
            <a:endParaRPr lang="es-ES" dirty="0"/>
          </a:p>
        </p:txBody>
      </p:sp>
      <p:sp>
        <p:nvSpPr>
          <p:cNvPr id="3" name="Marcador de contenido 2"/>
          <p:cNvSpPr>
            <a:spLocks noGrp="1"/>
          </p:cNvSpPr>
          <p:nvPr>
            <p:ph idx="1"/>
          </p:nvPr>
        </p:nvSpPr>
        <p:spPr/>
        <p:txBody>
          <a:bodyPr/>
          <a:lstStyle/>
          <a:p>
            <a:r>
              <a:rPr lang="es-ES" dirty="0"/>
              <a:t>El labio leporino es una anomalía en la que el labio no se forma completamente durante el desarrollo fetal. El grado del labio leporino puede variar enormemente, desde leve (muesca del labio) hasta severo (gran abertura desde el labio hasta la nariz).  </a:t>
            </a:r>
            <a:endParaRPr lang="es-ES" dirty="0"/>
          </a:p>
        </p:txBody>
      </p:sp>
    </p:spTree>
    <p:extLst>
      <p:ext uri="{BB962C8B-B14F-4D97-AF65-F5344CB8AC3E}">
        <p14:creationId xmlns:p14="http://schemas.microsoft.com/office/powerpoint/2010/main" val="95326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28851" y="2136339"/>
            <a:ext cx="7521377" cy="2677656"/>
          </a:xfrm>
          <a:prstGeom prst="rect">
            <a:avLst/>
          </a:prstGeom>
        </p:spPr>
        <p:txBody>
          <a:bodyPr wrap="square">
            <a:spAutoFit/>
          </a:bodyPr>
          <a:lstStyle/>
          <a:p>
            <a:r>
              <a:rPr lang="es-ES" sz="2400" b="1" dirty="0">
                <a:solidFill>
                  <a:srgbClr val="FFFFFF"/>
                </a:solidFill>
              </a:rPr>
              <a:t>SINTOMAS</a:t>
            </a:r>
            <a:endParaRPr lang="es-ES" sz="2400" dirty="0">
              <a:solidFill>
                <a:srgbClr val="FFFFFF"/>
              </a:solidFill>
            </a:endParaRPr>
          </a:p>
          <a:p>
            <a:r>
              <a:rPr lang="es-ES" sz="2400" dirty="0">
                <a:solidFill>
                  <a:srgbClr val="FFFFFF"/>
                </a:solidFill>
              </a:rPr>
              <a:t>Los síntomas de estas anomalías son visibles en el primer examen que realice el médico de su hijo. Aunque el grado de deformación puede variar, tras la inspección de la boca y los labios puede notarse la anomalía, ya que hay un cierre incompleto del labio, del paladar, o de ambos.	</a:t>
            </a:r>
          </a:p>
        </p:txBody>
      </p:sp>
    </p:spTree>
    <p:extLst>
      <p:ext uri="{BB962C8B-B14F-4D97-AF65-F5344CB8AC3E}">
        <p14:creationId xmlns:p14="http://schemas.microsoft.com/office/powerpoint/2010/main" val="953264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MUCOSITIS</a:t>
            </a:r>
            <a:endParaRPr lang="es-ES" dirty="0"/>
          </a:p>
        </p:txBody>
      </p:sp>
      <p:sp>
        <p:nvSpPr>
          <p:cNvPr id="3" name="Marcador de contenido 2"/>
          <p:cNvSpPr>
            <a:spLocks noGrp="1"/>
          </p:cNvSpPr>
          <p:nvPr>
            <p:ph idx="1"/>
          </p:nvPr>
        </p:nvSpPr>
        <p:spPr/>
        <p:txBody>
          <a:bodyPr>
            <a:normAutofit fontScale="92500" lnSpcReduction="20000"/>
          </a:bodyPr>
          <a:lstStyle/>
          <a:p>
            <a:r>
              <a:rPr lang="es-ES" dirty="0"/>
              <a:t>Es la hinchazón, irritación y ulceración de las células mucosas que revisten el tracto digestivo. Puede desarrollarse desde la boca hasta el </a:t>
            </a:r>
            <a:r>
              <a:rPr lang="es-ES" dirty="0" smtClean="0"/>
              <a:t>ano</a:t>
            </a:r>
          </a:p>
          <a:p>
            <a:r>
              <a:rPr lang="es-ES" b="1" dirty="0"/>
              <a:t>SIGNOS Y SÍNTOMAS</a:t>
            </a:r>
            <a:endParaRPr lang="es-ES" dirty="0"/>
          </a:p>
          <a:p>
            <a:r>
              <a:rPr lang="es-ES" dirty="0"/>
              <a:t>- Atípica a los alimentos muy fríos o muy calientes.</a:t>
            </a:r>
          </a:p>
          <a:p>
            <a:r>
              <a:rPr lang="es-ES" dirty="0"/>
              <a:t>- Sequedad inusual de la boca.</a:t>
            </a:r>
          </a:p>
          <a:p>
            <a:r>
              <a:rPr lang="es-ES" dirty="0"/>
              <a:t>- Fiebre.	</a:t>
            </a:r>
          </a:p>
          <a:p>
            <a:endParaRPr lang="es-ES" dirty="0"/>
          </a:p>
        </p:txBody>
      </p:sp>
    </p:spTree>
    <p:extLst>
      <p:ext uri="{BB962C8B-B14F-4D97-AF65-F5344CB8AC3E}">
        <p14:creationId xmlns:p14="http://schemas.microsoft.com/office/powerpoint/2010/main" val="953264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5579211" y="3497042"/>
            <a:ext cx="3190489" cy="2041913"/>
          </a:xfrm>
          <a:prstGeom prst="rect">
            <a:avLst/>
          </a:prstGeom>
        </p:spPr>
      </p:pic>
      <p:sp>
        <p:nvSpPr>
          <p:cNvPr id="2" name="Título 1"/>
          <p:cNvSpPr>
            <a:spLocks noGrp="1"/>
          </p:cNvSpPr>
          <p:nvPr>
            <p:ph type="title"/>
          </p:nvPr>
        </p:nvSpPr>
        <p:spPr>
          <a:xfrm>
            <a:off x="712788" y="923748"/>
            <a:ext cx="7716837" cy="1187675"/>
          </a:xfrm>
        </p:spPr>
        <p:txBody>
          <a:bodyPr/>
          <a:lstStyle/>
          <a:p>
            <a:r>
              <a:rPr lang="es-ES" b="1" dirty="0" smtClean="0"/>
              <a:t>             GINGIVITIS</a:t>
            </a:r>
            <a:endParaRPr lang="es-ES" dirty="0"/>
          </a:p>
        </p:txBody>
      </p:sp>
      <p:sp>
        <p:nvSpPr>
          <p:cNvPr id="3" name="Marcador de contenido 2"/>
          <p:cNvSpPr>
            <a:spLocks noGrp="1"/>
          </p:cNvSpPr>
          <p:nvPr>
            <p:ph idx="1"/>
          </p:nvPr>
        </p:nvSpPr>
        <p:spPr>
          <a:xfrm>
            <a:off x="712788" y="2325864"/>
            <a:ext cx="7716838" cy="4074936"/>
          </a:xfrm>
        </p:spPr>
        <p:txBody>
          <a:bodyPr>
            <a:normAutofit fontScale="85000" lnSpcReduction="20000"/>
          </a:bodyPr>
          <a:lstStyle/>
          <a:p>
            <a:r>
              <a:rPr lang="es-ES" dirty="0" smtClean="0"/>
              <a:t>Es una </a:t>
            </a:r>
            <a:r>
              <a:rPr lang="es-ES" dirty="0"/>
              <a:t>forma de enfermedad periodontal que se presenta </a:t>
            </a:r>
            <a:r>
              <a:rPr lang="es-ES" dirty="0" smtClean="0"/>
              <a:t>cuando una inflamación infección destruyen </a:t>
            </a:r>
            <a:r>
              <a:rPr lang="es-ES" dirty="0"/>
              <a:t>el tejido de soporte de los dientes</a:t>
            </a:r>
            <a:r>
              <a:rPr lang="es-ES" dirty="0" smtClean="0"/>
              <a:t>, incluyendo </a:t>
            </a:r>
            <a:r>
              <a:rPr lang="es-ES" dirty="0"/>
              <a:t>la </a:t>
            </a:r>
            <a:r>
              <a:rPr lang="es-ES" dirty="0" smtClean="0"/>
              <a:t>gingival </a:t>
            </a:r>
            <a:r>
              <a:rPr lang="es-ES" dirty="0"/>
              <a:t>(encías), los ligamentos periodontales </a:t>
            </a:r>
            <a:r>
              <a:rPr lang="es-ES" dirty="0" smtClean="0"/>
              <a:t>y los </a:t>
            </a:r>
            <a:r>
              <a:rPr lang="es-ES" dirty="0"/>
              <a:t>alvéolos dentales (hueso alveolar). </a:t>
            </a:r>
            <a:endParaRPr lang="es-ES" dirty="0" smtClean="0"/>
          </a:p>
          <a:p>
            <a:r>
              <a:rPr lang="es-ES" b="1" dirty="0"/>
              <a:t>SIGNOS Y </a:t>
            </a:r>
            <a:r>
              <a:rPr lang="es-ES" b="1" dirty="0" smtClean="0"/>
              <a:t>SÍNTOMAS:</a:t>
            </a:r>
            <a:endParaRPr lang="es-ES" dirty="0"/>
          </a:p>
          <a:p>
            <a:r>
              <a:rPr lang="es-ES" dirty="0"/>
              <a:t>Úlceras </a:t>
            </a:r>
            <a:r>
              <a:rPr lang="es-ES" dirty="0" smtClean="0"/>
              <a:t>bucales</a:t>
            </a:r>
            <a:endParaRPr lang="es-ES" dirty="0"/>
          </a:p>
          <a:p>
            <a:r>
              <a:rPr lang="es-ES" dirty="0"/>
              <a:t>Encías </a:t>
            </a:r>
            <a:r>
              <a:rPr lang="es-ES" dirty="0" smtClean="0"/>
              <a:t>inflamadas</a:t>
            </a:r>
            <a:endParaRPr lang="es-ES" dirty="0"/>
          </a:p>
          <a:p>
            <a:r>
              <a:rPr lang="es-ES" dirty="0"/>
              <a:t>Encías con coloración roja brillante o roja púrpura</a:t>
            </a:r>
          </a:p>
          <a:p>
            <a:r>
              <a:rPr lang="es-ES" dirty="0"/>
              <a:t>Encías brillantes	</a:t>
            </a:r>
          </a:p>
          <a:p>
            <a:endParaRPr lang="es-ES" dirty="0"/>
          </a:p>
        </p:txBody>
      </p:sp>
    </p:spTree>
    <p:extLst>
      <p:ext uri="{BB962C8B-B14F-4D97-AF65-F5344CB8AC3E}">
        <p14:creationId xmlns:p14="http://schemas.microsoft.com/office/powerpoint/2010/main" val="3105340128"/>
      </p:ext>
    </p:extLst>
  </p:cSld>
  <p:clrMapOvr>
    <a:masterClrMapping/>
  </p:clrMapOvr>
</p:sld>
</file>

<file path=ppt/theme/theme1.xml><?xml version="1.0" encoding="utf-8"?>
<a:theme xmlns:a="http://schemas.openxmlformats.org/drawingml/2006/main" name="Cielo">
  <a:themeElements>
    <a:clrScheme name="Cielo">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Cielo">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Cielo">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Cielo.thmx</Template>
  <TotalTime>92</TotalTime>
  <Words>900</Words>
  <Application>Microsoft Macintosh PowerPoint</Application>
  <PresentationFormat>Presentación en pantalla (4:3)</PresentationFormat>
  <Paragraphs>66</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Cielo</vt:lpstr>
      <vt:lpstr>ENFERMEDADES DEL APARATO  ESTOMATOGMÀTICO.</vt:lpstr>
      <vt:lpstr>Caries</vt:lpstr>
      <vt:lpstr>Herpes simple</vt:lpstr>
      <vt:lpstr>Candidiasis</vt:lpstr>
      <vt:lpstr>PALADAR HENDIDO</vt:lpstr>
      <vt:lpstr>LABIO LEPORINO</vt:lpstr>
      <vt:lpstr>Presentación de PowerPoint</vt:lpstr>
      <vt:lpstr>MUCOSITIS</vt:lpstr>
      <vt:lpstr>             GINGIVITIS</vt:lpstr>
      <vt:lpstr>ENFERMEDAD DE LAS TRINCHERAS</vt:lpstr>
      <vt:lpstr>PERIODONTITIS</vt:lpstr>
      <vt:lpstr>Presentación de PowerPoint</vt:lpstr>
      <vt:lpstr>PARALISIS FACIAL DE BELL  </vt:lpstr>
      <vt:lpstr>Presentación de PowerPoint</vt:lpstr>
      <vt:lpstr>HIPERPLASIA CONDILAR</vt:lpstr>
      <vt:lpstr>NEUMONÍA POR MYCOPLASMA PNEUMONIAE  </vt:lpstr>
    </vt:vector>
  </TitlesOfParts>
  <Company>SANDRADA LA TOCOYOYA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Enfermedades del aparato  estomatogmàtico.</dc:title>
  <dc:creator>Sandra Elizabeth Grimaldo Garnica</dc:creator>
  <cp:lastModifiedBy>Sandra Elizabeth Grimaldo Garnica</cp:lastModifiedBy>
  <cp:revision>9</cp:revision>
  <dcterms:created xsi:type="dcterms:W3CDTF">2012-05-03T01:46:08Z</dcterms:created>
  <dcterms:modified xsi:type="dcterms:W3CDTF">2012-05-03T03:18:19Z</dcterms:modified>
</cp:coreProperties>
</file>