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75" r:id="rId10"/>
    <p:sldId id="274" r:id="rId11"/>
    <p:sldId id="273" r:id="rId12"/>
    <p:sldId id="272" r:id="rId13"/>
    <p:sldId id="264" r:id="rId14"/>
    <p:sldId id="265" r:id="rId15"/>
    <p:sldId id="266" r:id="rId16"/>
    <p:sldId id="267" r:id="rId17"/>
    <p:sldId id="268" r:id="rId18"/>
    <p:sldId id="269" r:id="rId19"/>
    <p:sldId id="270" r:id="rId20"/>
    <p:sldId id="276"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5DB9E2FD-A1E2-4DF6-9EDF-2B088F574B76}" type="datetimeFigureOut">
              <a:rPr lang="es-MX" smtClean="0"/>
              <a:t>11/05/2012</a:t>
            </a:fld>
            <a:endParaRPr lang="es-MX" dirty="0"/>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dirty="0"/>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1932ED9-AE9D-4D90-B2CF-ADE31F1B489B}" type="slidenum">
              <a:rPr lang="es-MX" smtClean="0"/>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DB9E2FD-A1E2-4DF6-9EDF-2B088F574B76}" type="datetimeFigureOut">
              <a:rPr lang="es-MX" smtClean="0"/>
              <a:t>11/05/2012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1932ED9-AE9D-4D90-B2CF-ADE31F1B489B}"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DB9E2FD-A1E2-4DF6-9EDF-2B088F574B76}" type="datetimeFigureOut">
              <a:rPr lang="es-MX" smtClean="0"/>
              <a:t>11/05/2012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1932ED9-AE9D-4D90-B2CF-ADE31F1B489B}"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5DB9E2FD-A1E2-4DF6-9EDF-2B088F574B76}" type="datetimeFigureOut">
              <a:rPr lang="es-MX" smtClean="0"/>
              <a:t>11/05/2012</a:t>
            </a:fld>
            <a:endParaRPr lang="es-MX" dirty="0"/>
          </a:p>
        </p:txBody>
      </p:sp>
      <p:sp>
        <p:nvSpPr>
          <p:cNvPr id="5" name="4 Marcador de pie de página"/>
          <p:cNvSpPr>
            <a:spLocks noGrp="1"/>
          </p:cNvSpPr>
          <p:nvPr>
            <p:ph type="ftr" sz="quarter" idx="11"/>
          </p:nvPr>
        </p:nvSpPr>
        <p:spPr>
          <a:xfrm>
            <a:off x="457200" y="6480969"/>
            <a:ext cx="4260056" cy="300831"/>
          </a:xfrm>
        </p:spPr>
        <p:txBody>
          <a:bodyPr/>
          <a:lstStyle/>
          <a:p>
            <a:endParaRPr lang="es-MX" dirty="0"/>
          </a:p>
        </p:txBody>
      </p:sp>
      <p:sp>
        <p:nvSpPr>
          <p:cNvPr id="6" name="5 Marcador de número de diapositiva"/>
          <p:cNvSpPr>
            <a:spLocks noGrp="1"/>
          </p:cNvSpPr>
          <p:nvPr>
            <p:ph type="sldNum" sz="quarter" idx="12"/>
          </p:nvPr>
        </p:nvSpPr>
        <p:spPr/>
        <p:txBody>
          <a:bodyPr/>
          <a:lstStyle/>
          <a:p>
            <a:fld id="{F1932ED9-AE9D-4D90-B2CF-ADE31F1B489B}" type="slidenum">
              <a:rPr lang="es-MX" smtClean="0"/>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fecha"/>
          <p:cNvSpPr>
            <a:spLocks noGrp="1"/>
          </p:cNvSpPr>
          <p:nvPr>
            <p:ph type="dt" sz="half" idx="10"/>
          </p:nvPr>
        </p:nvSpPr>
        <p:spPr>
          <a:xfrm>
            <a:off x="6955632" y="6477000"/>
            <a:ext cx="2133600" cy="304800"/>
          </a:xfrm>
        </p:spPr>
        <p:txBody>
          <a:bodyPr/>
          <a:lstStyle/>
          <a:p>
            <a:fld id="{5DB9E2FD-A1E2-4DF6-9EDF-2B088F574B76}" type="datetimeFigureOut">
              <a:rPr lang="es-MX" smtClean="0"/>
              <a:t>11/05/2012</a:t>
            </a:fld>
            <a:endParaRPr lang="es-MX" dirty="0"/>
          </a:p>
        </p:txBody>
      </p:sp>
      <p:sp>
        <p:nvSpPr>
          <p:cNvPr id="5" name="4 Marcador de pie de página"/>
          <p:cNvSpPr>
            <a:spLocks noGrp="1"/>
          </p:cNvSpPr>
          <p:nvPr>
            <p:ph type="ftr" sz="quarter" idx="11"/>
          </p:nvPr>
        </p:nvSpPr>
        <p:spPr>
          <a:xfrm>
            <a:off x="2619376" y="6480969"/>
            <a:ext cx="4260056" cy="300831"/>
          </a:xfrm>
        </p:spPr>
        <p:txBody>
          <a:bodyPr/>
          <a:lstStyle/>
          <a:p>
            <a:endParaRPr lang="es-MX" dirty="0"/>
          </a:p>
        </p:txBody>
      </p:sp>
      <p:sp>
        <p:nvSpPr>
          <p:cNvPr id="6" name="5 Marcador de número de diapositiva"/>
          <p:cNvSpPr>
            <a:spLocks noGrp="1"/>
          </p:cNvSpPr>
          <p:nvPr>
            <p:ph type="sldNum" sz="quarter" idx="12"/>
          </p:nvPr>
        </p:nvSpPr>
        <p:spPr>
          <a:xfrm>
            <a:off x="8451056" y="809624"/>
            <a:ext cx="502920" cy="300831"/>
          </a:xfrm>
        </p:spPr>
        <p:txBody>
          <a:bodyPr/>
          <a:lstStyle/>
          <a:p>
            <a:fld id="{F1932ED9-AE9D-4D90-B2CF-ADE31F1B489B}" type="slidenum">
              <a:rPr lang="es-MX" smtClean="0"/>
              <a:t>‹Nº›</a:t>
            </a:fld>
            <a:endParaRPr lang="es-MX" dirty="0"/>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5DB9E2FD-A1E2-4DF6-9EDF-2B088F574B76}" type="datetimeFigureOut">
              <a:rPr lang="es-MX" smtClean="0"/>
              <a:t>11/05/2012</a:t>
            </a:fld>
            <a:endParaRPr lang="es-MX" dirty="0"/>
          </a:p>
        </p:txBody>
      </p:sp>
      <p:sp>
        <p:nvSpPr>
          <p:cNvPr id="6" name="5 Marcador de pie de página"/>
          <p:cNvSpPr>
            <a:spLocks noGrp="1"/>
          </p:cNvSpPr>
          <p:nvPr>
            <p:ph type="ftr" sz="quarter" idx="11"/>
          </p:nvPr>
        </p:nvSpPr>
        <p:spPr>
          <a:xfrm>
            <a:off x="457200" y="6480969"/>
            <a:ext cx="4260056" cy="301752"/>
          </a:xfrm>
        </p:spPr>
        <p:txBody>
          <a:bodyPr/>
          <a:lstStyle/>
          <a:p>
            <a:endParaRPr lang="es-MX" dirty="0"/>
          </a:p>
        </p:txBody>
      </p:sp>
      <p:sp>
        <p:nvSpPr>
          <p:cNvPr id="7" name="6 Marcador de número de diapositiva"/>
          <p:cNvSpPr>
            <a:spLocks noGrp="1"/>
          </p:cNvSpPr>
          <p:nvPr>
            <p:ph type="sldNum" sz="quarter" idx="12"/>
          </p:nvPr>
        </p:nvSpPr>
        <p:spPr>
          <a:xfrm>
            <a:off x="7589520" y="6480969"/>
            <a:ext cx="502920" cy="301752"/>
          </a:xfrm>
        </p:spPr>
        <p:txBody>
          <a:bodyPr/>
          <a:lstStyle/>
          <a:p>
            <a:fld id="{F1932ED9-AE9D-4D90-B2CF-ADE31F1B489B}" type="slidenum">
              <a:rPr lang="es-MX" smtClean="0"/>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5DB9E2FD-A1E2-4DF6-9EDF-2B088F574B76}" type="datetimeFigureOut">
              <a:rPr lang="es-MX" smtClean="0"/>
              <a:t>11/05/2012</a:t>
            </a:fld>
            <a:endParaRPr lang="es-MX" dirty="0"/>
          </a:p>
        </p:txBody>
      </p:sp>
      <p:sp>
        <p:nvSpPr>
          <p:cNvPr id="8" name="7 Marcador de pie de página"/>
          <p:cNvSpPr>
            <a:spLocks noGrp="1"/>
          </p:cNvSpPr>
          <p:nvPr>
            <p:ph type="ftr" sz="quarter" idx="11"/>
          </p:nvPr>
        </p:nvSpPr>
        <p:spPr>
          <a:xfrm>
            <a:off x="457200" y="6480969"/>
            <a:ext cx="4261104" cy="301752"/>
          </a:xfrm>
        </p:spPr>
        <p:txBody>
          <a:bodyPr/>
          <a:lstStyle/>
          <a:p>
            <a:endParaRPr lang="es-MX" dirty="0"/>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F1932ED9-AE9D-4D90-B2CF-ADE31F1B489B}" type="slidenum">
              <a:rPr lang="es-MX" smtClean="0"/>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DB9E2FD-A1E2-4DF6-9EDF-2B088F574B76}" type="datetimeFigureOut">
              <a:rPr lang="es-MX" smtClean="0"/>
              <a:t>11/05/2012</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1932ED9-AE9D-4D90-B2CF-ADE31F1B489B}" type="slidenum">
              <a:rPr lang="es-MX" smtClean="0"/>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5DB9E2FD-A1E2-4DF6-9EDF-2B088F574B76}" type="datetimeFigureOut">
              <a:rPr lang="es-MX" smtClean="0"/>
              <a:t>11/05/2012</a:t>
            </a:fld>
            <a:endParaRPr lang="es-MX" dirty="0"/>
          </a:p>
        </p:txBody>
      </p:sp>
      <p:sp>
        <p:nvSpPr>
          <p:cNvPr id="3" name="2 Marcador de pie de página"/>
          <p:cNvSpPr>
            <a:spLocks noGrp="1"/>
          </p:cNvSpPr>
          <p:nvPr>
            <p:ph type="ftr" sz="quarter" idx="11"/>
          </p:nvPr>
        </p:nvSpPr>
        <p:spPr>
          <a:xfrm>
            <a:off x="457200" y="6481890"/>
            <a:ext cx="4260056" cy="300831"/>
          </a:xfrm>
        </p:spPr>
        <p:txBody>
          <a:bodyPr/>
          <a:lstStyle/>
          <a:p>
            <a:endParaRPr lang="es-MX" dirty="0"/>
          </a:p>
        </p:txBody>
      </p:sp>
      <p:sp>
        <p:nvSpPr>
          <p:cNvPr id="4" name="3 Marcador de número de diapositiva"/>
          <p:cNvSpPr>
            <a:spLocks noGrp="1"/>
          </p:cNvSpPr>
          <p:nvPr>
            <p:ph type="sldNum" sz="quarter" idx="12"/>
          </p:nvPr>
        </p:nvSpPr>
        <p:spPr>
          <a:xfrm>
            <a:off x="7589520" y="6480969"/>
            <a:ext cx="502920" cy="301752"/>
          </a:xfrm>
        </p:spPr>
        <p:txBody>
          <a:bodyPr/>
          <a:lstStyle/>
          <a:p>
            <a:fld id="{F1932ED9-AE9D-4D90-B2CF-ADE31F1B489B}"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5DB9E2FD-A1E2-4DF6-9EDF-2B088F574B76}" type="datetimeFigureOut">
              <a:rPr lang="es-MX" smtClean="0"/>
              <a:t>11/05/2012</a:t>
            </a:fld>
            <a:endParaRPr lang="es-MX" dirty="0"/>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dirty="0"/>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F1932ED9-AE9D-4D90-B2CF-ADE31F1B489B}" type="slidenum">
              <a:rPr lang="es-MX" smtClean="0"/>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5DB9E2FD-A1E2-4DF6-9EDF-2B088F574B76}" type="datetimeFigureOut">
              <a:rPr lang="es-MX" smtClean="0"/>
              <a:t>11/05/2012</a:t>
            </a:fld>
            <a:endParaRPr lang="es-MX" dirty="0"/>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dirty="0"/>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F1932ED9-AE9D-4D90-B2CF-ADE31F1B489B}" type="slidenum">
              <a:rPr lang="es-MX" smtClean="0"/>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DB9E2FD-A1E2-4DF6-9EDF-2B088F574B76}" type="datetimeFigureOut">
              <a:rPr lang="es-MX" smtClean="0"/>
              <a:t>11/05/2012</a:t>
            </a:fld>
            <a:endParaRPr lang="es-MX" dirty="0"/>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dirty="0"/>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1932ED9-AE9D-4D90-B2CF-ADE31F1B489B}" type="slidenum">
              <a:rPr lang="es-MX" smtClean="0"/>
              <a:t>‹Nº›</a:t>
            </a:fld>
            <a:endParaRPr lang="es-MX"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lm.nih.gov/medlineplus/spanish/ency/article/001058.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walgreens.com/library/spanish_contents.jsp?docid=003178&amp;doctype=5" TargetMode="External"/><Relationship Id="rId3" Type="http://schemas.openxmlformats.org/officeDocument/2006/relationships/hyperlink" Target="http://www.walgreens.com/library/spanish_contents.jsp?docid=003218&amp;doctype=5" TargetMode="External"/><Relationship Id="rId7" Type="http://schemas.openxmlformats.org/officeDocument/2006/relationships/hyperlink" Target="http://www.walgreens.com/library/spanish_contents.jsp?docid=003032&amp;doctype=5" TargetMode="External"/><Relationship Id="rId2" Type="http://schemas.openxmlformats.org/officeDocument/2006/relationships/hyperlink" Target="http://www.walgreens.com/library/spanish_contents.jsp?docid=003090&amp;doctype=5" TargetMode="External"/><Relationship Id="rId1" Type="http://schemas.openxmlformats.org/officeDocument/2006/relationships/slideLayout" Target="../slideLayouts/slideLayout2.xml"/><Relationship Id="rId6" Type="http://schemas.openxmlformats.org/officeDocument/2006/relationships/hyperlink" Target="http://www.walgreens.com/library/spanish_contents.jsp?docid=003220&amp;doctype=5" TargetMode="External"/><Relationship Id="rId5" Type="http://schemas.openxmlformats.org/officeDocument/2006/relationships/hyperlink" Target="http://www.walgreens.com/library/spanish_contents.jsp?docid=003079&amp;doctype=5" TargetMode="External"/><Relationship Id="rId10" Type="http://schemas.openxmlformats.org/officeDocument/2006/relationships/hyperlink" Target="http://www.walgreens.com/library/spanish_contents.jsp?docid=003098&amp;doctype=5" TargetMode="External"/><Relationship Id="rId4" Type="http://schemas.openxmlformats.org/officeDocument/2006/relationships/hyperlink" Target="http://www.walgreens.com/library/spanish_contents.jsp?docid=003072&amp;doctype=5" TargetMode="External"/><Relationship Id="rId9" Type="http://schemas.openxmlformats.org/officeDocument/2006/relationships/hyperlink" Target="http://www.walgreens.com/library/spanish_contents.jsp?docid=003261&amp;doctype=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a:r>
              <a:rPr lang="es-MX" dirty="0" smtClean="0"/>
              <a:t>PATOLOGÍAS DEL APARATO ESTOMATOGNATICO</a:t>
            </a:r>
            <a:endParaRPr lang="es-MX" dirty="0"/>
          </a:p>
        </p:txBody>
      </p:sp>
      <p:sp>
        <p:nvSpPr>
          <p:cNvPr id="3" name="2 Subtítulo"/>
          <p:cNvSpPr>
            <a:spLocks noGrp="1"/>
          </p:cNvSpPr>
          <p:nvPr>
            <p:ph type="subTitle" idx="1"/>
          </p:nvPr>
        </p:nvSpPr>
        <p:spPr>
          <a:xfrm>
            <a:off x="540544" y="2250280"/>
            <a:ext cx="8207920" cy="3194944"/>
          </a:xfrm>
        </p:spPr>
        <p:txBody>
          <a:bodyPr>
            <a:normAutofit/>
          </a:bodyPr>
          <a:lstStyle/>
          <a:p>
            <a:pPr algn="l"/>
            <a:r>
              <a:rPr lang="es-MX" sz="2800" dirty="0" smtClean="0">
                <a:latin typeface="Arial" pitchFamily="34" charset="0"/>
                <a:cs typeface="Arial" pitchFamily="34" charset="0"/>
              </a:rPr>
              <a:t>Enfermedades genéricas o inespecíficas del sistema estomatognático, que comprenden la boca, dientes, mandíbulas y faringe afectan todo nuestro sistema bucal dejando un sin número de secuelas y trastornos físicos y psicológicos en la vida de las personas que la padecen.</a:t>
            </a:r>
            <a:endParaRPr lang="es-MX" sz="28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LA GINGIVITIS DESCAMATIVA</a:t>
            </a:r>
            <a:r>
              <a:rPr lang="es-MX" dirty="0" smtClean="0"/>
              <a:t> </a:t>
            </a:r>
            <a:br>
              <a:rPr lang="es-MX" dirty="0" smtClean="0"/>
            </a:br>
            <a:endParaRPr lang="es-MX" dirty="0"/>
          </a:p>
        </p:txBody>
      </p:sp>
      <p:sp>
        <p:nvSpPr>
          <p:cNvPr id="3" name="2 Marcador de contenido"/>
          <p:cNvSpPr>
            <a:spLocks noGrp="1"/>
          </p:cNvSpPr>
          <p:nvPr>
            <p:ph idx="1"/>
          </p:nvPr>
        </p:nvSpPr>
        <p:spPr/>
        <p:txBody>
          <a:bodyPr>
            <a:normAutofit fontScale="92500"/>
          </a:bodyPr>
          <a:lstStyle/>
          <a:p>
            <a:r>
              <a:rPr lang="es-MX" dirty="0" smtClean="0"/>
              <a:t>Es </a:t>
            </a:r>
            <a:r>
              <a:rPr lang="es-MX" dirty="0" smtClean="0"/>
              <a:t>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25000" lnSpcReduction="20000"/>
          </a:bodyPr>
          <a:lstStyle/>
          <a:p>
            <a:r>
              <a:rPr lang="es-MX" sz="6400" dirty="0" smtClean="0">
                <a:latin typeface="Arial" pitchFamily="34" charset="0"/>
                <a:cs typeface="Arial" pitchFamily="34" charset="0"/>
              </a:rPr>
              <a:t>La </a:t>
            </a:r>
            <a:r>
              <a:rPr lang="es-MX" sz="6400" dirty="0" smtClean="0">
                <a:latin typeface="Arial" pitchFamily="34" charset="0"/>
                <a:cs typeface="Arial" pitchFamily="34" charset="0"/>
                <a:hlinkClick r:id="rId2"/>
              </a:rPr>
              <a:t>mala </a:t>
            </a:r>
            <a:r>
              <a:rPr lang="es-MX" sz="6400" dirty="0" err="1" smtClean="0">
                <a:latin typeface="Arial" pitchFamily="34" charset="0"/>
                <a:cs typeface="Arial" pitchFamily="34" charset="0"/>
                <a:hlinkClick r:id="rId2"/>
              </a:rPr>
              <a:t>oclusiónde</a:t>
            </a:r>
            <a:r>
              <a:rPr lang="es-MX" sz="6400" dirty="0" smtClean="0">
                <a:latin typeface="Arial" pitchFamily="34" charset="0"/>
                <a:cs typeface="Arial" pitchFamily="34" charset="0"/>
                <a:hlinkClick r:id="rId2"/>
              </a:rPr>
              <a:t> los dientes</a:t>
            </a:r>
            <a:r>
              <a:rPr lang="es-MX" sz="6400" dirty="0" smtClean="0">
                <a:latin typeface="Arial" pitchFamily="34" charset="0"/>
                <a:cs typeface="Arial" pitchFamily="34" charset="0"/>
              </a:rPr>
              <a:t> (dientes desalineados) </a:t>
            </a:r>
          </a:p>
          <a:p>
            <a:r>
              <a:rPr lang="es-MX" sz="6400" dirty="0" smtClean="0">
                <a:latin typeface="Arial" pitchFamily="34" charset="0"/>
                <a:cs typeface="Arial" pitchFamily="34" charset="0"/>
              </a:rPr>
              <a:t>Los bordes ásperos de las obturaciones y la </a:t>
            </a:r>
            <a:r>
              <a:rPr lang="es-MX" sz="6400" dirty="0" err="1" smtClean="0">
                <a:latin typeface="Arial" pitchFamily="34" charset="0"/>
                <a:cs typeface="Arial" pitchFamily="34" charset="0"/>
              </a:rPr>
              <a:t>aparatología</a:t>
            </a:r>
            <a:r>
              <a:rPr lang="es-MX" sz="6400" dirty="0" smtClean="0">
                <a:latin typeface="Arial" pitchFamily="34" charset="0"/>
                <a:cs typeface="Arial" pitchFamily="34" charset="0"/>
              </a:rPr>
              <a:t> oral mal colocada o contaminada (como aparatos </a:t>
            </a:r>
            <a:r>
              <a:rPr lang="es-MX" sz="6400" dirty="0" err="1" smtClean="0">
                <a:latin typeface="Arial" pitchFamily="34" charset="0"/>
                <a:cs typeface="Arial" pitchFamily="34" charset="0"/>
              </a:rPr>
              <a:t>ortodóncicos</a:t>
            </a:r>
            <a:r>
              <a:rPr lang="es-MX" sz="6400" dirty="0" smtClean="0">
                <a:latin typeface="Arial" pitchFamily="34" charset="0"/>
                <a:cs typeface="Arial" pitchFamily="34" charset="0"/>
              </a:rPr>
              <a:t>, prótesis, puentes y coronas) pueden irritar las encías e incrementar los riesgos de gingivitis. </a:t>
            </a:r>
          </a:p>
          <a:p>
            <a:r>
              <a:rPr lang="es-MX" sz="6400" dirty="0" smtClean="0">
                <a:latin typeface="Arial" pitchFamily="34" charset="0"/>
                <a:cs typeface="Arial" pitchFamily="34" charset="0"/>
              </a:rPr>
              <a:t>Los medicamentos como la </a:t>
            </a:r>
            <a:r>
              <a:rPr lang="es-MX" sz="6400" dirty="0" err="1" smtClean="0">
                <a:latin typeface="Arial" pitchFamily="34" charset="0"/>
                <a:cs typeface="Arial" pitchFamily="34" charset="0"/>
              </a:rPr>
              <a:t>fenitoína</a:t>
            </a:r>
            <a:r>
              <a:rPr lang="es-MX" sz="6400" dirty="0" smtClean="0">
                <a:latin typeface="Arial" pitchFamily="34" charset="0"/>
                <a:cs typeface="Arial" pitchFamily="34" charset="0"/>
              </a:rPr>
              <a:t> (utilizada para controlar las convulsiones), la </a:t>
            </a:r>
            <a:r>
              <a:rPr lang="es-MX" sz="6400" dirty="0" err="1" smtClean="0">
                <a:latin typeface="Arial" pitchFamily="34" charset="0"/>
                <a:cs typeface="Arial" pitchFamily="34" charset="0"/>
              </a:rPr>
              <a:t>ciclosporina</a:t>
            </a:r>
            <a:r>
              <a:rPr lang="es-MX" sz="6400" dirty="0" smtClean="0">
                <a:latin typeface="Arial" pitchFamily="34" charset="0"/>
                <a:cs typeface="Arial" pitchFamily="34" charset="0"/>
              </a:rPr>
              <a:t> (que toman las personas sometidas a trasplante de órganos), los bloqueadores de los canales de calcio como la </a:t>
            </a:r>
            <a:r>
              <a:rPr lang="es-MX" sz="6400" dirty="0" err="1" smtClean="0">
                <a:latin typeface="Arial" pitchFamily="34" charset="0"/>
                <a:cs typeface="Arial" pitchFamily="34" charset="0"/>
              </a:rPr>
              <a:t>nifedipina</a:t>
            </a:r>
            <a:r>
              <a:rPr lang="es-MX" sz="6400" dirty="0" smtClean="0">
                <a:latin typeface="Arial" pitchFamily="34" charset="0"/>
                <a:cs typeface="Arial" pitchFamily="34" charset="0"/>
              </a:rPr>
              <a:t> (que se administran para controlar la presión arterial y las alteraciones de la frecuencia cardiaca) y la ingestión de metales pesados, como el plomo y el bismuto, también están asociados con el desarrollo de la gingivitis. </a:t>
            </a:r>
          </a:p>
          <a:p>
            <a:r>
              <a:rPr lang="es-MX" sz="6400" dirty="0" smtClean="0">
                <a:latin typeface="Arial" pitchFamily="34" charset="0"/>
                <a:cs typeface="Arial" pitchFamily="34" charset="0"/>
              </a:rPr>
              <a:t>La carencia de vitamina C (escorbuto) puede producir inflamación y sangrado de las encías. La carencia de niacina (pelagra) también causa hemorragia en las encías y la predisposición a ciertas infecciones bucales. </a:t>
            </a:r>
          </a:p>
          <a:p>
            <a:endParaRPr lang="es-MX" sz="6400" b="1" dirty="0" smtClean="0">
              <a:latin typeface="Arial" pitchFamily="34" charset="0"/>
              <a:cs typeface="Arial" pitchFamily="34" charset="0"/>
            </a:endParaRPr>
          </a:p>
          <a:p>
            <a:r>
              <a:rPr lang="es-MX" sz="6400" b="1" dirty="0" smtClean="0">
                <a:latin typeface="Arial" pitchFamily="34" charset="0"/>
                <a:cs typeface="Arial" pitchFamily="34" charset="0"/>
              </a:rPr>
              <a:t>SIGNOS Y SÍNTOMAS</a:t>
            </a:r>
            <a:endParaRPr lang="es-MX" sz="6400" dirty="0" smtClean="0">
              <a:latin typeface="Arial" pitchFamily="34" charset="0"/>
              <a:cs typeface="Arial" pitchFamily="34" charset="0"/>
            </a:endParaRPr>
          </a:p>
          <a:p>
            <a:r>
              <a:rPr lang="es-MX" sz="6400" dirty="0" smtClean="0">
                <a:latin typeface="Arial" pitchFamily="34" charset="0"/>
                <a:cs typeface="Arial" pitchFamily="34" charset="0"/>
              </a:rPr>
              <a:t>Úlceras bucales </a:t>
            </a:r>
          </a:p>
          <a:p>
            <a:r>
              <a:rPr lang="es-MX" sz="6400" dirty="0" smtClean="0">
                <a:latin typeface="Arial" pitchFamily="34" charset="0"/>
                <a:cs typeface="Arial" pitchFamily="34" charset="0"/>
              </a:rPr>
              <a:t>Encías inflamadas </a:t>
            </a:r>
          </a:p>
          <a:p>
            <a:r>
              <a:rPr lang="es-MX" sz="6400" dirty="0" smtClean="0">
                <a:latin typeface="Arial" pitchFamily="34" charset="0"/>
                <a:cs typeface="Arial" pitchFamily="34" charset="0"/>
              </a:rPr>
              <a:t>Encías con coloración roja brillante o roja púrpura </a:t>
            </a:r>
          </a:p>
          <a:p>
            <a:r>
              <a:rPr lang="es-MX" sz="6400" dirty="0" smtClean="0">
                <a:latin typeface="Arial" pitchFamily="34" charset="0"/>
                <a:cs typeface="Arial" pitchFamily="34" charset="0"/>
              </a:rPr>
              <a:t>Encías brillantes </a:t>
            </a:r>
          </a:p>
          <a:p>
            <a:r>
              <a:rPr lang="es-MX" sz="6400" dirty="0" smtClean="0">
                <a:latin typeface="Arial" pitchFamily="34" charset="0"/>
                <a:cs typeface="Arial" pitchFamily="34" charset="0"/>
              </a:rPr>
              <a:t>Encías que sangran con facilidad y aparece sangre en el cepillo dental, inclusive con un cepillado suave </a:t>
            </a:r>
          </a:p>
          <a:p>
            <a:r>
              <a:rPr lang="es-MX" sz="6400" dirty="0" smtClean="0">
                <a:latin typeface="Arial" pitchFamily="34" charset="0"/>
                <a:cs typeface="Arial" pitchFamily="34" charset="0"/>
              </a:rPr>
              <a:t>Encías que se muestran sensibles sólo al tacto, si no se tocan son indoloras </a:t>
            </a:r>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LA GINGIVITIS DE LA LEUCEMIA</a:t>
            </a:r>
            <a:r>
              <a:rPr lang="es-MX" dirty="0" smtClean="0"/>
              <a:t> </a:t>
            </a:r>
            <a:br>
              <a:rPr lang="es-MX" dirty="0" smtClean="0"/>
            </a:b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Es </a:t>
            </a:r>
            <a:r>
              <a:rPr lang="es-MX" dirty="0" smtClean="0"/>
              <a:t>la primera manifestación de la enfermedad en casi el 25 por ciento de los niños afectados de leucemia. Una infiltración de células de leucemia dentro de las encías causa la gingivitis, que empeora a causa de la incapacidad del sistema inmunológico para combatir la infección. Las encías enrojecen y sangran con facilidad. A menudo, la hemorragia persiste durante varios minutos, dado que la sangre no coagula con normalidad en los afectados de leucemia</a:t>
            </a:r>
          </a:p>
          <a:p>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PERIODONTITIS</a:t>
            </a:r>
            <a:endParaRPr lang="es-MX" dirty="0"/>
          </a:p>
        </p:txBody>
      </p:sp>
      <p:sp>
        <p:nvSpPr>
          <p:cNvPr id="3" name="2 Marcador de contenido"/>
          <p:cNvSpPr>
            <a:spLocks noGrp="1"/>
          </p:cNvSpPr>
          <p:nvPr>
            <p:ph idx="1"/>
          </p:nvPr>
        </p:nvSpPr>
        <p:spPr/>
        <p:txBody>
          <a:bodyPr>
            <a:normAutofit fontScale="55000" lnSpcReduction="20000"/>
          </a:bodyPr>
          <a:lstStyle/>
          <a:p>
            <a:r>
              <a:rPr lang="es-MX" dirty="0" smtClean="0"/>
              <a:t>La </a:t>
            </a:r>
            <a:r>
              <a:rPr lang="es-MX" dirty="0" smtClean="0"/>
              <a:t>periodontitis (piorrea) aparece cuando la gingivitis se propaga a las estructuras que sostienen el diente, es una de las causas principales del desprendimiento de los dientes en los adultos y es la principal en las personas de mayor edad</a:t>
            </a:r>
            <a:r>
              <a:rPr lang="es-MX" dirty="0" smtClean="0"/>
              <a:t>.</a:t>
            </a:r>
            <a:r>
              <a:rPr lang="es-MX" dirty="0" smtClean="0"/>
              <a:t/>
            </a:r>
            <a:br>
              <a:rPr lang="es-MX" dirty="0" smtClean="0"/>
            </a:br>
            <a:r>
              <a:rPr lang="es-MX" dirty="0" smtClean="0"/>
              <a:t>La mayoría de los casos de periodontitis son la consecuencia de una acumulación prolongada de placa bacteriana y sarro entre los dientes y las encías, favoreciendo así la formación de oquedades profundas entre la raíz del diente y el hueso subyacente. Estas oquedades acumulan placa bacteriana en un ambiente sin oxígeno, que estimula el crecimiento de bacterias. Si el proceso continúa, el maxilar adyacente a la oquedad finalmente se va destruyendo hasta que el diente se afloja. </a:t>
            </a:r>
          </a:p>
          <a:p>
            <a:r>
              <a:rPr lang="es-MX" dirty="0" smtClean="0"/>
              <a:t>El grado del desarrollo de la periodontitis difiere considerablemente incluso entre individuos con cantidades similares de sarro. Probablemente porque, según las personas, la placa bacteriana contiene diversos tipos y cantidades de bacterias y porque cada persona reacciona de modo distinto frente a las bacterias. </a:t>
            </a:r>
            <a:br>
              <a:rPr lang="es-MX" dirty="0" smtClean="0"/>
            </a:br>
            <a:r>
              <a:rPr lang="es-MX" dirty="0" smtClean="0"/>
              <a:t>La periodontitis puede producir brotes de actividad destructiva que duran meses, seguidos por períodos en que la enfermedad aparentemente no causa mayores daños. </a:t>
            </a:r>
          </a:p>
          <a:p>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25000" lnSpcReduction="20000"/>
          </a:bodyPr>
          <a:lstStyle/>
          <a:p>
            <a:r>
              <a:rPr lang="es-MX" sz="6400" b="1" dirty="0" smtClean="0">
                <a:latin typeface="Arial" pitchFamily="34" charset="0"/>
                <a:cs typeface="Arial" pitchFamily="34" charset="0"/>
              </a:rPr>
              <a:t>SIGNOS Y SÍNTOMAS </a:t>
            </a:r>
            <a:endParaRPr lang="es-MX" sz="6400" dirty="0" smtClean="0">
              <a:latin typeface="Arial" pitchFamily="34" charset="0"/>
              <a:cs typeface="Arial" pitchFamily="34" charset="0"/>
            </a:endParaRPr>
          </a:p>
          <a:p>
            <a:r>
              <a:rPr lang="es-MX" sz="6400" dirty="0" smtClean="0">
                <a:latin typeface="Arial" pitchFamily="34" charset="0"/>
                <a:cs typeface="Arial" pitchFamily="34" charset="0"/>
              </a:rPr>
              <a:t>La hemorragia </a:t>
            </a:r>
          </a:p>
          <a:p>
            <a:r>
              <a:rPr lang="es-MX" sz="6400" dirty="0" smtClean="0">
                <a:latin typeface="Arial" pitchFamily="34" charset="0"/>
                <a:cs typeface="Arial" pitchFamily="34" charset="0"/>
              </a:rPr>
              <a:t>La inflamación de las encías </a:t>
            </a:r>
          </a:p>
          <a:p>
            <a:r>
              <a:rPr lang="es-MX" sz="6400" dirty="0" smtClean="0">
                <a:latin typeface="Arial" pitchFamily="34" charset="0"/>
                <a:cs typeface="Arial" pitchFamily="34" charset="0"/>
              </a:rPr>
              <a:t>Encías que presentan un color rojo brillante o rojo purpúreo </a:t>
            </a:r>
          </a:p>
          <a:p>
            <a:r>
              <a:rPr lang="es-MX" sz="6400" dirty="0" smtClean="0">
                <a:latin typeface="Arial" pitchFamily="34" charset="0"/>
                <a:cs typeface="Arial" pitchFamily="34" charset="0"/>
              </a:rPr>
              <a:t>Encías que tienen aspecto brillante </a:t>
            </a:r>
          </a:p>
          <a:p>
            <a:r>
              <a:rPr lang="es-MX" sz="6400" dirty="0" smtClean="0">
                <a:latin typeface="Arial" pitchFamily="34" charset="0"/>
                <a:cs typeface="Arial" pitchFamily="34" charset="0"/>
              </a:rPr>
              <a:t>Encías que sangran con facilidad (presencia de sangre en el cepillo de dientes, incluso si el cepillado se hace con suavidad) </a:t>
            </a:r>
          </a:p>
          <a:p>
            <a:r>
              <a:rPr lang="es-MX" sz="6400" dirty="0" smtClean="0">
                <a:latin typeface="Arial" pitchFamily="34" charset="0"/>
                <a:cs typeface="Arial" pitchFamily="34" charset="0"/>
              </a:rPr>
              <a:t>Encías que pueden ser sensibles al tacto, pero no necesariamente dolorosas </a:t>
            </a:r>
          </a:p>
          <a:p>
            <a:r>
              <a:rPr lang="es-MX" sz="6400" dirty="0" smtClean="0">
                <a:latin typeface="Arial" pitchFamily="34" charset="0"/>
                <a:cs typeface="Arial" pitchFamily="34" charset="0"/>
              </a:rPr>
              <a:t>Dientes flojos </a:t>
            </a:r>
          </a:p>
          <a:p>
            <a:r>
              <a:rPr lang="es-MX" sz="6400" dirty="0" smtClean="0">
                <a:latin typeface="Arial" pitchFamily="34" charset="0"/>
                <a:cs typeface="Arial" pitchFamily="34" charset="0"/>
              </a:rPr>
              <a:t>El mal aliento (halitosis). </a:t>
            </a:r>
          </a:p>
          <a:p>
            <a:r>
              <a:rPr lang="es-MX" sz="6400" dirty="0" smtClean="0">
                <a:latin typeface="Arial" pitchFamily="34" charset="0"/>
                <a:cs typeface="Arial" pitchFamily="34" charset="0"/>
              </a:rPr>
              <a:t>Los odontólogos miden la profundidad de las oquedades en las encías con una sonda delgada y las radiografías muestran la cantidad de hueso perdido. A mayor pérdida de hueso, más se afloja el diente y cambia de posición. Es común que los dientes delanteros se proyecten hacia afuera. Habitualmente la periodontitis no causa dolor hasta que los dientes se aflojan lo suficiente para moverse al masticar o hasta que se forma un absceso (acumulación de pus). </a:t>
            </a:r>
          </a:p>
          <a:p>
            <a:r>
              <a:rPr lang="es-MX" sz="6400" dirty="0" smtClean="0">
                <a:latin typeface="Arial" pitchFamily="34" charset="0"/>
                <a:cs typeface="Arial" pitchFamily="34" charset="0"/>
              </a:rPr>
              <a:t>Sangrado al cepillarse o al pasar el hilo dental. </a:t>
            </a:r>
          </a:p>
          <a:p>
            <a:r>
              <a:rPr lang="es-MX" sz="6400" dirty="0" smtClean="0">
                <a:latin typeface="Arial" pitchFamily="34" charset="0"/>
                <a:cs typeface="Arial" pitchFamily="34" charset="0"/>
              </a:rPr>
              <a:t>Encías que se desprenden de los dientes </a:t>
            </a:r>
          </a:p>
          <a:p>
            <a:r>
              <a:rPr lang="es-MX" sz="6400" dirty="0" smtClean="0">
                <a:latin typeface="Arial" pitchFamily="34" charset="0"/>
                <a:cs typeface="Arial" pitchFamily="34" charset="0"/>
              </a:rPr>
              <a:t>Dientes flojos o separados </a:t>
            </a:r>
          </a:p>
          <a:p>
            <a:r>
              <a:rPr lang="es-MX" sz="6400" dirty="0" smtClean="0">
                <a:latin typeface="Arial" pitchFamily="34" charset="0"/>
                <a:cs typeface="Arial" pitchFamily="34" charset="0"/>
              </a:rPr>
              <a:t>Pus entre la encía y el diente </a:t>
            </a:r>
          </a:p>
          <a:p>
            <a:r>
              <a:rPr lang="es-MX" sz="6400" dirty="0" smtClean="0">
                <a:latin typeface="Arial" pitchFamily="34" charset="0"/>
                <a:cs typeface="Arial" pitchFamily="34" charset="0"/>
              </a:rPr>
              <a:t>Cambio en el ajuste de dentaduras parciales. </a:t>
            </a:r>
          </a:p>
          <a:p>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HIPERPLASIA CONDILAR</a:t>
            </a:r>
            <a:endParaRPr lang="es-MX" dirty="0"/>
          </a:p>
        </p:txBody>
      </p:sp>
      <p:sp>
        <p:nvSpPr>
          <p:cNvPr id="3" name="2 Marcador de contenido"/>
          <p:cNvSpPr>
            <a:spLocks noGrp="1"/>
          </p:cNvSpPr>
          <p:nvPr>
            <p:ph idx="1"/>
          </p:nvPr>
        </p:nvSpPr>
        <p:spPr/>
        <p:txBody>
          <a:bodyPr>
            <a:normAutofit/>
          </a:bodyPr>
          <a:lstStyle/>
          <a:p>
            <a:r>
              <a:rPr lang="es-MX" sz="1600" dirty="0" smtClean="0">
                <a:latin typeface="Arial" pitchFamily="34" charset="0"/>
                <a:cs typeface="Arial" pitchFamily="34" charset="0"/>
              </a:rPr>
              <a:t>Es una alteración que se caracteriza por el crecimiento excesivo y progresivo que afecta el cóndilo, cuello, cuerpo y la rama mandibular. Es una enfermedad auto limitante y deformante, porque el crecimiento es desproporcionado desde antes de terminar el crecimiento general del individuo y continúa cuando aquel ha concluido. </a:t>
            </a:r>
            <a:endParaRPr lang="es-MX" sz="1600" dirty="0" smtClean="0">
              <a:latin typeface="Arial" pitchFamily="34" charset="0"/>
              <a:cs typeface="Arial" pitchFamily="34" charset="0"/>
            </a:endParaRPr>
          </a:p>
          <a:p>
            <a:r>
              <a:rPr lang="es-MX" sz="1700" dirty="0" smtClean="0">
                <a:latin typeface="Arial" pitchFamily="34" charset="0"/>
                <a:cs typeface="Arial" pitchFamily="34" charset="0"/>
              </a:rPr>
              <a:t>Se debe a un aumento no </a:t>
            </a:r>
            <a:r>
              <a:rPr lang="es-MX" sz="1700" dirty="0" err="1" smtClean="0">
                <a:latin typeface="Arial" pitchFamily="34" charset="0"/>
                <a:cs typeface="Arial" pitchFamily="34" charset="0"/>
              </a:rPr>
              <a:t>neoplásico</a:t>
            </a:r>
            <a:r>
              <a:rPr lang="es-MX" sz="1700" dirty="0" smtClean="0">
                <a:latin typeface="Arial" pitchFamily="34" charset="0"/>
                <a:cs typeface="Arial" pitchFamily="34" charset="0"/>
              </a:rPr>
              <a:t> en el número de células óseas normales. </a:t>
            </a:r>
            <a:br>
              <a:rPr lang="es-MX" sz="1700" dirty="0" smtClean="0">
                <a:latin typeface="Arial" pitchFamily="34" charset="0"/>
                <a:cs typeface="Arial" pitchFamily="34" charset="0"/>
              </a:rPr>
            </a:br>
            <a:r>
              <a:rPr lang="es-MX" sz="1700" dirty="0" smtClean="0">
                <a:latin typeface="Arial" pitchFamily="34" charset="0"/>
                <a:cs typeface="Arial" pitchFamily="34" charset="0"/>
              </a:rPr>
              <a:t>La hiperplasia </a:t>
            </a:r>
            <a:r>
              <a:rPr lang="es-MX" sz="1700" dirty="0" err="1" smtClean="0">
                <a:latin typeface="Arial" pitchFamily="34" charset="0"/>
                <a:cs typeface="Arial" pitchFamily="34" charset="0"/>
              </a:rPr>
              <a:t>condilar</a:t>
            </a:r>
            <a:r>
              <a:rPr lang="es-MX" sz="1700" dirty="0" smtClean="0">
                <a:latin typeface="Arial" pitchFamily="34" charset="0"/>
                <a:cs typeface="Arial" pitchFamily="34" charset="0"/>
              </a:rPr>
              <a:t> (HC) puede ocurrir de forma aislada o bien asociada a la hiperplasia </a:t>
            </a:r>
            <a:r>
              <a:rPr lang="es-MX" sz="1700" dirty="0" err="1" smtClean="0">
                <a:latin typeface="Arial" pitchFamily="34" charset="0"/>
                <a:cs typeface="Arial" pitchFamily="34" charset="0"/>
              </a:rPr>
              <a:t>hemimandibular</a:t>
            </a:r>
            <a:r>
              <a:rPr lang="es-MX" sz="1700" dirty="0" smtClean="0">
                <a:latin typeface="Arial" pitchFamily="34" charset="0"/>
                <a:cs typeface="Arial" pitchFamily="34" charset="0"/>
              </a:rPr>
              <a:t> (HH). Esta última consiste en un aumento tridimensional de un lado mandibular con un crecimiento homogéneo de todo el hueso </a:t>
            </a:r>
            <a:r>
              <a:rPr lang="es-MX" dirty="0" smtClean="0"/>
              <a:t/>
            </a:r>
            <a:br>
              <a:rPr lang="es-MX" dirty="0" smtClean="0"/>
            </a:b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0000" lnSpcReduction="20000"/>
          </a:bodyPr>
          <a:lstStyle/>
          <a:p>
            <a:r>
              <a:rPr lang="es-MX" b="1" dirty="0" smtClean="0"/>
              <a:t>SIGNOS Y SÍNTOMAS</a:t>
            </a:r>
            <a:endParaRPr lang="es-MX" dirty="0" smtClean="0"/>
          </a:p>
          <a:p>
            <a:r>
              <a:rPr lang="es-MX" dirty="0" smtClean="0"/>
              <a:t>La HC se manifiesta por un </a:t>
            </a:r>
            <a:r>
              <a:rPr lang="es-MX" dirty="0" err="1" smtClean="0"/>
              <a:t>sobrecrecimiento</a:t>
            </a:r>
            <a:r>
              <a:rPr lang="es-MX" dirty="0" smtClean="0"/>
              <a:t> del cóndilo mandibular, el cual en las radiografías aparece con un "capuchón" óseo. A diferencia de la hipoplasia </a:t>
            </a:r>
            <a:r>
              <a:rPr lang="es-MX" dirty="0" err="1" smtClean="0"/>
              <a:t>condilar</a:t>
            </a:r>
            <a:r>
              <a:rPr lang="es-MX" dirty="0" smtClean="0"/>
              <a:t>, la HC surge en la segunda década de vida, una vez el crecimiento mandibular del otro lado ha finalizado; por ello, las deformidades faciales asociadas no son tan evidentes. Hay una asimetría casi exclusivamente mandibular con desviación de la línea media hacia el lado sano, e inclinación del plano </a:t>
            </a:r>
            <a:r>
              <a:rPr lang="es-MX" dirty="0" err="1" smtClean="0"/>
              <a:t>oclusal</a:t>
            </a:r>
            <a:r>
              <a:rPr lang="es-MX" dirty="0" smtClean="0"/>
              <a:t> hacia ese flanco. La cirugía </a:t>
            </a:r>
            <a:r>
              <a:rPr lang="es-MX" dirty="0" err="1" smtClean="0"/>
              <a:t>condilar</a:t>
            </a:r>
            <a:r>
              <a:rPr lang="es-MX" dirty="0" smtClean="0"/>
              <a:t> estará indicada en casos en los que se demuestre un crecimiento activo. Para ello se realiza una gamma grafía ósea con Tc99 y se evalúa la captación del marcador por parte de las células óseas </a:t>
            </a:r>
            <a:r>
              <a:rPr lang="es-MX" dirty="0" err="1" smtClean="0"/>
              <a:t>condilares</a:t>
            </a:r>
            <a:r>
              <a:rPr lang="es-MX" dirty="0" smtClean="0"/>
              <a:t>. </a:t>
            </a:r>
          </a:p>
          <a:p>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PARALISIS FACIAL DE BELL</a:t>
            </a:r>
            <a:endParaRPr lang="es-MX" dirty="0" smtClean="0"/>
          </a:p>
        </p:txBody>
      </p:sp>
      <p:sp>
        <p:nvSpPr>
          <p:cNvPr id="3" name="2 Marcador de contenido"/>
          <p:cNvSpPr>
            <a:spLocks noGrp="1"/>
          </p:cNvSpPr>
          <p:nvPr>
            <p:ph idx="1"/>
          </p:nvPr>
        </p:nvSpPr>
        <p:spPr/>
        <p:txBody>
          <a:bodyPr>
            <a:normAutofit fontScale="40000" lnSpcReduction="20000"/>
          </a:bodyPr>
          <a:lstStyle/>
          <a:p>
            <a:r>
              <a:rPr lang="es-MX" sz="3400" dirty="0" smtClean="0">
                <a:latin typeface="Arial" pitchFamily="34" charset="0"/>
                <a:cs typeface="Arial" pitchFamily="34" charset="0"/>
              </a:rPr>
              <a:t>La </a:t>
            </a:r>
            <a:r>
              <a:rPr lang="es-MX" sz="3400" dirty="0" smtClean="0">
                <a:latin typeface="Arial" pitchFamily="34" charset="0"/>
                <a:cs typeface="Arial" pitchFamily="34" charset="0"/>
              </a:rPr>
              <a:t>parálisis de Bell es un episodio de debilidad o parálisis de los músculos faciales sin explicación, el cual comienza repentinamente y empeora de tres a cinco días. Esta condición resulta del daño del 7º nervio craneal (facial), usualmente el dolor o malestar se produce en un lado de la cara y de la cabeza.</a:t>
            </a:r>
          </a:p>
          <a:p>
            <a:endParaRPr lang="es-MX" sz="3400" dirty="0" smtClean="0">
              <a:latin typeface="Arial" pitchFamily="34" charset="0"/>
              <a:cs typeface="Arial" pitchFamily="34" charset="0"/>
            </a:endParaRPr>
          </a:p>
          <a:p>
            <a:r>
              <a:rPr lang="es-MX" sz="3400" dirty="0" smtClean="0">
                <a:latin typeface="Arial" pitchFamily="34" charset="0"/>
                <a:cs typeface="Arial" pitchFamily="34" charset="0"/>
              </a:rPr>
              <a:t>Esta </a:t>
            </a:r>
            <a:r>
              <a:rPr lang="es-MX" sz="3400" dirty="0" smtClean="0">
                <a:latin typeface="Arial" pitchFamily="34" charset="0"/>
                <a:cs typeface="Arial" pitchFamily="34" charset="0"/>
              </a:rPr>
              <a:t>enfermedad, puede padecerla cualquier persona a cualquier edad, pero ocurre con más frecuencia en las mujeres embarazadas y en las personas con diabetes, influenza, un resfrío o cualquier otra dolencia de las vías respiratorias superiores. La parálisis de Bell afecta a hombres y mujeres por igual.</a:t>
            </a:r>
          </a:p>
          <a:p>
            <a:endParaRPr lang="es-MX" sz="3400" b="1" dirty="0" smtClean="0">
              <a:latin typeface="Arial" pitchFamily="34" charset="0"/>
              <a:cs typeface="Arial" pitchFamily="34" charset="0"/>
            </a:endParaRPr>
          </a:p>
          <a:p>
            <a:r>
              <a:rPr lang="es-MX" sz="3400" b="1" dirty="0" smtClean="0">
                <a:latin typeface="Arial" pitchFamily="34" charset="0"/>
                <a:cs typeface="Arial" pitchFamily="34" charset="0"/>
              </a:rPr>
              <a:t>SIGNOS </a:t>
            </a:r>
            <a:r>
              <a:rPr lang="es-MX" sz="3400" b="1" dirty="0" smtClean="0">
                <a:latin typeface="Arial" pitchFamily="34" charset="0"/>
                <a:cs typeface="Arial" pitchFamily="34" charset="0"/>
              </a:rPr>
              <a:t>Y SINTOMAS</a:t>
            </a:r>
            <a:endParaRPr lang="es-MX" sz="3400" dirty="0" smtClean="0">
              <a:latin typeface="Arial" pitchFamily="34" charset="0"/>
              <a:cs typeface="Arial" pitchFamily="34" charset="0"/>
            </a:endParaRPr>
          </a:p>
          <a:p>
            <a:r>
              <a:rPr lang="es-MX" sz="3400" dirty="0" smtClean="0">
                <a:latin typeface="Arial" pitchFamily="34" charset="0"/>
                <a:cs typeface="Arial" pitchFamily="34" charset="0"/>
              </a:rPr>
              <a:t>Pérdida de sensibilidad en la cara.</a:t>
            </a:r>
          </a:p>
          <a:p>
            <a:r>
              <a:rPr lang="es-MX" sz="3400" dirty="0" smtClean="0">
                <a:latin typeface="Arial" pitchFamily="34" charset="0"/>
                <a:cs typeface="Arial" pitchFamily="34" charset="0"/>
              </a:rPr>
              <a:t>Dolores de cabeza. </a:t>
            </a:r>
          </a:p>
          <a:p>
            <a:r>
              <a:rPr lang="es-MX" sz="3400" dirty="0" smtClean="0">
                <a:latin typeface="Arial" pitchFamily="34" charset="0"/>
                <a:cs typeface="Arial" pitchFamily="34" charset="0"/>
              </a:rPr>
              <a:t>Lagrimeo. </a:t>
            </a:r>
          </a:p>
          <a:p>
            <a:r>
              <a:rPr lang="es-MX" sz="3400" dirty="0" smtClean="0">
                <a:latin typeface="Arial" pitchFamily="34" charset="0"/>
                <a:cs typeface="Arial" pitchFamily="34" charset="0"/>
              </a:rPr>
              <a:t>Babeo. </a:t>
            </a:r>
          </a:p>
          <a:p>
            <a:r>
              <a:rPr lang="es-MX" sz="3400" dirty="0" smtClean="0">
                <a:latin typeface="Arial" pitchFamily="34" charset="0"/>
                <a:cs typeface="Arial" pitchFamily="34" charset="0"/>
              </a:rPr>
              <a:t>Pérdida del sentido del gusto en las dos terceras partes anteriores de la lengua. </a:t>
            </a:r>
          </a:p>
          <a:p>
            <a:r>
              <a:rPr lang="es-MX" sz="3400" dirty="0" smtClean="0">
                <a:latin typeface="Arial" pitchFamily="34" charset="0"/>
                <a:cs typeface="Arial" pitchFamily="34" charset="0"/>
              </a:rPr>
              <a:t>Hipersensibilidad al sonido en el oído afectado. </a:t>
            </a:r>
          </a:p>
          <a:p>
            <a:r>
              <a:rPr lang="es-MX" sz="3400" dirty="0" smtClean="0">
                <a:latin typeface="Arial" pitchFamily="34" charset="0"/>
                <a:cs typeface="Arial" pitchFamily="34" charset="0"/>
              </a:rPr>
              <a:t>Incapacidad para cerrar el ojo del lado afectado de la cara. </a:t>
            </a:r>
          </a:p>
          <a:p>
            <a:r>
              <a:rPr lang="es-MX" sz="3400" dirty="0" smtClean="0">
                <a:latin typeface="Arial" pitchFamily="34" charset="0"/>
                <a:cs typeface="Arial" pitchFamily="34" charset="0"/>
              </a:rPr>
              <a:t>Afecta los músculos que controlan las expresiones faciales, tales como la sonrisa, la mirada de reojo, el parpadeo o el cierre del párpado. </a:t>
            </a:r>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67544" y="1772816"/>
            <a:ext cx="8229600" cy="4572000"/>
          </a:xfrm>
        </p:spPr>
        <p:txBody>
          <a:bodyPr>
            <a:normAutofit fontScale="25000" lnSpcReduction="20000"/>
          </a:bodyPr>
          <a:lstStyle/>
          <a:p>
            <a:pPr>
              <a:buNone/>
            </a:pPr>
            <a:r>
              <a:rPr lang="es-MX" sz="5600" dirty="0" smtClean="0">
                <a:latin typeface="Arial" pitchFamily="34" charset="0"/>
                <a:cs typeface="Arial" pitchFamily="34" charset="0"/>
              </a:rPr>
              <a:t/>
            </a:r>
            <a:br>
              <a:rPr lang="es-MX" sz="5600" dirty="0" smtClean="0">
                <a:latin typeface="Arial" pitchFamily="34" charset="0"/>
                <a:cs typeface="Arial" pitchFamily="34" charset="0"/>
              </a:rPr>
            </a:br>
            <a:r>
              <a:rPr lang="es-MX" sz="5600" b="1" dirty="0" smtClean="0">
                <a:latin typeface="Arial" pitchFamily="34" charset="0"/>
                <a:cs typeface="Arial" pitchFamily="34" charset="0"/>
              </a:rPr>
              <a:t>Parálisis:</a:t>
            </a:r>
            <a:r>
              <a:rPr lang="es-MX" sz="5600" dirty="0" smtClean="0">
                <a:latin typeface="Arial" pitchFamily="34" charset="0"/>
                <a:cs typeface="Arial" pitchFamily="34" charset="0"/>
              </a:rPr>
              <a:t> Es una pérdida o disminución de los movimientos que se dan en una o varias partes del cuerpo, producidas por la infección propia del músculo o bien por causas neurológicas.</a:t>
            </a:r>
            <a:br>
              <a:rPr lang="es-MX" sz="5600" dirty="0" smtClean="0">
                <a:latin typeface="Arial" pitchFamily="34" charset="0"/>
                <a:cs typeface="Arial" pitchFamily="34" charset="0"/>
              </a:rPr>
            </a:br>
            <a:r>
              <a:rPr lang="es-MX" sz="5600" dirty="0" smtClean="0">
                <a:latin typeface="Arial" pitchFamily="34" charset="0"/>
                <a:cs typeface="Arial" pitchFamily="34" charset="0"/>
              </a:rPr>
              <a:t/>
            </a:r>
            <a:br>
              <a:rPr lang="es-MX" sz="5600" dirty="0" smtClean="0">
                <a:latin typeface="Arial" pitchFamily="34" charset="0"/>
                <a:cs typeface="Arial" pitchFamily="34" charset="0"/>
              </a:rPr>
            </a:br>
            <a:r>
              <a:rPr lang="es-MX" sz="5600" b="1" dirty="0" smtClean="0">
                <a:latin typeface="Arial" pitchFamily="34" charset="0"/>
                <a:cs typeface="Arial" pitchFamily="34" charset="0"/>
              </a:rPr>
              <a:t>Nervio facial:</a:t>
            </a:r>
            <a:r>
              <a:rPr lang="es-MX" sz="5600" dirty="0" smtClean="0">
                <a:latin typeface="Arial" pitchFamily="34" charset="0"/>
                <a:cs typeface="Arial" pitchFamily="34" charset="0"/>
              </a:rPr>
              <a:t> Es un nervio motor que emite una raíz sensitiva, el intermediario de </a:t>
            </a:r>
            <a:r>
              <a:rPr lang="es-MX" sz="5600" dirty="0" err="1" smtClean="0">
                <a:latin typeface="Arial" pitchFamily="34" charset="0"/>
                <a:cs typeface="Arial" pitchFamily="34" charset="0"/>
              </a:rPr>
              <a:t>Wrisberg</a:t>
            </a:r>
            <a:r>
              <a:rPr lang="es-MX" sz="5600" dirty="0" smtClean="0">
                <a:latin typeface="Arial" pitchFamily="34" charset="0"/>
                <a:cs typeface="Arial" pitchFamily="34" charset="0"/>
              </a:rPr>
              <a:t>, por lo tanto es un nervio mixto.</a:t>
            </a:r>
            <a:br>
              <a:rPr lang="es-MX" sz="5600" dirty="0" smtClean="0">
                <a:latin typeface="Arial" pitchFamily="34" charset="0"/>
                <a:cs typeface="Arial" pitchFamily="34" charset="0"/>
              </a:rPr>
            </a:br>
            <a:r>
              <a:rPr lang="es-MX" sz="5600" dirty="0" smtClean="0">
                <a:latin typeface="Arial" pitchFamily="34" charset="0"/>
                <a:cs typeface="Arial" pitchFamily="34" charset="0"/>
              </a:rPr>
              <a:t>Las fibras motoras del facial inervan de una manera general los músculos cutáneos de la cara y una porción del cuello, mientras que las fibras sensitivas van a inervar los ganglios submaxilares y sublinguales, así como la mucosa lingual.</a:t>
            </a:r>
            <a:br>
              <a:rPr lang="es-MX" sz="5600" dirty="0" smtClean="0">
                <a:latin typeface="Arial" pitchFamily="34" charset="0"/>
                <a:cs typeface="Arial" pitchFamily="34" charset="0"/>
              </a:rPr>
            </a:br>
            <a:r>
              <a:rPr lang="es-MX" sz="5600" dirty="0" smtClean="0">
                <a:latin typeface="Arial" pitchFamily="34" charset="0"/>
                <a:cs typeface="Arial" pitchFamily="34" charset="0"/>
              </a:rPr>
              <a:t/>
            </a:r>
            <a:br>
              <a:rPr lang="es-MX" sz="5600" dirty="0" smtClean="0">
                <a:latin typeface="Arial" pitchFamily="34" charset="0"/>
                <a:cs typeface="Arial" pitchFamily="34" charset="0"/>
              </a:rPr>
            </a:br>
            <a:r>
              <a:rPr lang="es-MX" sz="5600" dirty="0" smtClean="0">
                <a:latin typeface="Arial" pitchFamily="34" charset="0"/>
                <a:cs typeface="Arial" pitchFamily="34" charset="0"/>
              </a:rPr>
              <a:t>Causas evidentes: </a:t>
            </a:r>
            <a:br>
              <a:rPr lang="es-MX" sz="5600" dirty="0" smtClean="0">
                <a:latin typeface="Arial" pitchFamily="34" charset="0"/>
                <a:cs typeface="Arial" pitchFamily="34" charset="0"/>
              </a:rPr>
            </a:br>
            <a:r>
              <a:rPr lang="es-MX" sz="5600" dirty="0" smtClean="0">
                <a:latin typeface="Arial" pitchFamily="34" charset="0"/>
                <a:cs typeface="Arial" pitchFamily="34" charset="0"/>
              </a:rPr>
              <a:t/>
            </a:r>
            <a:br>
              <a:rPr lang="es-MX" sz="5600" dirty="0" smtClean="0">
                <a:latin typeface="Arial" pitchFamily="34" charset="0"/>
                <a:cs typeface="Arial" pitchFamily="34" charset="0"/>
              </a:rPr>
            </a:br>
            <a:r>
              <a:rPr lang="es-MX" sz="5600" dirty="0" smtClean="0">
                <a:latin typeface="Arial" pitchFamily="34" charset="0"/>
                <a:cs typeface="Arial" pitchFamily="34" charset="0"/>
              </a:rPr>
              <a:t>Generales: Traumatismos: sobre todo las fracturas del peñasco y las fracturas de la base de cráneo.</a:t>
            </a:r>
            <a:br>
              <a:rPr lang="es-MX" sz="5600" dirty="0" smtClean="0">
                <a:latin typeface="Arial" pitchFamily="34" charset="0"/>
                <a:cs typeface="Arial" pitchFamily="34" charset="0"/>
              </a:rPr>
            </a:br>
            <a:r>
              <a:rPr lang="es-MX" sz="5600" dirty="0" smtClean="0">
                <a:latin typeface="Arial" pitchFamily="34" charset="0"/>
                <a:cs typeface="Arial" pitchFamily="34" charset="0"/>
              </a:rPr>
              <a:t>Consecuencia de intervenciones quirúrgicas: operaciones de mastoiditis (vaciamiento </a:t>
            </a:r>
            <a:r>
              <a:rPr lang="es-MX" sz="5600" dirty="0" err="1" smtClean="0">
                <a:latin typeface="Arial" pitchFamily="34" charset="0"/>
                <a:cs typeface="Arial" pitchFamily="34" charset="0"/>
              </a:rPr>
              <a:t>petromastoideo</a:t>
            </a:r>
            <a:r>
              <a:rPr lang="es-MX" sz="5600" dirty="0" smtClean="0">
                <a:latin typeface="Arial" pitchFamily="34" charset="0"/>
                <a:cs typeface="Arial" pitchFamily="34" charset="0"/>
              </a:rPr>
              <a:t>), o intervenciones quirúrgicas tales como la ablación del cáncer de Parótida, o intervenciones sobre la articulación </a:t>
            </a:r>
            <a:r>
              <a:rPr lang="es-MX" sz="5600" dirty="0" err="1" smtClean="0">
                <a:latin typeface="Arial" pitchFamily="34" charset="0"/>
                <a:cs typeface="Arial" pitchFamily="34" charset="0"/>
              </a:rPr>
              <a:t>temporomaxilar</a:t>
            </a:r>
            <a:r>
              <a:rPr lang="es-MX" sz="5600" dirty="0" smtClean="0">
                <a:latin typeface="Arial" pitchFamily="34" charset="0"/>
                <a:cs typeface="Arial" pitchFamily="34" charset="0"/>
              </a:rPr>
              <a:t> (anquilosis, prognatismo).</a:t>
            </a:r>
            <a:br>
              <a:rPr lang="es-MX" sz="5600" dirty="0" smtClean="0">
                <a:latin typeface="Arial" pitchFamily="34" charset="0"/>
                <a:cs typeface="Arial" pitchFamily="34" charset="0"/>
              </a:rPr>
            </a:br>
            <a:r>
              <a:rPr lang="es-MX" sz="5600" dirty="0" smtClean="0">
                <a:latin typeface="Arial" pitchFamily="34" charset="0"/>
                <a:cs typeface="Arial" pitchFamily="34" charset="0"/>
              </a:rPr>
              <a:t/>
            </a:r>
            <a:br>
              <a:rPr lang="es-MX" sz="5600" dirty="0" smtClean="0">
                <a:latin typeface="Arial" pitchFamily="34" charset="0"/>
                <a:cs typeface="Arial" pitchFamily="34" charset="0"/>
              </a:rPr>
            </a:br>
            <a:r>
              <a:rPr lang="es-MX" sz="5600" dirty="0" smtClean="0">
                <a:latin typeface="Arial" pitchFamily="34" charset="0"/>
                <a:cs typeface="Arial" pitchFamily="34" charset="0"/>
              </a:rPr>
              <a:t>Regionales: pueden observarse parálisis faciales espontáneas, por ejemplo en las enfermedades de la Mastoides o del Peñasco, (otitis, otorrea crónica, osteítis </a:t>
            </a:r>
            <a:r>
              <a:rPr lang="es-MX" sz="5600" dirty="0" err="1" smtClean="0">
                <a:latin typeface="Arial" pitchFamily="34" charset="0"/>
                <a:cs typeface="Arial" pitchFamily="34" charset="0"/>
              </a:rPr>
              <a:t>necrosante</a:t>
            </a:r>
            <a:r>
              <a:rPr lang="es-MX" sz="5600" dirty="0" smtClean="0">
                <a:latin typeface="Arial" pitchFamily="34" charset="0"/>
                <a:cs typeface="Arial" pitchFamily="34" charset="0"/>
              </a:rPr>
              <a:t>), estas lesiones provocan habitualmente una parálisis definitiva del nervio por compresión o neuritis. Por el contrario en las otitis agudas, pueden observarse parálisis faciales debidas a una tumefacción de la mucosa, a una compresión del facial en su trayecto </a:t>
            </a:r>
            <a:r>
              <a:rPr lang="es-MX" sz="5600" dirty="0" err="1" smtClean="0">
                <a:latin typeface="Arial" pitchFamily="34" charset="0"/>
                <a:cs typeface="Arial" pitchFamily="34" charset="0"/>
              </a:rPr>
              <a:t>intraóseo</a:t>
            </a:r>
            <a:r>
              <a:rPr lang="es-MX" sz="5600" dirty="0" smtClean="0">
                <a:latin typeface="Arial" pitchFamily="34" charset="0"/>
                <a:cs typeface="Arial" pitchFamily="34" charset="0"/>
              </a:rPr>
              <a:t>. Parálisis que pueden retroceder y desaparecer con un tratamiento apropiado.</a:t>
            </a:r>
            <a:br>
              <a:rPr lang="es-MX" sz="5600" dirty="0" smtClean="0">
                <a:latin typeface="Arial" pitchFamily="34" charset="0"/>
                <a:cs typeface="Arial" pitchFamily="34" charset="0"/>
              </a:rPr>
            </a:br>
            <a:r>
              <a:rPr lang="es-MX" sz="5600" dirty="0" smtClean="0">
                <a:latin typeface="Arial" pitchFamily="34" charset="0"/>
                <a:cs typeface="Arial" pitchFamily="34" charset="0"/>
              </a:rPr>
              <a:t/>
            </a:r>
            <a:br>
              <a:rPr lang="es-MX" sz="5600" dirty="0" smtClean="0">
                <a:latin typeface="Arial" pitchFamily="34" charset="0"/>
                <a:cs typeface="Arial" pitchFamily="34" charset="0"/>
              </a:rPr>
            </a:br>
            <a:r>
              <a:rPr lang="es-MX" sz="5600" dirty="0" smtClean="0">
                <a:latin typeface="Arial" pitchFamily="34" charset="0"/>
                <a:cs typeface="Arial" pitchFamily="34" charset="0"/>
              </a:rPr>
              <a:t>Locales: corresponde mencionar las parálisis faciales de origen dentario. Pueden ser irritaciones dentarias </a:t>
            </a:r>
            <a:r>
              <a:rPr lang="es-MX" sz="5600" dirty="0" err="1" smtClean="0">
                <a:latin typeface="Arial" pitchFamily="34" charset="0"/>
                <a:cs typeface="Arial" pitchFamily="34" charset="0"/>
              </a:rPr>
              <a:t>subagudas</a:t>
            </a:r>
            <a:r>
              <a:rPr lang="es-MX" sz="5600" dirty="0" smtClean="0">
                <a:latin typeface="Arial" pitchFamily="34" charset="0"/>
                <a:cs typeface="Arial" pitchFamily="34" charset="0"/>
              </a:rPr>
              <a:t> o crónicas (accidentes de evolución del tercer molar, artritis crónicas). O accidentes más agudos (pulpitis, extracciones o anestesia regional).</a:t>
            </a:r>
          </a:p>
          <a:p>
            <a:endParaRPr lang="es-MX" sz="56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20000"/>
          </a:bodyPr>
          <a:lstStyle/>
          <a:p>
            <a:r>
              <a:rPr lang="es-MX" sz="2100" b="1" dirty="0" smtClean="0">
                <a:latin typeface="Arial" pitchFamily="34" charset="0"/>
                <a:cs typeface="Arial" pitchFamily="34" charset="0"/>
              </a:rPr>
              <a:t>SIGNOS Y SINTOMAS</a:t>
            </a:r>
            <a:endParaRPr lang="es-MX" sz="2100" dirty="0" smtClean="0">
              <a:latin typeface="Arial" pitchFamily="34" charset="0"/>
              <a:cs typeface="Arial" pitchFamily="34" charset="0"/>
            </a:endParaRPr>
          </a:p>
          <a:p>
            <a:r>
              <a:rPr lang="es-MX" sz="2100" dirty="0" smtClean="0">
                <a:latin typeface="Arial" pitchFamily="34" charset="0"/>
                <a:cs typeface="Arial" pitchFamily="34" charset="0"/>
              </a:rPr>
              <a:t>El modo de aparición de la parálisis facial periférica varía según la causa que la produce.</a:t>
            </a:r>
          </a:p>
          <a:p>
            <a:r>
              <a:rPr lang="es-MX" sz="2100" dirty="0" smtClean="0">
                <a:latin typeface="Arial" pitchFamily="34" charset="0"/>
                <a:cs typeface="Arial" pitchFamily="34" charset="0"/>
              </a:rPr>
              <a:t>Cuando aparece consecutivamente a un traumatismo o después de una intervención quirúrgica, suele tener un comienzo brusco y, por así decir, inmediato: se instala desde el principio y los signos que la constituyen se observan también con el máximo de intensidad.</a:t>
            </a:r>
          </a:p>
          <a:p>
            <a:r>
              <a:rPr lang="es-MX" sz="2100" dirty="0" smtClean="0">
                <a:latin typeface="Arial" pitchFamily="34" charset="0"/>
                <a:cs typeface="Arial" pitchFamily="34" charset="0"/>
              </a:rPr>
              <a:t>Sin embargo, cuando el traumatismo sólo ha lesionado parcialmente el facial, sin determinar la sección completa del nervio, la parálisis puede instalarse de un modo progresivo y, por otra parte, puede ser incompleta.</a:t>
            </a:r>
          </a:p>
          <a:p>
            <a:r>
              <a:rPr lang="es-MX" sz="2100" dirty="0" smtClean="0">
                <a:latin typeface="Arial" pitchFamily="34" charset="0"/>
                <a:cs typeface="Arial" pitchFamily="34" charset="0"/>
              </a:rPr>
              <a:t>Hay un tipo frecuentemente observado de parálisis “a frigore” cuya aparición es generalmente rápida, mientras que los pródromo, en la esfera sensitiva, dolores, hormigueos, son raros o desaparecen enseguida.</a:t>
            </a:r>
          </a:p>
          <a:p>
            <a:r>
              <a:rPr lang="es-MX" sz="2100" dirty="0" smtClean="0">
                <a:latin typeface="Arial" pitchFamily="34" charset="0"/>
                <a:cs typeface="Arial" pitchFamily="34" charset="0"/>
              </a:rPr>
              <a:t>Al despertarse, o bien en estado de vigilia, el paciente resulta bruscamente sorprendido por el aspecto anormal de su cara.</a:t>
            </a:r>
          </a:p>
          <a:p>
            <a:r>
              <a:rPr lang="es-MX" sz="2100" dirty="0" smtClean="0">
                <a:latin typeface="Arial" pitchFamily="34" charset="0"/>
                <a:cs typeface="Arial" pitchFamily="34" charset="0"/>
              </a:rPr>
              <a:t>Los signos de la parálisis facial deben estudiarse en estado de reposo y cuando el enfermo ejecuta movimientos voluntarios o provocados.</a:t>
            </a:r>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ANQUILOSIS</a:t>
            </a:r>
            <a:endParaRPr lang="es-MX" dirty="0"/>
          </a:p>
        </p:txBody>
      </p:sp>
      <p:sp>
        <p:nvSpPr>
          <p:cNvPr id="3" name="2 Marcador de contenido"/>
          <p:cNvSpPr>
            <a:spLocks noGrp="1"/>
          </p:cNvSpPr>
          <p:nvPr>
            <p:ph idx="1"/>
          </p:nvPr>
        </p:nvSpPr>
        <p:spPr/>
        <p:txBody>
          <a:bodyPr>
            <a:noAutofit/>
          </a:bodyPr>
          <a:lstStyle/>
          <a:p>
            <a:r>
              <a:rPr lang="es-MX" sz="1400" dirty="0" smtClean="0">
                <a:latin typeface="Arial" pitchFamily="34" charset="0"/>
                <a:cs typeface="Arial" pitchFamily="34" charset="0"/>
              </a:rPr>
              <a:t>La anquilosis temporo-mandibular, es la fusión ósea, fibrosa o cartilaginosa de las superficies que conforman la articulación: cavidad glenoidea del temporal-cóndilo mandibular. La anquilosis puede presentarse en periodo de crecimiento o después de completado este, afectando la función mandibular y en ocasiones estética facial</a:t>
            </a:r>
            <a:r>
              <a:rPr lang="es-MX" sz="1400" dirty="0" smtClean="0">
                <a:latin typeface="Arial" pitchFamily="34" charset="0"/>
                <a:cs typeface="Arial" pitchFamily="34" charset="0"/>
              </a:rPr>
              <a:t>.</a:t>
            </a:r>
          </a:p>
          <a:p>
            <a:r>
              <a:rPr lang="es-MX" sz="1400" dirty="0" smtClean="0">
                <a:latin typeface="Arial" pitchFamily="34" charset="0"/>
                <a:cs typeface="Arial" pitchFamily="34" charset="0"/>
              </a:rPr>
              <a:t>Su causa puede ser una infección previa o una hemartrosis, producida por traumatismo, por degeneración articular, o por cirugía. En la anquilosis ósea no hay movimiento mandibular y en la fibrosa, los movimientos de apertura están limitados y los excéntricos totalmente </a:t>
            </a:r>
            <a:r>
              <a:rPr lang="es-MX" sz="1400" dirty="0" smtClean="0">
                <a:latin typeface="Arial" pitchFamily="34" charset="0"/>
                <a:cs typeface="Arial" pitchFamily="34" charset="0"/>
              </a:rPr>
              <a:t>abolidos. </a:t>
            </a:r>
          </a:p>
          <a:p>
            <a:r>
              <a:rPr lang="es-MX" sz="1400" dirty="0" smtClean="0">
                <a:latin typeface="Arial" pitchFamily="34" charset="0"/>
                <a:cs typeface="Arial" pitchFamily="34" charset="0"/>
              </a:rPr>
              <a:t>SINTOMAS:</a:t>
            </a:r>
          </a:p>
          <a:p>
            <a:r>
              <a:rPr lang="es-MX" sz="1400" dirty="0" smtClean="0">
                <a:latin typeface="Arial" pitchFamily="34" charset="0"/>
                <a:cs typeface="Arial" pitchFamily="34" charset="0"/>
              </a:rPr>
              <a:t>Dolor </a:t>
            </a:r>
            <a:r>
              <a:rPr lang="es-MX" sz="1400" dirty="0" smtClean="0">
                <a:latin typeface="Arial" pitchFamily="34" charset="0"/>
                <a:cs typeface="Arial" pitchFamily="34" charset="0"/>
              </a:rPr>
              <a:t>localizado en la articulación temporo-mandibular que aumenta en función y que a veces se irradia. </a:t>
            </a:r>
          </a:p>
          <a:p>
            <a:r>
              <a:rPr lang="es-MX" sz="1400" dirty="0" smtClean="0">
                <a:latin typeface="Arial" pitchFamily="34" charset="0"/>
                <a:cs typeface="Arial" pitchFamily="34" charset="0"/>
              </a:rPr>
              <a:t>Dolor al masticar. </a:t>
            </a:r>
          </a:p>
          <a:p>
            <a:r>
              <a:rPr lang="es-MX" sz="1400" dirty="0" smtClean="0">
                <a:latin typeface="Arial" pitchFamily="34" charset="0"/>
                <a:cs typeface="Arial" pitchFamily="34" charset="0"/>
              </a:rPr>
              <a:t>Chasquidos articulares al abrir o cerrar la boca. </a:t>
            </a:r>
          </a:p>
          <a:p>
            <a:r>
              <a:rPr lang="es-MX" sz="1400" dirty="0" smtClean="0">
                <a:latin typeface="Arial" pitchFamily="34" charset="0"/>
                <a:cs typeface="Arial" pitchFamily="34" charset="0"/>
              </a:rPr>
              <a:t>Crepitación. </a:t>
            </a:r>
          </a:p>
          <a:p>
            <a:r>
              <a:rPr lang="es-MX" sz="1400" dirty="0" smtClean="0">
                <a:latin typeface="Arial" pitchFamily="34" charset="0"/>
                <a:cs typeface="Arial" pitchFamily="34" charset="0"/>
              </a:rPr>
              <a:t>Bloqueos mandibulares de apertura o cierre. </a:t>
            </a:r>
          </a:p>
          <a:p>
            <a:r>
              <a:rPr lang="es-MX" sz="1400" dirty="0" smtClean="0">
                <a:latin typeface="Arial" pitchFamily="34" charset="0"/>
                <a:cs typeface="Arial" pitchFamily="34" charset="0"/>
              </a:rPr>
              <a:t>Limitación de la apertura de la boca y sus movimientos laterales o </a:t>
            </a:r>
            <a:r>
              <a:rPr lang="es-MX" sz="1400" dirty="0" err="1" smtClean="0">
                <a:latin typeface="Arial" pitchFamily="34" charset="0"/>
                <a:cs typeface="Arial" pitchFamily="34" charset="0"/>
              </a:rPr>
              <a:t>protrusivos</a:t>
            </a:r>
            <a:r>
              <a:rPr lang="es-MX" sz="1400" dirty="0" smtClean="0">
                <a:latin typeface="Arial" pitchFamily="34" charset="0"/>
                <a:cs typeface="Arial" pitchFamily="34" charset="0"/>
              </a:rPr>
              <a:t>. </a:t>
            </a:r>
          </a:p>
          <a:p>
            <a:r>
              <a:rPr lang="es-MX" sz="1400" dirty="0" smtClean="0">
                <a:latin typeface="Arial" pitchFamily="34" charset="0"/>
                <a:cs typeface="Arial" pitchFamily="34" charset="0"/>
              </a:rPr>
              <a:t>Apretamiento nocturno (en caso de bruxismo). </a:t>
            </a:r>
          </a:p>
          <a:p>
            <a:r>
              <a:rPr lang="es-MX" sz="1400" dirty="0" smtClean="0">
                <a:latin typeface="Arial" pitchFamily="34" charset="0"/>
                <a:cs typeface="Arial" pitchFamily="34" charset="0"/>
              </a:rPr>
              <a:t>Otalgia refleja. </a:t>
            </a:r>
          </a:p>
          <a:p>
            <a:r>
              <a:rPr lang="es-MX" sz="1400" dirty="0" smtClean="0">
                <a:latin typeface="Arial" pitchFamily="34" charset="0"/>
                <a:cs typeface="Arial" pitchFamily="34" charset="0"/>
              </a:rPr>
              <a:t>Maloclusión de los dientes (mordida abierta uní o bilateral) o mordida cruzada. </a:t>
            </a:r>
          </a:p>
          <a:p>
            <a:r>
              <a:rPr lang="es-MX" sz="1400" dirty="0" smtClean="0">
                <a:latin typeface="Arial" pitchFamily="34" charset="0"/>
                <a:cs typeface="Arial" pitchFamily="34" charset="0"/>
              </a:rPr>
              <a:t>Asimetría facial por crecimiento anormal del cóndilo. </a:t>
            </a:r>
          </a:p>
          <a:p>
            <a:endParaRPr lang="es-MX" sz="14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EPIDEMIOLOGIA</a:t>
            </a:r>
            <a:endParaRPr lang="es-MX" dirty="0"/>
          </a:p>
        </p:txBody>
      </p:sp>
      <p:sp>
        <p:nvSpPr>
          <p:cNvPr id="3" name="2 Subtítulo"/>
          <p:cNvSpPr>
            <a:spLocks noGrp="1"/>
          </p:cNvSpPr>
          <p:nvPr>
            <p:ph type="subTitle" idx="1"/>
          </p:nvPr>
        </p:nvSpPr>
        <p:spPr/>
        <p:txBody>
          <a:bodyPr/>
          <a:lstStyle/>
          <a:p>
            <a:r>
              <a:rPr lang="es-MX" dirty="0" smtClean="0"/>
              <a:t>JENNIFFER GUTRON MAGAÑA 2° B ODONTOLOGIA</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1399032"/>
          </a:xfrm>
        </p:spPr>
        <p:txBody>
          <a:bodyPr>
            <a:normAutofit fontScale="90000"/>
          </a:bodyPr>
          <a:lstStyle/>
          <a:p>
            <a:r>
              <a:rPr lang="es-MX" sz="4400" b="1" dirty="0" smtClean="0">
                <a:latin typeface="Arial" pitchFamily="34" charset="0"/>
                <a:cs typeface="Arial" pitchFamily="34" charset="0"/>
              </a:rPr>
              <a:t>LABIO LEPORINO Y PALADAR HENDIDO</a:t>
            </a:r>
            <a:r>
              <a:rPr lang="es-MX" sz="4400" dirty="0" smtClean="0">
                <a:latin typeface="Arial" pitchFamily="34" charset="0"/>
                <a:cs typeface="Arial" pitchFamily="34" charset="0"/>
              </a:rPr>
              <a:t/>
            </a:r>
            <a:br>
              <a:rPr lang="es-MX" sz="4400" dirty="0" smtClean="0">
                <a:latin typeface="Arial" pitchFamily="34" charset="0"/>
                <a:cs typeface="Arial" pitchFamily="34" charset="0"/>
              </a:rPr>
            </a:br>
            <a:endParaRPr lang="es-MX" dirty="0"/>
          </a:p>
        </p:txBody>
      </p:sp>
      <p:sp>
        <p:nvSpPr>
          <p:cNvPr id="3" name="2 Marcador de contenido"/>
          <p:cNvSpPr>
            <a:spLocks noGrp="1"/>
          </p:cNvSpPr>
          <p:nvPr>
            <p:ph idx="1"/>
          </p:nvPr>
        </p:nvSpPr>
        <p:spPr/>
        <p:txBody>
          <a:bodyPr>
            <a:normAutofit/>
          </a:bodyPr>
          <a:lstStyle/>
          <a:p>
            <a:r>
              <a:rPr lang="es-MX" sz="1400" dirty="0" smtClean="0">
                <a:latin typeface="Arial" pitchFamily="34" charset="0"/>
                <a:cs typeface="Arial" pitchFamily="34" charset="0"/>
              </a:rPr>
              <a:t>El </a:t>
            </a:r>
            <a:r>
              <a:rPr lang="es-MX" sz="1400" dirty="0" smtClean="0">
                <a:latin typeface="Arial" pitchFamily="34" charset="0"/>
                <a:cs typeface="Arial" pitchFamily="34" charset="0"/>
              </a:rPr>
              <a:t>labio leporino y el paladar hendido se desarrollan en la etapa temprana del embarazo, cuando los lados del labio y del paladar no se fusionan como deberían. Un niño puede tener labio leporino, paladar hendido o ambos. El labio leporino y el paladar hendido juntos son más comunes en los niños que en las niñas. Es también importante saber que la mayoría de los bebés que nacen con una hendidura son sanos y no tienen ninguna otra anomalía congénita.</a:t>
            </a:r>
          </a:p>
          <a:p>
            <a:r>
              <a:rPr lang="es-MX" sz="1400" b="1" dirty="0" smtClean="0">
                <a:latin typeface="Arial" pitchFamily="34" charset="0"/>
                <a:cs typeface="Arial" pitchFamily="34" charset="0"/>
              </a:rPr>
              <a:t>PALADAR HENDIDO </a:t>
            </a:r>
            <a:endParaRPr lang="es-MX" sz="1400" dirty="0" smtClean="0">
              <a:latin typeface="Arial" pitchFamily="34" charset="0"/>
              <a:cs typeface="Arial" pitchFamily="34" charset="0"/>
            </a:endParaRPr>
          </a:p>
          <a:p>
            <a:r>
              <a:rPr lang="es-MX" sz="1400" dirty="0" smtClean="0">
                <a:latin typeface="Arial" pitchFamily="34" charset="0"/>
                <a:cs typeface="Arial" pitchFamily="34" charset="0"/>
              </a:rPr>
              <a:t>El paladar hendido se presenta cuando el paladar no se cierra completamente sino que deja una abertura que se extiende hasta la cavidad nasal. La hendidura puede afectar a cualquier lado del paladar. Puede extenderse desde la parte anterior de la boca (paladar duro) hasta la garganta (paladar blando). A menudo la hendidura también incluye el labio. El paladar hendido no es tan perceptible como el labio leporino porque está dentro de la boca. Puede ser la única anomalía que presenta el niño o puede estar asociado con el labio leporino u otros síndromes.</a:t>
            </a:r>
          </a:p>
          <a:p>
            <a:r>
              <a:rPr lang="es-MX" sz="1200" b="1" dirty="0" smtClean="0">
                <a:latin typeface="Arial" pitchFamily="34" charset="0"/>
                <a:cs typeface="Arial" pitchFamily="34" charset="0"/>
              </a:rPr>
              <a:t>LABIO LEPORINO</a:t>
            </a:r>
            <a:r>
              <a:rPr lang="es-MX" sz="1200" dirty="0" smtClean="0">
                <a:latin typeface="Arial" pitchFamily="34" charset="0"/>
                <a:cs typeface="Arial" pitchFamily="34" charset="0"/>
              </a:rPr>
              <a:t> </a:t>
            </a:r>
          </a:p>
          <a:p>
            <a:r>
              <a:rPr lang="es-MX" sz="1200" dirty="0" smtClean="0">
                <a:latin typeface="Arial" pitchFamily="34" charset="0"/>
                <a:cs typeface="Arial" pitchFamily="34" charset="0"/>
              </a:rPr>
              <a:t>El labio leporino es una anomalía en la que el labio no se forma completamente durante el desarrollo fetal. El grado del labio leporino puede variar enormemente, desde leve (muesca del labio) hasta severo (gran abertura desde el labio hasta la nariz). </a:t>
            </a:r>
            <a:br>
              <a:rPr lang="es-MX" sz="1200" dirty="0" smtClean="0">
                <a:latin typeface="Arial" pitchFamily="34" charset="0"/>
                <a:cs typeface="Arial" pitchFamily="34" charset="0"/>
              </a:rPr>
            </a:br>
            <a:r>
              <a:rPr lang="es-MX" sz="1200" dirty="0" smtClean="0">
                <a:latin typeface="Arial" pitchFamily="34" charset="0"/>
                <a:cs typeface="Arial" pitchFamily="34" charset="0"/>
              </a:rPr>
              <a:t/>
            </a:r>
            <a:br>
              <a:rPr lang="es-MX" sz="1200" dirty="0" smtClean="0">
                <a:latin typeface="Arial" pitchFamily="34" charset="0"/>
                <a:cs typeface="Arial" pitchFamily="34" charset="0"/>
              </a:rPr>
            </a:br>
            <a:r>
              <a:rPr lang="es-MX" sz="1200" dirty="0" smtClean="0">
                <a:latin typeface="Arial" pitchFamily="34" charset="0"/>
                <a:cs typeface="Arial" pitchFamily="34" charset="0"/>
              </a:rPr>
              <a:t>El labio leporino recibe distintos nombres según su ubicación y el grado de compromiso del labio. Una hendidura en un lado del labio que no se extiende hasta la nariz se denomina unilateral incompleta. Una hendidura en un lado del labio que se extiende hasta la nariz se denomina unilateral completa. Una hendidura que compromete ambos lados del labio y que se extiende y compromete la nariz se denomina bilateral completa.</a:t>
            </a:r>
          </a:p>
          <a:p>
            <a:endParaRPr lang="es-MX" sz="12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r>
              <a:rPr lang="es-MX" sz="1600" dirty="0" smtClean="0">
                <a:latin typeface="Arial" pitchFamily="34" charset="0"/>
                <a:cs typeface="Arial" pitchFamily="34" charset="0"/>
              </a:rPr>
              <a:t>La causa exacta del labio leporino y del paladar hendido no se </a:t>
            </a:r>
            <a:r>
              <a:rPr lang="es-MX" sz="1600" dirty="0" smtClean="0">
                <a:latin typeface="Arial" pitchFamily="34" charset="0"/>
                <a:cs typeface="Arial" pitchFamily="34" charset="0"/>
              </a:rPr>
              <a:t>conoce</a:t>
            </a:r>
          </a:p>
          <a:p>
            <a:r>
              <a:rPr lang="es-MX" sz="1600" dirty="0" smtClean="0">
                <a:latin typeface="Arial" pitchFamily="34" charset="0"/>
                <a:cs typeface="Arial" pitchFamily="34" charset="0"/>
              </a:rPr>
              <a:t>completamente</a:t>
            </a:r>
            <a:r>
              <a:rPr lang="es-MX" sz="1600" dirty="0" smtClean="0">
                <a:latin typeface="Arial" pitchFamily="34" charset="0"/>
                <a:cs typeface="Arial" pitchFamily="34" charset="0"/>
              </a:rPr>
              <a:t>. El labio leporino y, o el paladar hendido son causados por múltiples genes heredados de ambos padres, así como también factores ambientales que los </a:t>
            </a:r>
            <a:r>
              <a:rPr lang="es-MX" sz="1600" dirty="0" smtClean="0">
                <a:latin typeface="Arial" pitchFamily="34" charset="0"/>
                <a:cs typeface="Arial" pitchFamily="34" charset="0"/>
              </a:rPr>
              <a:t>científicos </a:t>
            </a:r>
            <a:r>
              <a:rPr lang="es-MX" sz="1600" dirty="0" smtClean="0">
                <a:latin typeface="Arial" pitchFamily="34" charset="0"/>
                <a:cs typeface="Arial" pitchFamily="34" charset="0"/>
              </a:rPr>
              <a:t>todavía no comprenden cabalmente</a:t>
            </a:r>
            <a:r>
              <a:rPr lang="es-MX" sz="1600" dirty="0" smtClean="0">
                <a:latin typeface="Arial" pitchFamily="34" charset="0"/>
                <a:cs typeface="Arial" pitchFamily="34" charset="0"/>
              </a:rPr>
              <a:t>.</a:t>
            </a:r>
            <a:r>
              <a:rPr lang="es-MX" sz="1600" b="1" dirty="0" smtClean="0"/>
              <a:t> </a:t>
            </a:r>
            <a:endParaRPr lang="es-MX" sz="1600" dirty="0" smtClean="0"/>
          </a:p>
          <a:p>
            <a:endParaRPr lang="es-MX" sz="1600" dirty="0" smtClean="0"/>
          </a:p>
          <a:p>
            <a:r>
              <a:rPr lang="es-MX" sz="1600" dirty="0" smtClean="0"/>
              <a:t>SINTOMAS</a:t>
            </a:r>
            <a:endParaRPr lang="es-MX" sz="1600" dirty="0" smtClean="0"/>
          </a:p>
          <a:p>
            <a:r>
              <a:rPr lang="es-MX" sz="1600" dirty="0" smtClean="0"/>
              <a:t>Los </a:t>
            </a:r>
            <a:r>
              <a:rPr lang="es-MX" sz="1600" dirty="0" smtClean="0"/>
              <a:t>síntomas de estas anomalías son visibles en el primer examen que realice el médico de su hijo. Aunque el grado de deformación puede variar, tras la inspección de la boca y los labios puede notarse la anomalía, ya que hay un cierre incompleto del labio, del paladar, o de ambos.</a:t>
            </a:r>
          </a:p>
          <a:p>
            <a:endParaRPr lang="es-MX" sz="1600" dirty="0" smtClean="0">
              <a:latin typeface="Arial" pitchFamily="34" charset="0"/>
              <a:cs typeface="Arial" pitchFamily="34" charset="0"/>
            </a:endParaRPr>
          </a:p>
          <a:p>
            <a:endParaRPr lang="es-MX" sz="1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MUCOSIS</a:t>
            </a:r>
            <a:endParaRPr lang="es-MX" dirty="0"/>
          </a:p>
        </p:txBody>
      </p:sp>
      <p:sp>
        <p:nvSpPr>
          <p:cNvPr id="3" name="2 Marcador de contenido"/>
          <p:cNvSpPr>
            <a:spLocks noGrp="1"/>
          </p:cNvSpPr>
          <p:nvPr>
            <p:ph idx="1"/>
          </p:nvPr>
        </p:nvSpPr>
        <p:spPr/>
        <p:txBody>
          <a:bodyPr>
            <a:normAutofit/>
          </a:bodyPr>
          <a:lstStyle/>
          <a:p>
            <a:r>
              <a:rPr lang="es-MX" sz="1600" dirty="0" smtClean="0">
                <a:latin typeface="Arial" pitchFamily="34" charset="0"/>
                <a:cs typeface="Arial" pitchFamily="34" charset="0"/>
              </a:rPr>
              <a:t>Es </a:t>
            </a:r>
            <a:r>
              <a:rPr lang="es-MX" sz="1600" dirty="0" smtClean="0">
                <a:latin typeface="Arial" pitchFamily="34" charset="0"/>
                <a:cs typeface="Arial" pitchFamily="34" charset="0"/>
              </a:rPr>
              <a:t>la hinchazón, irritación y ulceración de las células mucosas que revisten el tracto digestivo. Puede desarrollarse desde la boca hasta el ano </a:t>
            </a:r>
          </a:p>
          <a:p>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Es </a:t>
            </a:r>
            <a:r>
              <a:rPr lang="es-MX" sz="1600" dirty="0" smtClean="0">
                <a:latin typeface="Arial" pitchFamily="34" charset="0"/>
                <a:cs typeface="Arial" pitchFamily="34" charset="0"/>
              </a:rPr>
              <a:t>un efecto secundario de las quimioterapias y es causado por que los agentes de la quimioterapia no distinguen entre las células saludables y las células cancerosas, por lo tanto las células del tracto digestivo pueden ser destruidas con más facilidad ya que estas se reproducen mas rápidamente y con mas facilidad que el resto de las células del cuerpo, por lo tanto se desintegra el revestimiento de protección. La mucositis se puede complicar con la presencia de náuseas y vómitos. </a:t>
            </a:r>
          </a:p>
          <a:p>
            <a:endParaRPr lang="es-MX" sz="1600" b="1" dirty="0" smtClean="0">
              <a:latin typeface="Arial" pitchFamily="34" charset="0"/>
              <a:cs typeface="Arial" pitchFamily="34" charset="0"/>
            </a:endParaRPr>
          </a:p>
          <a:p>
            <a:r>
              <a:rPr lang="es-MX" sz="1600" b="1" dirty="0" smtClean="0">
                <a:latin typeface="Arial" pitchFamily="34" charset="0"/>
                <a:cs typeface="Arial" pitchFamily="34" charset="0"/>
              </a:rPr>
              <a:t>SIGNOS </a:t>
            </a:r>
            <a:r>
              <a:rPr lang="es-MX" sz="1600" b="1" dirty="0" smtClean="0">
                <a:latin typeface="Arial" pitchFamily="34" charset="0"/>
                <a:cs typeface="Arial" pitchFamily="34" charset="0"/>
              </a:rPr>
              <a:t>Y SÍNTOMAS</a:t>
            </a:r>
            <a:r>
              <a:rPr lang="es-MX" sz="1600" dirty="0" smtClean="0">
                <a:latin typeface="Arial" pitchFamily="34" charset="0"/>
                <a:cs typeface="Arial" pitchFamily="34" charset="0"/>
              </a:rPr>
              <a:t> </a:t>
            </a:r>
          </a:p>
          <a:p>
            <a:r>
              <a:rPr lang="es-MX" sz="1600" dirty="0" smtClean="0">
                <a:latin typeface="Arial" pitchFamily="34" charset="0"/>
                <a:cs typeface="Arial" pitchFamily="34" charset="0"/>
              </a:rPr>
              <a:t>- Atípica a los alimentos muy fríos o muy calientes.</a:t>
            </a:r>
          </a:p>
          <a:p>
            <a:r>
              <a:rPr lang="es-MX" sz="1600" dirty="0" smtClean="0">
                <a:latin typeface="Arial" pitchFamily="34" charset="0"/>
                <a:cs typeface="Arial" pitchFamily="34" charset="0"/>
              </a:rPr>
              <a:t>- Sequedad inusual de la boca. </a:t>
            </a:r>
          </a:p>
          <a:p>
            <a:r>
              <a:rPr lang="es-MX" sz="1600" dirty="0" smtClean="0">
                <a:latin typeface="Arial" pitchFamily="34" charset="0"/>
                <a:cs typeface="Arial" pitchFamily="34" charset="0"/>
              </a:rPr>
              <a:t>- Fiebre. </a:t>
            </a:r>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latin typeface="Arial" pitchFamily="34" charset="0"/>
                <a:cs typeface="Arial" pitchFamily="34" charset="0"/>
              </a:rPr>
              <a:t>NEUMONÍA POR </a:t>
            </a:r>
            <a:r>
              <a:rPr lang="es-MX" b="1" dirty="0" smtClean="0"/>
              <a:t>MYCOPLASMA PNEUMONIAE</a:t>
            </a:r>
            <a:endParaRPr lang="es-MX" dirty="0"/>
          </a:p>
        </p:txBody>
      </p:sp>
      <p:sp>
        <p:nvSpPr>
          <p:cNvPr id="3" name="2 Marcador de contenido"/>
          <p:cNvSpPr>
            <a:spLocks noGrp="1"/>
          </p:cNvSpPr>
          <p:nvPr>
            <p:ph idx="1"/>
          </p:nvPr>
        </p:nvSpPr>
        <p:spPr/>
        <p:txBody>
          <a:bodyPr>
            <a:normAutofit fontScale="25000" lnSpcReduction="20000"/>
          </a:bodyPr>
          <a:lstStyle/>
          <a:p>
            <a:r>
              <a:rPr lang="es-MX" sz="6400" dirty="0" smtClean="0">
                <a:solidFill>
                  <a:schemeClr val="tx1">
                    <a:lumMod val="95000"/>
                  </a:schemeClr>
                </a:solidFill>
                <a:latin typeface="Arial" pitchFamily="34" charset="0"/>
                <a:cs typeface="Arial" pitchFamily="34" charset="0"/>
              </a:rPr>
              <a:t>Es una enfermedad respiratoria (pulmonar) causada por una bacteria llamada mycoplasma pneumoniae.</a:t>
            </a:r>
          </a:p>
          <a:p>
            <a:endParaRPr lang="es-MX" sz="6400" dirty="0" smtClean="0">
              <a:solidFill>
                <a:schemeClr val="tx1">
                  <a:lumMod val="95000"/>
                </a:schemeClr>
              </a:solidFill>
              <a:latin typeface="Arial" pitchFamily="34" charset="0"/>
              <a:cs typeface="Arial" pitchFamily="34" charset="0"/>
            </a:endParaRPr>
          </a:p>
          <a:p>
            <a:r>
              <a:rPr lang="es-MX" sz="6400" dirty="0" smtClean="0">
                <a:solidFill>
                  <a:schemeClr val="tx1">
                    <a:lumMod val="95000"/>
                  </a:schemeClr>
                </a:solidFill>
                <a:latin typeface="Arial" pitchFamily="34" charset="0"/>
                <a:cs typeface="Arial" pitchFamily="34" charset="0"/>
              </a:rPr>
              <a:t>Generalmente </a:t>
            </a:r>
            <a:r>
              <a:rPr lang="es-MX" sz="6400" dirty="0" smtClean="0">
                <a:solidFill>
                  <a:schemeClr val="tx1">
                    <a:lumMod val="95000"/>
                  </a:schemeClr>
                </a:solidFill>
                <a:latin typeface="Arial" pitchFamily="34" charset="0"/>
                <a:cs typeface="Arial" pitchFamily="34" charset="0"/>
              </a:rPr>
              <a:t>se presenta en niños mayores y adultos. Las personas más propensas a adquirir esta enfermedad son aquellas que tienen contacto o que son más cercanas a áreas concurridas como escuelas y hogares de personas abandonadas. En muchas ocasiones no se pueden identificar los factores de riesgo o las causas de esta enfermedad.</a:t>
            </a:r>
          </a:p>
          <a:p>
            <a:endParaRPr lang="es-MX" sz="6400" b="1" dirty="0" smtClean="0">
              <a:solidFill>
                <a:schemeClr val="tx1">
                  <a:lumMod val="95000"/>
                </a:schemeClr>
              </a:solidFill>
              <a:latin typeface="Arial" pitchFamily="34" charset="0"/>
              <a:cs typeface="Arial" pitchFamily="34" charset="0"/>
            </a:endParaRPr>
          </a:p>
          <a:p>
            <a:r>
              <a:rPr lang="es-MX" sz="6400" b="1" dirty="0" smtClean="0">
                <a:solidFill>
                  <a:schemeClr val="tx1">
                    <a:lumMod val="95000"/>
                  </a:schemeClr>
                </a:solidFill>
                <a:latin typeface="Arial" pitchFamily="34" charset="0"/>
                <a:cs typeface="Arial" pitchFamily="34" charset="0"/>
              </a:rPr>
              <a:t>SIGNOS </a:t>
            </a:r>
            <a:r>
              <a:rPr lang="es-MX" sz="6400" b="1" dirty="0" smtClean="0">
                <a:solidFill>
                  <a:schemeClr val="tx1">
                    <a:lumMod val="95000"/>
                  </a:schemeClr>
                </a:solidFill>
                <a:latin typeface="Arial" pitchFamily="34" charset="0"/>
                <a:cs typeface="Arial" pitchFamily="34" charset="0"/>
              </a:rPr>
              <a:t>Y SÍNTOMAS</a:t>
            </a:r>
            <a:endParaRPr lang="es-MX" sz="6400" dirty="0" smtClean="0">
              <a:solidFill>
                <a:schemeClr val="tx1">
                  <a:lumMod val="95000"/>
                </a:schemeClr>
              </a:solidFill>
              <a:latin typeface="Arial" pitchFamily="34" charset="0"/>
              <a:cs typeface="Arial" pitchFamily="34" charset="0"/>
            </a:endParaRPr>
          </a:p>
          <a:p>
            <a:r>
              <a:rPr lang="es-MX" sz="6400" dirty="0" smtClean="0">
                <a:solidFill>
                  <a:schemeClr val="tx1">
                    <a:lumMod val="95000"/>
                  </a:schemeClr>
                </a:solidFill>
                <a:latin typeface="Arial" pitchFamily="34" charset="0"/>
                <a:cs typeface="Arial" pitchFamily="34" charset="0"/>
              </a:rPr>
              <a:t>- Dolor de cabeza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a:t>
            </a:r>
            <a:r>
              <a:rPr lang="es-MX" sz="6400" dirty="0" smtClean="0">
                <a:solidFill>
                  <a:schemeClr val="tx1">
                    <a:lumMod val="95000"/>
                  </a:schemeClr>
                </a:solidFill>
                <a:latin typeface="Arial" pitchFamily="34" charset="0"/>
                <a:cs typeface="Arial" pitchFamily="34" charset="0"/>
                <a:hlinkClick r:id="rId2"/>
              </a:rPr>
              <a:t>Fiebre</a:t>
            </a:r>
            <a:r>
              <a:rPr lang="es-MX" sz="6400" dirty="0" smtClean="0">
                <a:solidFill>
                  <a:schemeClr val="tx1">
                    <a:lumMod val="95000"/>
                  </a:schemeClr>
                </a:solidFill>
                <a:latin typeface="Arial" pitchFamily="34" charset="0"/>
                <a:cs typeface="Arial" pitchFamily="34" charset="0"/>
              </a:rPr>
              <a:t>, puede ser alta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Escalofríos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a:t>
            </a:r>
            <a:r>
              <a:rPr lang="es-MX" sz="6400" dirty="0" smtClean="0">
                <a:solidFill>
                  <a:schemeClr val="tx1">
                    <a:lumMod val="95000"/>
                  </a:schemeClr>
                </a:solidFill>
                <a:latin typeface="Arial" pitchFamily="34" charset="0"/>
                <a:cs typeface="Arial" pitchFamily="34" charset="0"/>
                <a:hlinkClick r:id="rId3"/>
              </a:rPr>
              <a:t>Sudoración excesiva</a:t>
            </a:r>
            <a:r>
              <a:rPr lang="es-MX" sz="6400" dirty="0" smtClean="0">
                <a:solidFill>
                  <a:schemeClr val="tx1">
                    <a:lumMod val="95000"/>
                  </a:schemeClr>
                </a:solidFill>
                <a:latin typeface="Arial" pitchFamily="34" charset="0"/>
                <a:cs typeface="Arial" pitchFamily="34" charset="0"/>
              </a:rPr>
              <a:t>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a:t>
            </a:r>
            <a:r>
              <a:rPr lang="es-MX" sz="6400" dirty="0" smtClean="0">
                <a:solidFill>
                  <a:schemeClr val="tx1">
                    <a:lumMod val="95000"/>
                  </a:schemeClr>
                </a:solidFill>
                <a:latin typeface="Arial" pitchFamily="34" charset="0"/>
                <a:cs typeface="Arial" pitchFamily="34" charset="0"/>
                <a:hlinkClick r:id="rId4"/>
              </a:rPr>
              <a:t>Tos</a:t>
            </a:r>
            <a:r>
              <a:rPr lang="es-MX" sz="6400" dirty="0" smtClean="0">
                <a:solidFill>
                  <a:schemeClr val="tx1">
                    <a:lumMod val="95000"/>
                  </a:schemeClr>
                </a:solidFill>
                <a:latin typeface="Arial" pitchFamily="34" charset="0"/>
                <a:cs typeface="Arial" pitchFamily="34" charset="0"/>
              </a:rPr>
              <a:t>: generalmente seca, sin flema ni sangre.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a:t>
            </a:r>
            <a:r>
              <a:rPr lang="es-MX" sz="6400" dirty="0" smtClean="0">
                <a:solidFill>
                  <a:schemeClr val="tx1">
                    <a:lumMod val="95000"/>
                  </a:schemeClr>
                </a:solidFill>
                <a:latin typeface="Arial" pitchFamily="34" charset="0"/>
                <a:cs typeface="Arial" pitchFamily="34" charset="0"/>
                <a:hlinkClick r:id="rId5"/>
              </a:rPr>
              <a:t>Dolor en el pecho</a:t>
            </a:r>
            <a:r>
              <a:rPr lang="es-MX" sz="6400" dirty="0" smtClean="0">
                <a:solidFill>
                  <a:schemeClr val="tx1">
                    <a:lumMod val="95000"/>
                  </a:schemeClr>
                </a:solidFill>
                <a:latin typeface="Arial" pitchFamily="34" charset="0"/>
                <a:cs typeface="Arial" pitchFamily="34" charset="0"/>
              </a:rPr>
              <a:t>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Irritación de la garganta</a:t>
            </a:r>
          </a:p>
          <a:p>
            <a:r>
              <a:rPr lang="es-MX" sz="6400" dirty="0" smtClean="0">
                <a:solidFill>
                  <a:schemeClr val="tx1">
                    <a:lumMod val="95000"/>
                  </a:schemeClr>
                </a:solidFill>
                <a:latin typeface="Arial" pitchFamily="34" charset="0"/>
                <a:cs typeface="Arial" pitchFamily="34" charset="0"/>
              </a:rPr>
              <a:t>Síntomas menos frecuentes: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a:t>
            </a:r>
            <a:r>
              <a:rPr lang="es-MX" sz="6400" dirty="0" smtClean="0">
                <a:solidFill>
                  <a:schemeClr val="tx1">
                    <a:lumMod val="95000"/>
                  </a:schemeClr>
                </a:solidFill>
                <a:latin typeface="Arial" pitchFamily="34" charset="0"/>
                <a:cs typeface="Arial" pitchFamily="34" charset="0"/>
                <a:hlinkClick r:id="rId6"/>
              </a:rPr>
              <a:t>Lesiones de la piel</a:t>
            </a:r>
            <a:r>
              <a:rPr lang="es-MX" sz="6400" dirty="0" smtClean="0">
                <a:solidFill>
                  <a:schemeClr val="tx1">
                    <a:lumMod val="95000"/>
                  </a:schemeClr>
                </a:solidFill>
                <a:latin typeface="Arial" pitchFamily="34" charset="0"/>
                <a:cs typeface="Arial" pitchFamily="34" charset="0"/>
              </a:rPr>
              <a:t> o erupción cutánea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Irritación o </a:t>
            </a:r>
            <a:r>
              <a:rPr lang="es-MX" sz="6400" dirty="0" smtClean="0">
                <a:solidFill>
                  <a:schemeClr val="tx1">
                    <a:lumMod val="95000"/>
                  </a:schemeClr>
                </a:solidFill>
                <a:latin typeface="Arial" pitchFamily="34" charset="0"/>
                <a:cs typeface="Arial" pitchFamily="34" charset="0"/>
                <a:hlinkClick r:id="rId7"/>
              </a:rPr>
              <a:t>dolor en los ojos</a:t>
            </a:r>
            <a:r>
              <a:rPr lang="es-MX" sz="6400" dirty="0" smtClean="0">
                <a:solidFill>
                  <a:schemeClr val="tx1">
                    <a:lumMod val="95000"/>
                  </a:schemeClr>
                </a:solidFill>
                <a:latin typeface="Arial" pitchFamily="34" charset="0"/>
                <a:cs typeface="Arial" pitchFamily="34" charset="0"/>
              </a:rPr>
              <a:t>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a:t>
            </a:r>
            <a:r>
              <a:rPr lang="es-MX" sz="6400" dirty="0" smtClean="0">
                <a:solidFill>
                  <a:schemeClr val="tx1">
                    <a:lumMod val="95000"/>
                  </a:schemeClr>
                </a:solidFill>
                <a:latin typeface="Arial" pitchFamily="34" charset="0"/>
                <a:cs typeface="Arial" pitchFamily="34" charset="0"/>
                <a:hlinkClick r:id="rId8"/>
              </a:rPr>
              <a:t>Dolores musculares</a:t>
            </a:r>
            <a:r>
              <a:rPr lang="es-MX" sz="6400" dirty="0" smtClean="0">
                <a:solidFill>
                  <a:schemeClr val="tx1">
                    <a:lumMod val="95000"/>
                  </a:schemeClr>
                </a:solidFill>
                <a:latin typeface="Arial" pitchFamily="34" charset="0"/>
                <a:cs typeface="Arial" pitchFamily="34" charset="0"/>
              </a:rPr>
              <a:t> y </a:t>
            </a:r>
            <a:r>
              <a:rPr lang="es-MX" sz="6400" dirty="0" smtClean="0">
                <a:solidFill>
                  <a:schemeClr val="tx1">
                    <a:lumMod val="95000"/>
                  </a:schemeClr>
                </a:solidFill>
                <a:latin typeface="Arial" pitchFamily="34" charset="0"/>
                <a:cs typeface="Arial" pitchFamily="34" charset="0"/>
                <a:hlinkClick r:id="rId9"/>
              </a:rPr>
              <a:t>rigidez articular</a:t>
            </a:r>
            <a:r>
              <a:rPr lang="es-MX" sz="6400" dirty="0" smtClean="0">
                <a:solidFill>
                  <a:schemeClr val="tx1">
                    <a:lumMod val="95000"/>
                  </a:schemeClr>
                </a:solidFill>
                <a:latin typeface="Arial" pitchFamily="34" charset="0"/>
                <a:cs typeface="Arial" pitchFamily="34" charset="0"/>
              </a:rPr>
              <a:t>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a:t>
            </a:r>
            <a:r>
              <a:rPr lang="es-MX" sz="6400" dirty="0" smtClean="0">
                <a:solidFill>
                  <a:schemeClr val="tx1">
                    <a:lumMod val="95000"/>
                  </a:schemeClr>
                </a:solidFill>
                <a:latin typeface="Arial" pitchFamily="34" charset="0"/>
                <a:cs typeface="Arial" pitchFamily="34" charset="0"/>
                <a:hlinkClick r:id="rId10"/>
              </a:rPr>
              <a:t>Tumor en el cuello</a:t>
            </a:r>
            <a:r>
              <a:rPr lang="es-MX" sz="6400" dirty="0" smtClean="0">
                <a:solidFill>
                  <a:schemeClr val="tx1">
                    <a:lumMod val="95000"/>
                  </a:schemeClr>
                </a:solidFill>
                <a:latin typeface="Arial" pitchFamily="34" charset="0"/>
                <a:cs typeface="Arial" pitchFamily="34" charset="0"/>
              </a:rPr>
              <a:t>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Respiración rápida </a:t>
            </a:r>
            <a:br>
              <a:rPr lang="es-MX" sz="6400" dirty="0" smtClean="0">
                <a:solidFill>
                  <a:schemeClr val="tx1">
                    <a:lumMod val="95000"/>
                  </a:schemeClr>
                </a:solidFill>
                <a:latin typeface="Arial" pitchFamily="34" charset="0"/>
                <a:cs typeface="Arial" pitchFamily="34" charset="0"/>
              </a:rPr>
            </a:br>
            <a:r>
              <a:rPr lang="es-MX" sz="6400" dirty="0" smtClean="0">
                <a:solidFill>
                  <a:schemeClr val="tx1">
                    <a:lumMod val="95000"/>
                  </a:schemeClr>
                </a:solidFill>
                <a:latin typeface="Arial" pitchFamily="34" charset="0"/>
                <a:cs typeface="Arial" pitchFamily="34" charset="0"/>
              </a:rPr>
              <a:t>- Dolor de oído </a:t>
            </a:r>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GINGIVITIS</a:t>
            </a:r>
            <a:endParaRPr lang="es-MX" dirty="0"/>
          </a:p>
        </p:txBody>
      </p:sp>
      <p:sp>
        <p:nvSpPr>
          <p:cNvPr id="3" name="2 Marcador de contenido"/>
          <p:cNvSpPr>
            <a:spLocks noGrp="1"/>
          </p:cNvSpPr>
          <p:nvPr>
            <p:ph idx="1"/>
          </p:nvPr>
        </p:nvSpPr>
        <p:spPr>
          <a:xfrm>
            <a:off x="395536" y="1700808"/>
            <a:ext cx="8229600" cy="4572000"/>
          </a:xfrm>
        </p:spPr>
        <p:txBody>
          <a:bodyPr>
            <a:normAutofit/>
          </a:bodyPr>
          <a:lstStyle/>
          <a:p>
            <a:pPr>
              <a:buNone/>
            </a:pP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La gingivitis </a:t>
            </a:r>
            <a:r>
              <a:rPr lang="es-MX" sz="1600" dirty="0" smtClean="0">
                <a:latin typeface="Arial" pitchFamily="34" charset="0"/>
                <a:cs typeface="Arial" pitchFamily="34" charset="0"/>
              </a:rPr>
              <a:t>es una </a:t>
            </a:r>
            <a:r>
              <a:rPr lang="es-MX" sz="1600" dirty="0" smtClean="0">
                <a:latin typeface="Arial" pitchFamily="34" charset="0"/>
                <a:cs typeface="Arial" pitchFamily="34" charset="0"/>
              </a:rPr>
              <a:t>forma de enfermedad periodontal que se presenta </a:t>
            </a:r>
            <a:r>
              <a:rPr lang="es-MX" sz="1600" dirty="0" smtClean="0">
                <a:latin typeface="Arial" pitchFamily="34" charset="0"/>
                <a:cs typeface="Arial" pitchFamily="34" charset="0"/>
              </a:rPr>
              <a:t>cuando una inflamación e infección destruyen </a:t>
            </a:r>
            <a:r>
              <a:rPr lang="es-MX" sz="1600" dirty="0" smtClean="0">
                <a:latin typeface="Arial" pitchFamily="34" charset="0"/>
                <a:cs typeface="Arial" pitchFamily="34" charset="0"/>
              </a:rPr>
              <a:t>el tejido de soporte de los dientes</a:t>
            </a:r>
            <a:r>
              <a:rPr lang="es-MX" sz="1600" dirty="0" smtClean="0">
                <a:latin typeface="Arial" pitchFamily="34" charset="0"/>
                <a:cs typeface="Arial" pitchFamily="34" charset="0"/>
              </a:rPr>
              <a:t>, incluyendo </a:t>
            </a:r>
            <a:r>
              <a:rPr lang="es-MX" sz="1600" dirty="0" smtClean="0">
                <a:latin typeface="Arial" pitchFamily="34" charset="0"/>
                <a:cs typeface="Arial" pitchFamily="34" charset="0"/>
              </a:rPr>
              <a:t>la </a:t>
            </a:r>
            <a:r>
              <a:rPr lang="es-MX" sz="1600" dirty="0" smtClean="0">
                <a:latin typeface="Arial" pitchFamily="34" charset="0"/>
                <a:cs typeface="Arial" pitchFamily="34" charset="0"/>
              </a:rPr>
              <a:t>gingival </a:t>
            </a:r>
            <a:r>
              <a:rPr lang="es-MX" sz="1600" dirty="0" smtClean="0">
                <a:latin typeface="Arial" pitchFamily="34" charset="0"/>
                <a:cs typeface="Arial" pitchFamily="34" charset="0"/>
              </a:rPr>
              <a:t>(encías), los ligamentos periodontales </a:t>
            </a:r>
            <a:r>
              <a:rPr lang="es-MX" sz="1600" dirty="0" smtClean="0">
                <a:latin typeface="Arial" pitchFamily="34" charset="0"/>
                <a:cs typeface="Arial" pitchFamily="34" charset="0"/>
              </a:rPr>
              <a:t>y los </a:t>
            </a:r>
            <a:r>
              <a:rPr lang="es-MX" sz="1600" dirty="0" smtClean="0">
                <a:latin typeface="Arial" pitchFamily="34" charset="0"/>
                <a:cs typeface="Arial" pitchFamily="34" charset="0"/>
              </a:rPr>
              <a:t>alvéolos dentales (hueso alveolar). Las encías inflamadas duelen, se hinchan y sangran fácilmente. La gingivitis es una dolencia muy frecuente y puede aparecer en cualquier momento tras el desarrollo de la dentición.</a:t>
            </a:r>
          </a:p>
          <a:p>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MX" sz="1600" dirty="0" smtClean="0">
                <a:latin typeface="Arial" pitchFamily="34" charset="0"/>
                <a:cs typeface="Arial" pitchFamily="34" charset="0"/>
              </a:rPr>
              <a:t>La gingivitis es causada por los efectos a largo plazo de los depósitos de placa, la placa bacteriana es una película blanda y viscosa formada principalmente de bacterias. Se acumula, con preferencia, en los empastes defectuosos y alrededor de los dientes próximos a dentaduras postizas poco limpias, a puentes y aparatos de ortodoncia. La placa bacteriana se solidifica en sarro cuando permanece más de 72 horas en los dientes y no puede quitarse del todo con el cepillo ni con la seda dental. La placa y el cálculo causan irritación e </a:t>
            </a:r>
            <a:r>
              <a:rPr lang="es-MX" sz="1600" dirty="0" smtClean="0">
                <a:latin typeface="Arial" pitchFamily="34" charset="0"/>
                <a:cs typeface="Arial" pitchFamily="34" charset="0"/>
              </a:rPr>
              <a:t>inflamación de </a:t>
            </a:r>
            <a:r>
              <a:rPr lang="es-MX" sz="1600" dirty="0" smtClean="0">
                <a:latin typeface="Arial" pitchFamily="34" charset="0"/>
                <a:cs typeface="Arial" pitchFamily="34" charset="0"/>
              </a:rPr>
              <a:t>la </a:t>
            </a:r>
            <a:r>
              <a:rPr lang="es-MX" sz="1600" dirty="0" smtClean="0">
                <a:latin typeface="Arial" pitchFamily="34" charset="0"/>
                <a:cs typeface="Arial" pitchFamily="34" charset="0"/>
              </a:rPr>
              <a:t>gingival </a:t>
            </a:r>
            <a:r>
              <a:rPr lang="es-MX" sz="1600" dirty="0" smtClean="0">
                <a:latin typeface="Arial" pitchFamily="34" charset="0"/>
                <a:cs typeface="Arial" pitchFamily="34" charset="0"/>
              </a:rPr>
              <a:t>y las bacterias y sus toxinas hacen quelas </a:t>
            </a:r>
            <a:r>
              <a:rPr lang="es-MX" sz="1600" dirty="0" smtClean="0">
                <a:latin typeface="Arial" pitchFamily="34" charset="0"/>
                <a:cs typeface="Arial" pitchFamily="34" charset="0"/>
              </a:rPr>
              <a:t>encías se </a:t>
            </a:r>
            <a:r>
              <a:rPr lang="es-MX" sz="1600" dirty="0" smtClean="0">
                <a:latin typeface="Arial" pitchFamily="34" charset="0"/>
                <a:cs typeface="Arial" pitchFamily="34" charset="0"/>
              </a:rPr>
              <a:t>infecten, se inflamen y se vuelvan sensibles.</a:t>
            </a:r>
            <a:br>
              <a:rPr lang="es-MX" sz="1600" dirty="0" smtClean="0">
                <a:latin typeface="Arial" pitchFamily="34" charset="0"/>
                <a:cs typeface="Arial" pitchFamily="34" charset="0"/>
              </a:rPr>
            </a:br>
            <a:endParaRPr lang="es-MX" sz="1600" dirty="0" smtClean="0">
              <a:latin typeface="Arial" pitchFamily="34" charset="0"/>
              <a:cs typeface="Arial" pitchFamily="34" charset="0"/>
            </a:endParaRP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40000" lnSpcReduction="20000"/>
          </a:bodyPr>
          <a:lstStyle/>
          <a:p>
            <a:r>
              <a:rPr lang="es-MX" sz="6400" dirty="0" smtClean="0">
                <a:latin typeface="Arial" pitchFamily="34" charset="0"/>
                <a:cs typeface="Arial" pitchFamily="34" charset="0"/>
              </a:rPr>
              <a:t>Aunque la causa principal de la gingivitis es la placa bacteriana, otros factores pueden empeorar la inflamación:</a:t>
            </a:r>
          </a:p>
          <a:p>
            <a:endParaRPr lang="es-MX" sz="6400" dirty="0" smtClean="0">
              <a:latin typeface="Arial" pitchFamily="34" charset="0"/>
              <a:cs typeface="Arial" pitchFamily="34" charset="0"/>
            </a:endParaRPr>
          </a:p>
          <a:p>
            <a:r>
              <a:rPr lang="es-MX" sz="6400" dirty="0" smtClean="0">
                <a:latin typeface="Arial" pitchFamily="34" charset="0"/>
                <a:cs typeface="Arial" pitchFamily="34" charset="0"/>
              </a:rPr>
              <a:t>El </a:t>
            </a:r>
            <a:r>
              <a:rPr lang="es-MX" sz="6400" dirty="0" smtClean="0">
                <a:latin typeface="Arial" pitchFamily="34" charset="0"/>
                <a:cs typeface="Arial" pitchFamily="34" charset="0"/>
              </a:rPr>
              <a:t>embarazo, (debido a los cambios hormonales que aumentan la sensibilidad de las encías) </a:t>
            </a:r>
          </a:p>
          <a:p>
            <a:r>
              <a:rPr lang="es-MX" sz="6400" dirty="0" smtClean="0">
                <a:latin typeface="Arial" pitchFamily="34" charset="0"/>
                <a:cs typeface="Arial" pitchFamily="34" charset="0"/>
              </a:rPr>
              <a:t>La pubertad </a:t>
            </a:r>
          </a:p>
          <a:p>
            <a:r>
              <a:rPr lang="es-MX" sz="6400" dirty="0" smtClean="0">
                <a:latin typeface="Arial" pitchFamily="34" charset="0"/>
                <a:cs typeface="Arial" pitchFamily="34" charset="0"/>
              </a:rPr>
              <a:t>La diabetes no controlada </a:t>
            </a:r>
          </a:p>
          <a:p>
            <a:r>
              <a:rPr lang="es-MX" sz="6400" dirty="0" smtClean="0">
                <a:latin typeface="Arial" pitchFamily="34" charset="0"/>
                <a:cs typeface="Arial" pitchFamily="34" charset="0"/>
              </a:rPr>
              <a:t>Los fármacos anticonceptivos, pastillas anticonceptivas </a:t>
            </a:r>
          </a:p>
          <a:p>
            <a:r>
              <a:rPr lang="es-MX" sz="6400" dirty="0" smtClean="0">
                <a:latin typeface="Arial" pitchFamily="34" charset="0"/>
                <a:cs typeface="Arial" pitchFamily="34" charset="0"/>
              </a:rPr>
              <a:t>lesión o trauma en las encías, incluyendo el cepillado y el uso de seda dental demasiado fuerte. </a:t>
            </a:r>
          </a:p>
          <a:p>
            <a:endParaRPr lang="es-MX"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LA GINGIVITIS DESCAMATIVA</a:t>
            </a:r>
            <a:r>
              <a:rPr lang="es-MX" dirty="0" smtClean="0"/>
              <a:t> </a:t>
            </a:r>
            <a:br>
              <a:rPr lang="es-MX" dirty="0" smtClean="0"/>
            </a:br>
            <a:endParaRPr lang="es-MX" dirty="0"/>
          </a:p>
        </p:txBody>
      </p:sp>
      <p:sp>
        <p:nvSpPr>
          <p:cNvPr id="3" name="2 Marcador de contenido"/>
          <p:cNvSpPr>
            <a:spLocks noGrp="1"/>
          </p:cNvSpPr>
          <p:nvPr>
            <p:ph idx="1"/>
          </p:nvPr>
        </p:nvSpPr>
        <p:spPr/>
        <p:txBody>
          <a:bodyPr>
            <a:normAutofit fontScale="92500"/>
          </a:bodyPr>
          <a:lstStyle/>
          <a:p>
            <a:r>
              <a:rPr lang="es-MX" dirty="0" smtClean="0"/>
              <a:t>Es </a:t>
            </a:r>
            <a:r>
              <a:rPr lang="es-MX" dirty="0" smtClean="0"/>
              <a:t>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a:t>
            </a:r>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TotalTime>
  <Words>2137</Words>
  <Application>Microsoft Office PowerPoint</Application>
  <PresentationFormat>Presentación en pantalla (4:3)</PresentationFormat>
  <Paragraphs>119</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Brío</vt:lpstr>
      <vt:lpstr>PATOLOGÍAS DEL APARATO ESTOMATOGNATICO</vt:lpstr>
      <vt:lpstr>ANQUILOSIS</vt:lpstr>
      <vt:lpstr>LABIO LEPORINO Y PALADAR HENDIDO </vt:lpstr>
      <vt:lpstr>Diapositiva 4</vt:lpstr>
      <vt:lpstr>MUCOSIS</vt:lpstr>
      <vt:lpstr>NEUMONÍA POR MYCOPLASMA PNEUMONIAE</vt:lpstr>
      <vt:lpstr>GINGIVITIS</vt:lpstr>
      <vt:lpstr>Diapositiva 8</vt:lpstr>
      <vt:lpstr>LA GINGIVITIS DESCAMATIVA  </vt:lpstr>
      <vt:lpstr>LA GINGIVITIS DESCAMATIVA  </vt:lpstr>
      <vt:lpstr>Diapositiva 11</vt:lpstr>
      <vt:lpstr>LA GINGIVITIS DE LA LEUCEMIA  </vt:lpstr>
      <vt:lpstr>PERIODONTITIS</vt:lpstr>
      <vt:lpstr>Diapositiva 14</vt:lpstr>
      <vt:lpstr>HIPERPLASIA CONDILAR</vt:lpstr>
      <vt:lpstr>Diapositiva 16</vt:lpstr>
      <vt:lpstr>PARALISIS FACIAL DE BELL</vt:lpstr>
      <vt:lpstr>Diapositiva 18</vt:lpstr>
      <vt:lpstr>Diapositiva 19</vt:lpstr>
      <vt:lpstr>EPIDEMIOLOGIA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PATOLOGÍAS DEL APARATO ESTOMATOGNATICO</dc:title>
  <dc:creator>Jenniffer</dc:creator>
  <cp:lastModifiedBy>Jenniffer</cp:lastModifiedBy>
  <cp:revision>9</cp:revision>
  <dcterms:created xsi:type="dcterms:W3CDTF">2012-05-12T04:03:03Z</dcterms:created>
  <dcterms:modified xsi:type="dcterms:W3CDTF">2012-05-12T05:25:08Z</dcterms:modified>
</cp:coreProperties>
</file>