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8F5B5D-1F76-401D-825D-79490EAE8A2B}" type="datetimeFigureOut">
              <a:rPr lang="es-MX" smtClean="0"/>
              <a:t>01/05/2012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994F796-B050-446F-AA65-CF6C255FC44C}"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F5B5D-1F76-401D-825D-79490EAE8A2B}" type="datetimeFigureOut">
              <a:rPr lang="es-MX" smtClean="0"/>
              <a:t>01/05/2012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4F796-B050-446F-AA65-CF6C255FC44C}"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walgreens.com/library/spanish_contents.jsp?docid=003178&amp;doctype=5" TargetMode="External"/><Relationship Id="rId3" Type="http://schemas.openxmlformats.org/officeDocument/2006/relationships/hyperlink" Target="http://www.walgreens.com/library/spanish_contents.jsp?docid=003218&amp;doctype=5" TargetMode="External"/><Relationship Id="rId7" Type="http://schemas.openxmlformats.org/officeDocument/2006/relationships/hyperlink" Target="http://www.walgreens.com/library/spanish_contents.jsp?docid=003032&amp;doctype=5" TargetMode="External"/><Relationship Id="rId2" Type="http://schemas.openxmlformats.org/officeDocument/2006/relationships/hyperlink" Target="http://www.walgreens.com/library/spanish_contents.jsp?docid=003090&amp;doctype=5" TargetMode="External"/><Relationship Id="rId1" Type="http://schemas.openxmlformats.org/officeDocument/2006/relationships/slideLayout" Target="../slideLayouts/slideLayout2.xml"/><Relationship Id="rId6" Type="http://schemas.openxmlformats.org/officeDocument/2006/relationships/hyperlink" Target="http://www.walgreens.com/library/spanish_contents.jsp?docid=003220&amp;doctype=5" TargetMode="External"/><Relationship Id="rId5" Type="http://schemas.openxmlformats.org/officeDocument/2006/relationships/hyperlink" Target="http://www.walgreens.com/library/spanish_contents.jsp?docid=003079&amp;doctype=5" TargetMode="External"/><Relationship Id="rId10" Type="http://schemas.openxmlformats.org/officeDocument/2006/relationships/hyperlink" Target="http://www.walgreens.com/library/spanish_contents.jsp?docid=003098&amp;doctype=5" TargetMode="External"/><Relationship Id="rId4" Type="http://schemas.openxmlformats.org/officeDocument/2006/relationships/hyperlink" Target="http://www.walgreens.com/library/spanish_contents.jsp?docid=003072&amp;doctype=5" TargetMode="External"/><Relationship Id="rId9" Type="http://schemas.openxmlformats.org/officeDocument/2006/relationships/hyperlink" Target="http://www.walgreens.com/library/spanish_contents.jsp?docid=003261&amp;doctype=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lm.nih.gov/medlineplus/spanish/ency/article/001058.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96752"/>
            <a:ext cx="7772400" cy="3816423"/>
          </a:xfrm>
        </p:spPr>
        <p:txBody>
          <a:bodyPr>
            <a:normAutofit/>
          </a:bodyPr>
          <a:lstStyle/>
          <a:p>
            <a:r>
              <a:rPr lang="es-MX" sz="5400" b="1" dirty="0" err="1" smtClean="0"/>
              <a:t>PATOLOGIAS</a:t>
            </a:r>
            <a:r>
              <a:rPr lang="es-MX" sz="5400" b="1" dirty="0" smtClean="0"/>
              <a:t> DEL SISTEMA </a:t>
            </a:r>
            <a:r>
              <a:rPr lang="es-MX" sz="5400" b="1" dirty="0" err="1" smtClean="0"/>
              <a:t>ESTOMATOGNÁTICO</a:t>
            </a:r>
            <a:r>
              <a:rPr lang="es-MX" b="1" dirty="0" smtClean="0"/>
              <a:t/>
            </a:r>
            <a:br>
              <a:rPr lang="es-MX" b="1" dirty="0" smtClean="0"/>
            </a:b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fontScale="32500" lnSpcReduction="20000"/>
          </a:bodyPr>
          <a:lstStyle/>
          <a:p>
            <a:r>
              <a:rPr lang="es-MX" b="1" dirty="0" smtClean="0"/>
              <a:t>PERIODONTITIS</a:t>
            </a:r>
            <a:r>
              <a:rPr lang="es-MX" dirty="0" smtClean="0"/>
              <a:t/>
            </a:r>
            <a:br>
              <a:rPr lang="es-MX" dirty="0" smtClean="0"/>
            </a:br>
            <a:r>
              <a:rPr lang="es-MX" b="1" dirty="0" smtClean="0"/>
              <a:t>DEFINICIÓN</a:t>
            </a:r>
            <a:endParaRPr lang="es-MX" dirty="0" smtClean="0"/>
          </a:p>
          <a:p>
            <a:r>
              <a:rPr lang="es-MX" dirty="0" smtClean="0"/>
              <a:t>La periodontitis (piorrea) aparece cuando la gingivitis se propaga a las estructuras que sostienen el diente, es una de las causas principales del desprendimiento de los dientes en los adultos y es la principal en las personas de mayor edad.</a:t>
            </a:r>
            <a:br>
              <a:rPr lang="es-MX" dirty="0" smtClean="0"/>
            </a:br>
            <a:r>
              <a:rPr lang="es-MX" b="1" dirty="0" err="1" smtClean="0"/>
              <a:t>ETIOLOGIA</a:t>
            </a:r>
            <a:r>
              <a:rPr lang="es-MX" dirty="0" smtClean="0"/>
              <a:t/>
            </a:r>
            <a:br>
              <a:rPr lang="es-MX" dirty="0" smtClean="0"/>
            </a:br>
            <a:r>
              <a:rPr lang="es-MX" dirty="0" smtClean="0"/>
              <a:t>La mayoría de los casos de periodontitis son la consecuencia de una acumulación prolongada de placa bacteriana y sarro entre los dientes y las encías, favoreciendo así la formación de oquedades profundas entre la raíz del diente y el hueso subyacente. Estas oquedades acumulan placa bacteriana en un ambiente sin oxígeno, que estimula el crecimiento de bacterias. Si el proceso continúa, el maxilar adyacente a la oquedad finalmente se va destruyendo hasta que el diente se afloja. </a:t>
            </a:r>
          </a:p>
          <a:p>
            <a:r>
              <a:rPr lang="es-MX" dirty="0" smtClean="0"/>
              <a:t>El grado del desarrollo de la periodontitis difiere considerablemente incluso entre individuos con cantidades similares de sarro. Probablemente porque, según las personas, la placa bacteriana contiene diversos tipos y cantidades de bacterias y porque cada persona reacciona de modo distinto frente a las bacterias. </a:t>
            </a:r>
            <a:br>
              <a:rPr lang="es-MX" dirty="0" smtClean="0"/>
            </a:br>
            <a:r>
              <a:rPr lang="es-MX" dirty="0" smtClean="0"/>
              <a:t>La periodontitis puede producir brotes de actividad destructiva que duran meses, seguidos por períodos en que la enfermedad aparentemente no causa mayores daños. </a:t>
            </a:r>
          </a:p>
          <a:p>
            <a:r>
              <a:rPr lang="es-MX" b="1" dirty="0" smtClean="0"/>
              <a:t>SIGNOS Y SÍNTOMAS </a:t>
            </a:r>
            <a:endParaRPr lang="es-MX" dirty="0" smtClean="0"/>
          </a:p>
          <a:p>
            <a:r>
              <a:rPr lang="es-MX" dirty="0" smtClean="0"/>
              <a:t>La hemorragia </a:t>
            </a:r>
          </a:p>
          <a:p>
            <a:r>
              <a:rPr lang="es-MX" dirty="0" smtClean="0"/>
              <a:t>La inflamación de las encías </a:t>
            </a:r>
          </a:p>
          <a:p>
            <a:r>
              <a:rPr lang="es-MX" dirty="0" smtClean="0"/>
              <a:t>Encías que presentan un color rojo brillante o rojo purpúreo </a:t>
            </a:r>
          </a:p>
          <a:p>
            <a:r>
              <a:rPr lang="es-MX" dirty="0" smtClean="0"/>
              <a:t>Encías que tienen aspecto brillante </a:t>
            </a:r>
          </a:p>
          <a:p>
            <a:r>
              <a:rPr lang="es-MX" dirty="0" smtClean="0"/>
              <a:t>Encías que sangran con facilidad (presencia de sangre en el cepillo de dientes, incluso si el cepillado se hace con suavidad) </a:t>
            </a:r>
          </a:p>
          <a:p>
            <a:r>
              <a:rPr lang="es-MX" dirty="0" smtClean="0"/>
              <a:t>Encías que pueden ser sensibles al tacto, pero no necesariamente dolorosas </a:t>
            </a:r>
          </a:p>
          <a:p>
            <a:r>
              <a:rPr lang="es-MX" dirty="0" smtClean="0"/>
              <a:t>Dientes flojos </a:t>
            </a:r>
          </a:p>
          <a:p>
            <a:r>
              <a:rPr lang="es-MX" dirty="0" smtClean="0"/>
              <a:t>El mal aliento (halitosis). </a:t>
            </a:r>
          </a:p>
          <a:p>
            <a:r>
              <a:rPr lang="es-MX" dirty="0" smtClean="0"/>
              <a:t>Los odontólogos miden la profundidad de las oquedades en las encías con una sonda delgada y las radiografías muestran la cantidad de hueso perdido. A mayor pérdida de hueso, más se afloja el diente y cambia de posición. Es común que los dientes delanteros se proyecten hacia afuera. Habitualmente la periodontitis no causa dolor hasta que los dientes se aflojan lo suficiente para moverse al masticar o hasta que se forma un absceso (acumulación de pus). </a:t>
            </a:r>
          </a:p>
          <a:p>
            <a:r>
              <a:rPr lang="es-MX" dirty="0" smtClean="0"/>
              <a:t>Sangrado al cepillarse o al pasar el hilo dental. </a:t>
            </a:r>
          </a:p>
          <a:p>
            <a:r>
              <a:rPr lang="es-MX" dirty="0" smtClean="0"/>
              <a:t>Encías que se desprenden de los dientes </a:t>
            </a:r>
          </a:p>
          <a:p>
            <a:r>
              <a:rPr lang="es-MX" dirty="0" smtClean="0"/>
              <a:t>Dientes flojos o separados </a:t>
            </a:r>
          </a:p>
          <a:p>
            <a:r>
              <a:rPr lang="es-MX" dirty="0" smtClean="0"/>
              <a:t>Pus entre la encía y el diente </a:t>
            </a:r>
          </a:p>
          <a:p>
            <a:r>
              <a:rPr lang="es-MX" dirty="0" smtClean="0"/>
              <a:t>Cambio en el ajuste de dentaduras parciales. </a:t>
            </a:r>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55000" lnSpcReduction="20000"/>
          </a:bodyPr>
          <a:lstStyle/>
          <a:p>
            <a:r>
              <a:rPr lang="es-MX" b="1" dirty="0" smtClean="0"/>
              <a:t>INTRODUCCIÓN</a:t>
            </a:r>
            <a:endParaRPr lang="es-MX" dirty="0" smtClean="0"/>
          </a:p>
          <a:p>
            <a:r>
              <a:rPr lang="es-MX" dirty="0" smtClean="0"/>
              <a:t>El sistema </a:t>
            </a:r>
            <a:r>
              <a:rPr lang="es-MX" dirty="0" err="1" smtClean="0"/>
              <a:t>estomatognático</a:t>
            </a:r>
            <a:r>
              <a:rPr lang="es-MX" dirty="0" smtClean="0"/>
              <a:t> es la unidad morfo funcional integrada y coordinada, constituida por el conjunto de estructuras esqueléticas, musculares, angiológicas, nerviosas, glandulares y dentales, organizadas alrededor de las articulaciones </a:t>
            </a:r>
            <a:r>
              <a:rPr lang="es-MX" dirty="0" err="1" smtClean="0"/>
              <a:t>occípito-atloidea</a:t>
            </a:r>
            <a:r>
              <a:rPr lang="es-MX" dirty="0" smtClean="0"/>
              <a:t>, </a:t>
            </a:r>
            <a:r>
              <a:rPr lang="es-MX" dirty="0" err="1" smtClean="0"/>
              <a:t>atlo</a:t>
            </a:r>
            <a:r>
              <a:rPr lang="es-MX" dirty="0" smtClean="0"/>
              <a:t>-axoidea, </a:t>
            </a:r>
            <a:r>
              <a:rPr lang="es-MX" dirty="0" err="1" smtClean="0"/>
              <a:t>vértebro</a:t>
            </a:r>
            <a:r>
              <a:rPr lang="es-MX" dirty="0" smtClean="0"/>
              <a:t>-vertebrales cervicales, </a:t>
            </a:r>
            <a:r>
              <a:rPr lang="es-MX" dirty="0" err="1" smtClean="0"/>
              <a:t>témporo</a:t>
            </a:r>
            <a:r>
              <a:rPr lang="es-MX" dirty="0" smtClean="0"/>
              <a:t>-mandibulares, </a:t>
            </a:r>
            <a:r>
              <a:rPr lang="es-MX" dirty="0" err="1" smtClean="0"/>
              <a:t>dento</a:t>
            </a:r>
            <a:r>
              <a:rPr lang="es-MX" dirty="0" smtClean="0"/>
              <a:t>-dentales en oclusión y </a:t>
            </a:r>
            <a:r>
              <a:rPr lang="es-MX" dirty="0" err="1" smtClean="0"/>
              <a:t>dento</a:t>
            </a:r>
            <a:r>
              <a:rPr lang="es-MX" dirty="0" smtClean="0"/>
              <a:t>-alveolares, que se ligan orgánica y funcionalmente con los sistemas digestivo, respiratorio, fonológico y de expresión estético-facial.</a:t>
            </a:r>
          </a:p>
          <a:p>
            <a:r>
              <a:rPr lang="es-MX" b="1" dirty="0" smtClean="0"/>
              <a:t>Este sistema</a:t>
            </a:r>
            <a:r>
              <a:rPr lang="es-MX" dirty="0" smtClean="0"/>
              <a:t> se ha convertido en el objeto de estudio de la Odontología; ya que al mismo tiempo está compuesto por Microsistemas tales como: el sistema muscular, el sistema articular, el sistema nervioso, el sistema secretor, entre otros conformándose de esta manera cinco unidades </a:t>
            </a:r>
            <a:r>
              <a:rPr lang="es-MX" dirty="0" err="1" smtClean="0"/>
              <a:t>anatomofuncionales</a:t>
            </a:r>
            <a:r>
              <a:rPr lang="es-MX" dirty="0" smtClean="0"/>
              <a:t> (</a:t>
            </a:r>
            <a:r>
              <a:rPr lang="es-MX" dirty="0" err="1" smtClean="0"/>
              <a:t>dento</a:t>
            </a:r>
            <a:r>
              <a:rPr lang="es-MX" dirty="0" smtClean="0"/>
              <a:t>-gingival y alveolar, la </a:t>
            </a:r>
            <a:r>
              <a:rPr lang="es-MX" dirty="0" err="1" smtClean="0"/>
              <a:t>maxilomandibular</a:t>
            </a:r>
            <a:r>
              <a:rPr lang="es-MX" dirty="0" smtClean="0"/>
              <a:t> y articular, la secretora, la </a:t>
            </a:r>
            <a:r>
              <a:rPr lang="es-MX" dirty="0" err="1" smtClean="0"/>
              <a:t>psico</a:t>
            </a:r>
            <a:r>
              <a:rPr lang="es-MX" dirty="0" smtClean="0"/>
              <a:t>-</a:t>
            </a:r>
            <a:r>
              <a:rPr lang="es-MX" dirty="0" err="1" smtClean="0"/>
              <a:t>neuro</a:t>
            </a:r>
            <a:r>
              <a:rPr lang="es-MX" dirty="0" smtClean="0"/>
              <a:t>-muscular y la inmunológica), que deben interrelacionarse entre sí para desarrollar las funciones del Sistema </a:t>
            </a:r>
            <a:r>
              <a:rPr lang="es-MX" dirty="0" err="1" smtClean="0"/>
              <a:t>Estomatognático</a:t>
            </a:r>
            <a:r>
              <a:rPr lang="es-MX" dirty="0" smtClean="0"/>
              <a:t>.</a:t>
            </a:r>
          </a:p>
          <a:p>
            <a:r>
              <a:rPr lang="es-MX" b="1" dirty="0" smtClean="0"/>
              <a:t>RESUMEN</a:t>
            </a:r>
            <a:endParaRPr lang="es-MX" dirty="0" smtClean="0"/>
          </a:p>
          <a:p>
            <a:r>
              <a:rPr lang="es-MX" dirty="0" smtClean="0"/>
              <a:t>Enfermedades genéricas o inespecíficas del sistema </a:t>
            </a:r>
            <a:r>
              <a:rPr lang="es-MX" dirty="0" err="1" smtClean="0"/>
              <a:t>estomatognático</a:t>
            </a:r>
            <a:r>
              <a:rPr lang="es-MX" dirty="0" smtClean="0"/>
              <a:t>, que comprenden la boca, dientes, mandíbulas y faringe afectan todo nuestro sistema bucal dejando un sin número de secuelas y trastornos físicos y psicológicos en la vida de las personas que la padecen.</a:t>
            </a:r>
          </a:p>
          <a:p>
            <a:r>
              <a:rPr lang="es-MX" dirty="0" smtClean="0"/>
              <a:t>Todas las patologías de este sistema están ligadas a partes fundamentales para nuestra vida, de ahí la importancia de leer este documento que los dejará impresionados y con ganas de cuidar su sistema </a:t>
            </a:r>
            <a:r>
              <a:rPr lang="es-MX" dirty="0" err="1" smtClean="0"/>
              <a:t>estomatognático</a:t>
            </a:r>
            <a:r>
              <a:rPr lang="es-MX" dirty="0" smtClean="0"/>
              <a:t>.</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fontScale="47500" lnSpcReduction="20000"/>
          </a:bodyPr>
          <a:lstStyle/>
          <a:p>
            <a:r>
              <a:rPr lang="es-MX" b="1" dirty="0" smtClean="0"/>
              <a:t>ANQUILOSIS</a:t>
            </a:r>
            <a:endParaRPr lang="es-MX" dirty="0" smtClean="0"/>
          </a:p>
          <a:p>
            <a:r>
              <a:rPr lang="es-MX" b="1" dirty="0" smtClean="0"/>
              <a:t>DEFINICIÓN</a:t>
            </a:r>
            <a:r>
              <a:rPr lang="es-MX" dirty="0" smtClean="0"/>
              <a:t/>
            </a:r>
            <a:br>
              <a:rPr lang="es-MX" dirty="0" smtClean="0"/>
            </a:br>
            <a:r>
              <a:rPr lang="es-MX" dirty="0" smtClean="0"/>
              <a:t>La anquilosis </a:t>
            </a:r>
            <a:r>
              <a:rPr lang="es-MX" dirty="0" err="1" smtClean="0"/>
              <a:t>temporo</a:t>
            </a:r>
            <a:r>
              <a:rPr lang="es-MX" dirty="0" smtClean="0"/>
              <a:t>-mandibular, es la fusión ósea, fibrosa o cartilaginosa de las superficies que conforman la articulación: cavidad glenoidea del temporal-cóndilo mandibular. La anquilosis puede presentarse en periodo de crecimiento o después de completado este, afectando la función mandibular y en ocasiones estética facial. Los daños que se pueden presentar en esta patología no son solo funcionales o estéticos si no también psicológicos.</a:t>
            </a:r>
          </a:p>
          <a:p>
            <a:r>
              <a:rPr lang="es-MX" b="1" dirty="0" err="1" smtClean="0"/>
              <a:t>ETIOLOGIA</a:t>
            </a:r>
            <a:r>
              <a:rPr lang="es-MX" dirty="0" smtClean="0"/>
              <a:t/>
            </a:r>
            <a:br>
              <a:rPr lang="es-MX" dirty="0" smtClean="0"/>
            </a:br>
            <a:r>
              <a:rPr lang="es-MX" dirty="0" smtClean="0"/>
              <a:t>Su causa puede ser una infección previa o una hemartrosis, producida por traumatismo, por degeneración articular, o por cirugía. En la anquilosis ósea no hay movimiento mandibular y en la fibrosa, los movimientos de apertura están limitados y los excéntricos totalmente abolidos.</a:t>
            </a:r>
          </a:p>
          <a:p>
            <a:r>
              <a:rPr lang="es-MX" b="1" dirty="0" smtClean="0"/>
              <a:t>SIGNOS Y </a:t>
            </a:r>
            <a:r>
              <a:rPr lang="es-MX" b="1" dirty="0" err="1" smtClean="0"/>
              <a:t>SINTOMAS</a:t>
            </a:r>
            <a:r>
              <a:rPr lang="es-MX" dirty="0" smtClean="0"/>
              <a:t> </a:t>
            </a:r>
          </a:p>
          <a:p>
            <a:r>
              <a:rPr lang="es-MX" dirty="0" smtClean="0"/>
              <a:t>Dolor localizado en la articulación </a:t>
            </a:r>
            <a:r>
              <a:rPr lang="es-MX" dirty="0" err="1" smtClean="0"/>
              <a:t>temporo</a:t>
            </a:r>
            <a:r>
              <a:rPr lang="es-MX" dirty="0" smtClean="0"/>
              <a:t>-mandibular que aumenta en función y que a veces se irradia. </a:t>
            </a:r>
          </a:p>
          <a:p>
            <a:r>
              <a:rPr lang="es-MX" dirty="0" smtClean="0"/>
              <a:t>Dolor al masticar. </a:t>
            </a:r>
          </a:p>
          <a:p>
            <a:r>
              <a:rPr lang="es-MX" dirty="0" smtClean="0"/>
              <a:t>Chasquidos articulares al abrir o cerrar la boca. </a:t>
            </a:r>
          </a:p>
          <a:p>
            <a:r>
              <a:rPr lang="es-MX" dirty="0" smtClean="0"/>
              <a:t>Crepitación. </a:t>
            </a:r>
          </a:p>
          <a:p>
            <a:r>
              <a:rPr lang="es-MX" dirty="0" smtClean="0"/>
              <a:t>Bloqueos mandibulares de apertura o cierre. </a:t>
            </a:r>
          </a:p>
          <a:p>
            <a:r>
              <a:rPr lang="es-MX" dirty="0" smtClean="0"/>
              <a:t>Limitación de la apertura de la boca y sus movimientos laterales o </a:t>
            </a:r>
            <a:r>
              <a:rPr lang="es-MX" dirty="0" err="1" smtClean="0"/>
              <a:t>protrusivos</a:t>
            </a:r>
            <a:r>
              <a:rPr lang="es-MX" dirty="0" smtClean="0"/>
              <a:t>. </a:t>
            </a:r>
          </a:p>
          <a:p>
            <a:r>
              <a:rPr lang="es-MX" dirty="0" smtClean="0"/>
              <a:t>Apretamiento nocturno (en caso de bruxismo). </a:t>
            </a:r>
          </a:p>
          <a:p>
            <a:r>
              <a:rPr lang="es-MX" dirty="0" smtClean="0"/>
              <a:t>Otalgia refleja. </a:t>
            </a:r>
          </a:p>
          <a:p>
            <a:r>
              <a:rPr lang="es-MX" dirty="0" err="1" smtClean="0"/>
              <a:t>Maloclusión</a:t>
            </a:r>
            <a:r>
              <a:rPr lang="es-MX" dirty="0" smtClean="0"/>
              <a:t> de los dientes (mordida abierta uní o bilateral) o mordida cruzada. </a:t>
            </a:r>
          </a:p>
          <a:p>
            <a:r>
              <a:rPr lang="es-MX" dirty="0" smtClean="0"/>
              <a:t>Asimetría facial por crecimiento anormal del cóndilo. </a:t>
            </a:r>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32500" lnSpcReduction="20000"/>
          </a:bodyPr>
          <a:lstStyle/>
          <a:p>
            <a:r>
              <a:rPr lang="es-MX" b="1" dirty="0" smtClean="0"/>
              <a:t>LABIO LEPORINO Y PALADAR HENDIDO</a:t>
            </a:r>
            <a:endParaRPr lang="es-MX" dirty="0" smtClean="0"/>
          </a:p>
          <a:p>
            <a:r>
              <a:rPr lang="es-MX" dirty="0" smtClean="0"/>
              <a:t>El labio leporino y el paladar hendido se desarrollan en la etapa temprana del embarazo, cuando los lados del labio y del paladar no se fusionan como deberían. Un niño puede tener labio leporino, paladar hendido o ambos. El labio leporino y el paladar hendido juntos son más comunes en los niños que en las niñas. Es también importante saber que la mayoría de los bebés que nacen con una hendidura son sanos y no tienen ninguna otra anomalía congénita.</a:t>
            </a:r>
          </a:p>
          <a:p>
            <a:endParaRPr lang="es-MX" b="1" dirty="0" smtClean="0"/>
          </a:p>
          <a:p>
            <a:endParaRPr lang="es-MX" b="1" dirty="0"/>
          </a:p>
          <a:p>
            <a:endParaRPr lang="es-MX" b="1" dirty="0" smtClean="0"/>
          </a:p>
          <a:p>
            <a:r>
              <a:rPr lang="es-MX" b="1" dirty="0" smtClean="0"/>
              <a:t>PALADAR HENDIDO </a:t>
            </a:r>
            <a:endParaRPr lang="es-MX" dirty="0" smtClean="0"/>
          </a:p>
          <a:p>
            <a:r>
              <a:rPr lang="es-MX" dirty="0" smtClean="0"/>
              <a:t>El paladar hendido se presenta cuando el paladar no se cierra completamente sino que deja una abertura que se extiende hasta la cavidad nasal. La hendidura puede afectar a cualquier lado del paladar. Puede extenderse desde la parte anterior de la boca (paladar duro) hasta la garganta (paladar blando). A menudo la hendidura también incluye el labio. El paladar hendido no es tan perceptible como el labio leporino porque está dentro de la boca. Puede ser la única anomalía que presenta el niño o puede estar asociado con el labio leporino u otros síndromes.</a:t>
            </a:r>
          </a:p>
          <a:p>
            <a:endParaRPr lang="es-MX" b="1" dirty="0" smtClean="0"/>
          </a:p>
          <a:p>
            <a:endParaRPr lang="es-MX" b="1" dirty="0"/>
          </a:p>
          <a:p>
            <a:r>
              <a:rPr lang="es-MX" b="1" dirty="0" smtClean="0"/>
              <a:t>LABIO LEPORINO</a:t>
            </a:r>
            <a:r>
              <a:rPr lang="es-MX" dirty="0" smtClean="0"/>
              <a:t> </a:t>
            </a:r>
          </a:p>
          <a:p>
            <a:r>
              <a:rPr lang="es-MX" dirty="0" smtClean="0"/>
              <a:t>El labio leporino es una anomalía en la que el labio no se forma completamente durante el desarrollo fetal. El grado del labio leporino puede variar enormemente, desde leve (muesca del labio) hasta severo (gran abertura desde el labio hasta la nariz). </a:t>
            </a:r>
            <a:br>
              <a:rPr lang="es-MX" dirty="0" smtClean="0"/>
            </a:br>
            <a:r>
              <a:rPr lang="es-MX" dirty="0" smtClean="0"/>
              <a:t/>
            </a:r>
            <a:br>
              <a:rPr lang="es-MX" dirty="0" smtClean="0"/>
            </a:br>
            <a:r>
              <a:rPr lang="es-MX" dirty="0" smtClean="0"/>
              <a:t>El labio leporino recibe distintos nombres según su ubicación y el grado de compromiso del labio. Una hendidura en un lado del labio que no se extiende hasta la nariz se denomina unilateral incompleta. Una hendidura en un lado del labio que se extiende hasta la nariz se denomina unilateral completa. Una hendidura que compromete ambos lados del labio y que se extiende y compromete la nariz se denomina bilateral completa.</a:t>
            </a:r>
          </a:p>
          <a:p>
            <a:endParaRPr lang="es-MX" b="1" dirty="0" smtClean="0"/>
          </a:p>
          <a:p>
            <a:endParaRPr lang="es-MX" b="1" dirty="0"/>
          </a:p>
          <a:p>
            <a:r>
              <a:rPr lang="es-MX" b="1" dirty="0" err="1" smtClean="0"/>
              <a:t>ETIOLOGIA</a:t>
            </a:r>
            <a:r>
              <a:rPr lang="es-MX" dirty="0" smtClean="0"/>
              <a:t> </a:t>
            </a:r>
          </a:p>
          <a:p>
            <a:r>
              <a:rPr lang="es-MX" dirty="0" smtClean="0"/>
              <a:t>La causa exacta del labio leporino y del paladar hendido no se conoce completamente. El labio leporino y, o el paladar hendido son causados por múltiples genes heredados de ambos padres, así como también factores ambientales que los científicos todavía no comprenden cabalmente. Cuando una combinación de genes y factores ambientales provocan un trastorno, la herencia se denomina "multifactorial" (muchos factores contribuyen a la causa). Dado que están implicados los genes, las probabilidades de que se vuelva a presentar un labio leporino y, o paladar hendido en una familia son elevadas, dependiendo del número de miembros de la familia que tenga labio leporino y, o paladar hendido. Si padres que no nacieron con una hendidura tienen un bebé con esta anomalía, las probabilidades de que tengan otro bebé igual oscilan entre 2 y el 8 por ciento. Si uno de los padres tiene una hendidura, pero ninguno de sus hijos tiene esta anomalía, las probabilidades de tener un bebé con esta anomalía son del 4 al 6 por ciento. Si uno de los padres y un hijo presentan una hendidura, las probabilidades de que otro hijo nazca con esta anomalía son aún mayores.</a:t>
            </a:r>
          </a:p>
          <a:p>
            <a:endParaRPr lang="es-MX" b="1" dirty="0" smtClean="0"/>
          </a:p>
          <a:p>
            <a:endParaRPr lang="es-MX" b="1" dirty="0"/>
          </a:p>
          <a:p>
            <a:r>
              <a:rPr lang="es-MX" b="1" dirty="0" err="1" smtClean="0"/>
              <a:t>SINTOMAS</a:t>
            </a:r>
            <a:r>
              <a:rPr lang="es-MX" dirty="0" smtClean="0"/>
              <a:t> </a:t>
            </a:r>
          </a:p>
          <a:p>
            <a:r>
              <a:rPr lang="es-MX" dirty="0" smtClean="0"/>
              <a:t>Los síntomas de estas anomalías son visibles en el primer examen que realice el médico de su hijo. Aunque el grado de deformación puede variar, tras la inspección de la boca y los labios puede notarse la anomalía, ya que hay un cierre incompleto del labio, del paladar, o de ambos.</a:t>
            </a:r>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fontScale="70000" lnSpcReduction="20000"/>
          </a:bodyPr>
          <a:lstStyle/>
          <a:p>
            <a:r>
              <a:rPr lang="es-MX" b="1" dirty="0" err="1" smtClean="0"/>
              <a:t>MUCOSITIS</a:t>
            </a:r>
            <a:endParaRPr lang="es-MX" dirty="0" smtClean="0"/>
          </a:p>
          <a:p>
            <a:r>
              <a:rPr lang="es-MX" b="1" dirty="0" smtClean="0"/>
              <a:t>DEFINICIÓN</a:t>
            </a:r>
            <a:r>
              <a:rPr lang="es-MX" dirty="0" smtClean="0"/>
              <a:t> </a:t>
            </a:r>
          </a:p>
          <a:p>
            <a:r>
              <a:rPr lang="es-MX" dirty="0" smtClean="0"/>
              <a:t>Es la hinchazón, irritación y ulceración de las células mucosas que revisten el tracto digestivo. Puede desarrollarse desde la boca hasta el ano </a:t>
            </a:r>
          </a:p>
          <a:p>
            <a:r>
              <a:rPr lang="es-MX" b="1" dirty="0" smtClean="0"/>
              <a:t>ETIOLOGÍA</a:t>
            </a:r>
            <a:r>
              <a:rPr lang="es-MX" dirty="0" smtClean="0"/>
              <a:t> </a:t>
            </a:r>
          </a:p>
          <a:p>
            <a:r>
              <a:rPr lang="es-MX" dirty="0" smtClean="0"/>
              <a:t>Es un efecto secundario de las quimioterapias y es causado por que los agentes de la quimioterapia no distinguen entre las células saludables y las células cancerosas, por lo tanto las células del tracto digestivo pueden ser destruidas con más facilidad ya que estas se reproducen mas rápidamente y con mas facilidad que el resto de las células del cuerpo, por lo tanto se desintegra el revestimiento de protección. La </a:t>
            </a:r>
            <a:r>
              <a:rPr lang="es-MX" dirty="0" err="1" smtClean="0"/>
              <a:t>mucositis</a:t>
            </a:r>
            <a:r>
              <a:rPr lang="es-MX" dirty="0" smtClean="0"/>
              <a:t> se puede complicar con la presencia de náuseas y vómitos. </a:t>
            </a:r>
          </a:p>
          <a:p>
            <a:r>
              <a:rPr lang="es-MX" b="1" dirty="0" smtClean="0"/>
              <a:t>SIGNOS Y SÍNTOMAS</a:t>
            </a:r>
            <a:r>
              <a:rPr lang="es-MX" dirty="0" smtClean="0"/>
              <a:t> </a:t>
            </a:r>
          </a:p>
          <a:p>
            <a:r>
              <a:rPr lang="es-MX" dirty="0" smtClean="0"/>
              <a:t>- Atípica a los alimentos muy fríos o muy calientes.</a:t>
            </a:r>
          </a:p>
          <a:p>
            <a:r>
              <a:rPr lang="es-MX" dirty="0" smtClean="0"/>
              <a:t>- Sequedad inusual de la boca. </a:t>
            </a:r>
          </a:p>
          <a:p>
            <a:r>
              <a:rPr lang="es-MX" dirty="0" smtClean="0"/>
              <a:t>- Fiebre. </a:t>
            </a:r>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47500" lnSpcReduction="20000"/>
          </a:bodyPr>
          <a:lstStyle/>
          <a:p>
            <a:r>
              <a:rPr lang="es-MX" b="1" dirty="0" smtClean="0"/>
              <a:t>NEUMONÍA POR </a:t>
            </a:r>
            <a:r>
              <a:rPr lang="es-MX" b="1" dirty="0" err="1" smtClean="0"/>
              <a:t>MYCOPLASMA</a:t>
            </a:r>
            <a:r>
              <a:rPr lang="es-MX" b="1" dirty="0" smtClean="0"/>
              <a:t> </a:t>
            </a:r>
            <a:r>
              <a:rPr lang="es-MX" b="1" dirty="0" err="1" smtClean="0"/>
              <a:t>PNEUMONIAE</a:t>
            </a:r>
            <a:endParaRPr lang="es-MX" dirty="0" smtClean="0"/>
          </a:p>
          <a:p>
            <a:r>
              <a:rPr lang="es-MX" b="1" dirty="0" smtClean="0"/>
              <a:t>DEFINICIÓN</a:t>
            </a:r>
            <a:endParaRPr lang="es-MX" dirty="0" smtClean="0"/>
          </a:p>
          <a:p>
            <a:r>
              <a:rPr lang="es-MX" dirty="0" smtClean="0"/>
              <a:t>Es una enfermedad respiratoria (pulmonar) causada por una bacteria llamada </a:t>
            </a:r>
            <a:r>
              <a:rPr lang="es-MX" dirty="0" err="1" smtClean="0"/>
              <a:t>mycoplasma</a:t>
            </a:r>
            <a:r>
              <a:rPr lang="es-MX" dirty="0" smtClean="0"/>
              <a:t> </a:t>
            </a:r>
            <a:r>
              <a:rPr lang="es-MX" dirty="0" err="1" smtClean="0"/>
              <a:t>pneumoniae</a:t>
            </a:r>
            <a:r>
              <a:rPr lang="es-MX" dirty="0" smtClean="0"/>
              <a:t>.</a:t>
            </a:r>
          </a:p>
          <a:p>
            <a:r>
              <a:rPr lang="es-MX" b="1" dirty="0" smtClean="0"/>
              <a:t>ETIOLOGÍA</a:t>
            </a:r>
            <a:endParaRPr lang="es-MX" dirty="0" smtClean="0"/>
          </a:p>
          <a:p>
            <a:r>
              <a:rPr lang="es-MX" dirty="0" smtClean="0"/>
              <a:t>Generalmente se presenta en niños mayores y adultos. Las personas más propensas a adquirir esta enfermedad son aquellas que tienen contacto o que son más cercanas a áreas concurridas como escuelas y hogares de personas abandonadas. En muchas ocasiones no se pueden identificar los factores de riesgo o las causas de esta enfermedad.</a:t>
            </a:r>
          </a:p>
          <a:p>
            <a:r>
              <a:rPr lang="es-MX" b="1" dirty="0" smtClean="0"/>
              <a:t>SIGNOS Y SÍNTOMAS</a:t>
            </a:r>
            <a:endParaRPr lang="es-MX" dirty="0" smtClean="0"/>
          </a:p>
          <a:p>
            <a:r>
              <a:rPr lang="es-MX" dirty="0" smtClean="0"/>
              <a:t>- Dolor de cabeza </a:t>
            </a:r>
            <a:br>
              <a:rPr lang="es-MX" dirty="0" smtClean="0"/>
            </a:br>
            <a:r>
              <a:rPr lang="es-MX" dirty="0" smtClean="0"/>
              <a:t>- </a:t>
            </a:r>
            <a:r>
              <a:rPr lang="es-MX" dirty="0" smtClean="0">
                <a:hlinkClick r:id="rId2"/>
              </a:rPr>
              <a:t>Fiebre</a:t>
            </a:r>
            <a:r>
              <a:rPr lang="es-MX" dirty="0" smtClean="0"/>
              <a:t>, puede ser alta </a:t>
            </a:r>
            <a:br>
              <a:rPr lang="es-MX" dirty="0" smtClean="0"/>
            </a:br>
            <a:r>
              <a:rPr lang="es-MX" dirty="0" smtClean="0"/>
              <a:t>- Escalofríos </a:t>
            </a:r>
            <a:br>
              <a:rPr lang="es-MX" dirty="0" smtClean="0"/>
            </a:br>
            <a:r>
              <a:rPr lang="es-MX" dirty="0" smtClean="0"/>
              <a:t>- </a:t>
            </a:r>
            <a:r>
              <a:rPr lang="es-MX" dirty="0" smtClean="0">
                <a:hlinkClick r:id="rId3"/>
              </a:rPr>
              <a:t>Sudoración excesiva</a:t>
            </a:r>
            <a:r>
              <a:rPr lang="es-MX" dirty="0" smtClean="0"/>
              <a:t> </a:t>
            </a:r>
            <a:br>
              <a:rPr lang="es-MX" dirty="0" smtClean="0"/>
            </a:br>
            <a:r>
              <a:rPr lang="es-MX" dirty="0" smtClean="0"/>
              <a:t>- </a:t>
            </a:r>
            <a:r>
              <a:rPr lang="es-MX" dirty="0" smtClean="0">
                <a:hlinkClick r:id="rId4"/>
              </a:rPr>
              <a:t>Tos</a:t>
            </a:r>
            <a:r>
              <a:rPr lang="es-MX" dirty="0" smtClean="0"/>
              <a:t>: generalmente seca, sin flema ni sangre. </a:t>
            </a:r>
            <a:br>
              <a:rPr lang="es-MX" dirty="0" smtClean="0"/>
            </a:br>
            <a:r>
              <a:rPr lang="es-MX" dirty="0" smtClean="0"/>
              <a:t>- </a:t>
            </a:r>
            <a:r>
              <a:rPr lang="es-MX" dirty="0" smtClean="0">
                <a:hlinkClick r:id="rId5"/>
              </a:rPr>
              <a:t>Dolor en el pecho</a:t>
            </a:r>
            <a:r>
              <a:rPr lang="es-MX" dirty="0" smtClean="0"/>
              <a:t> </a:t>
            </a:r>
            <a:br>
              <a:rPr lang="es-MX" dirty="0" smtClean="0"/>
            </a:br>
            <a:r>
              <a:rPr lang="es-MX" dirty="0" smtClean="0"/>
              <a:t>- Irritación de la garganta</a:t>
            </a:r>
          </a:p>
          <a:p>
            <a:r>
              <a:rPr lang="es-MX" dirty="0" smtClean="0"/>
              <a:t>Síntomas menos frecuentes: </a:t>
            </a:r>
            <a:br>
              <a:rPr lang="es-MX" dirty="0" smtClean="0"/>
            </a:br>
            <a:r>
              <a:rPr lang="es-MX" dirty="0" smtClean="0"/>
              <a:t>- </a:t>
            </a:r>
            <a:r>
              <a:rPr lang="es-MX" dirty="0" smtClean="0">
                <a:hlinkClick r:id="rId6"/>
              </a:rPr>
              <a:t>Lesiones de la piel</a:t>
            </a:r>
            <a:r>
              <a:rPr lang="es-MX" dirty="0" smtClean="0"/>
              <a:t> o erupción cutánea </a:t>
            </a:r>
            <a:br>
              <a:rPr lang="es-MX" dirty="0" smtClean="0"/>
            </a:br>
            <a:r>
              <a:rPr lang="es-MX" dirty="0" smtClean="0"/>
              <a:t>- Irritación o </a:t>
            </a:r>
            <a:r>
              <a:rPr lang="es-MX" dirty="0" smtClean="0">
                <a:hlinkClick r:id="rId7"/>
              </a:rPr>
              <a:t>dolor en los ojos</a:t>
            </a:r>
            <a:r>
              <a:rPr lang="es-MX" dirty="0" smtClean="0"/>
              <a:t> </a:t>
            </a:r>
            <a:br>
              <a:rPr lang="es-MX" dirty="0" smtClean="0"/>
            </a:br>
            <a:r>
              <a:rPr lang="es-MX" dirty="0" smtClean="0"/>
              <a:t>- </a:t>
            </a:r>
            <a:r>
              <a:rPr lang="es-MX" dirty="0" smtClean="0">
                <a:hlinkClick r:id="rId8"/>
              </a:rPr>
              <a:t>Dolores musculares</a:t>
            </a:r>
            <a:r>
              <a:rPr lang="es-MX" dirty="0" smtClean="0"/>
              <a:t> y </a:t>
            </a:r>
            <a:r>
              <a:rPr lang="es-MX" dirty="0" smtClean="0">
                <a:hlinkClick r:id="rId9"/>
              </a:rPr>
              <a:t>rigidez articular</a:t>
            </a:r>
            <a:r>
              <a:rPr lang="es-MX" dirty="0" smtClean="0"/>
              <a:t> </a:t>
            </a:r>
            <a:br>
              <a:rPr lang="es-MX" dirty="0" smtClean="0"/>
            </a:br>
            <a:r>
              <a:rPr lang="es-MX" dirty="0" smtClean="0"/>
              <a:t>- </a:t>
            </a:r>
            <a:r>
              <a:rPr lang="es-MX" dirty="0" smtClean="0">
                <a:hlinkClick r:id="rId10"/>
              </a:rPr>
              <a:t>Tumor en el cuello</a:t>
            </a:r>
            <a:r>
              <a:rPr lang="es-MX" dirty="0" smtClean="0"/>
              <a:t> </a:t>
            </a:r>
            <a:br>
              <a:rPr lang="es-MX" dirty="0" smtClean="0"/>
            </a:br>
            <a:r>
              <a:rPr lang="es-MX" dirty="0" smtClean="0"/>
              <a:t>- Respiración rápida </a:t>
            </a:r>
            <a:br>
              <a:rPr lang="es-MX" dirty="0" smtClean="0"/>
            </a:br>
            <a:r>
              <a:rPr lang="es-MX" dirty="0" smtClean="0"/>
              <a:t>- Dolor de oído </a:t>
            </a:r>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fontScale="70000" lnSpcReduction="20000"/>
          </a:bodyPr>
          <a:lstStyle/>
          <a:p>
            <a:r>
              <a:rPr lang="es-MX" b="1" dirty="0" smtClean="0"/>
              <a:t>ENFERMEDADES </a:t>
            </a:r>
            <a:r>
              <a:rPr lang="es-MX" b="1" dirty="0" err="1" smtClean="0"/>
              <a:t>PERIODONTALES</a:t>
            </a:r>
            <a:endParaRPr lang="es-MX" dirty="0" smtClean="0"/>
          </a:p>
          <a:p>
            <a:r>
              <a:rPr lang="es-MX" dirty="0" smtClean="0"/>
              <a:t>Las enfermedades </a:t>
            </a:r>
            <a:r>
              <a:rPr lang="es-MX" dirty="0" err="1" smtClean="0"/>
              <a:t>periodontales</a:t>
            </a:r>
            <a:r>
              <a:rPr lang="es-MX" dirty="0" smtClean="0"/>
              <a:t> inflaman y destruyen las estructuras que rodean y sostienen los dientes, principalmente las encías, el hueso y la capa externa de la raíz del diente. La acumulación de bacterias es una de las principales causas de las enfermedades </a:t>
            </a:r>
            <a:r>
              <a:rPr lang="es-MX" dirty="0" err="1" smtClean="0"/>
              <a:t>periodontales</a:t>
            </a:r>
            <a:r>
              <a:rPr lang="es-MX" dirty="0" smtClean="0"/>
              <a:t>; Si no se retira, cuidadosamente, todos los días con el cepillo y el hilo dental, la placa se endurece y se convierte en una sustancia dura y porosa llamada cálculo (también conocida como sarro). Las toxinas, que se producen por la bacteria en la placa, irritan las encías. Al permanecer en su lugar, las toxinas provocan que las encías se desprendan de los dientes y se forman bolsas </a:t>
            </a:r>
            <a:r>
              <a:rPr lang="es-MX" dirty="0" err="1" smtClean="0"/>
              <a:t>periodontales</a:t>
            </a:r>
            <a:r>
              <a:rPr lang="es-MX" dirty="0" smtClean="0"/>
              <a:t>, las cuales se llenan de más toxinas y bacteria.</a:t>
            </a:r>
          </a:p>
          <a:p>
            <a:r>
              <a:rPr lang="es-MX" dirty="0" smtClean="0"/>
              <a:t>También pueden influir otras alteraciones del organismo como la diabetes </a:t>
            </a:r>
            <a:r>
              <a:rPr lang="es-MX" dirty="0" err="1" smtClean="0"/>
              <a:t>mellitus</a:t>
            </a:r>
            <a:r>
              <a:rPr lang="es-MX" dirty="0" smtClean="0"/>
              <a:t>, la malnutrición, la leucemia, el SIDA y el tabaquismo. Eventualmente, el diente se caerá o necesitará ser extraído.</a:t>
            </a:r>
            <a:br>
              <a:rPr lang="es-MX" dirty="0" smtClean="0"/>
            </a:br>
            <a:endParaRPr lang="es-MX" dirty="0" smtClean="0"/>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fontScale="32500" lnSpcReduction="20000"/>
          </a:bodyPr>
          <a:lstStyle/>
          <a:p>
            <a:r>
              <a:rPr lang="es-MX" b="1" dirty="0" smtClean="0"/>
              <a:t>GINGIVITIS</a:t>
            </a:r>
            <a:endParaRPr lang="es-MX" dirty="0" smtClean="0"/>
          </a:p>
          <a:p>
            <a:r>
              <a:rPr lang="es-MX" b="1" dirty="0" smtClean="0"/>
              <a:t>DEFINICIÓN</a:t>
            </a:r>
            <a:r>
              <a:rPr lang="es-MX" dirty="0" smtClean="0"/>
              <a:t/>
            </a:r>
            <a:br>
              <a:rPr lang="es-MX" dirty="0" smtClean="0"/>
            </a:br>
            <a:r>
              <a:rPr lang="es-MX" dirty="0" smtClean="0"/>
              <a:t>La gingivitis </a:t>
            </a:r>
            <a:r>
              <a:rPr lang="es-MX" dirty="0" err="1" smtClean="0"/>
              <a:t>esuna</a:t>
            </a:r>
            <a:r>
              <a:rPr lang="es-MX" dirty="0" smtClean="0"/>
              <a:t> forma de enfermedad </a:t>
            </a:r>
            <a:r>
              <a:rPr lang="es-MX" dirty="0" err="1" smtClean="0"/>
              <a:t>periodontal</a:t>
            </a:r>
            <a:r>
              <a:rPr lang="es-MX" dirty="0" smtClean="0"/>
              <a:t> que se presenta </a:t>
            </a:r>
            <a:r>
              <a:rPr lang="es-MX" dirty="0" err="1" smtClean="0"/>
              <a:t>cuandouna</a:t>
            </a:r>
            <a:r>
              <a:rPr lang="es-MX" dirty="0" smtClean="0"/>
              <a:t> </a:t>
            </a:r>
            <a:r>
              <a:rPr lang="es-MX" dirty="0" err="1" smtClean="0"/>
              <a:t>inflamacióne</a:t>
            </a:r>
            <a:r>
              <a:rPr lang="es-MX" dirty="0" smtClean="0"/>
              <a:t> </a:t>
            </a:r>
            <a:r>
              <a:rPr lang="es-MX" dirty="0" err="1" smtClean="0"/>
              <a:t>infeccióndestruyen</a:t>
            </a:r>
            <a:r>
              <a:rPr lang="es-MX" dirty="0" smtClean="0"/>
              <a:t> el tejido de soporte de los </a:t>
            </a:r>
            <a:r>
              <a:rPr lang="es-MX" dirty="0" err="1" smtClean="0"/>
              <a:t>dientes,incluyendo</a:t>
            </a:r>
            <a:r>
              <a:rPr lang="es-MX" dirty="0" smtClean="0"/>
              <a:t> la </a:t>
            </a:r>
            <a:r>
              <a:rPr lang="es-MX" dirty="0" err="1" smtClean="0"/>
              <a:t>gingiva</a:t>
            </a:r>
            <a:r>
              <a:rPr lang="es-MX" dirty="0" smtClean="0"/>
              <a:t> (encías), los ligamentos </a:t>
            </a:r>
            <a:r>
              <a:rPr lang="es-MX" dirty="0" err="1" smtClean="0"/>
              <a:t>periodontales</a:t>
            </a:r>
            <a:r>
              <a:rPr lang="es-MX" dirty="0" smtClean="0"/>
              <a:t> </a:t>
            </a:r>
            <a:r>
              <a:rPr lang="es-MX" dirty="0" err="1" smtClean="0"/>
              <a:t>ylos</a:t>
            </a:r>
            <a:r>
              <a:rPr lang="es-MX" dirty="0" smtClean="0"/>
              <a:t> alvéolos dentales (hueso alveolar). Las encías inflamadas duelen, se hinchan y sangran fácilmente. La gingivitis es una dolencia muy frecuente y puede aparecer en cualquier momento tras el desarrollo de la dentición.</a:t>
            </a:r>
          </a:p>
          <a:p>
            <a:r>
              <a:rPr lang="es-MX" b="1" dirty="0" err="1" smtClean="0"/>
              <a:t>ETIOLOGIA</a:t>
            </a:r>
            <a:r>
              <a:rPr lang="es-MX" dirty="0" smtClean="0"/>
              <a:t/>
            </a:r>
            <a:br>
              <a:rPr lang="es-MX" dirty="0" smtClean="0"/>
            </a:br>
            <a:r>
              <a:rPr lang="es-MX" dirty="0" smtClean="0"/>
              <a:t>La gingivitis es causada por los efectos a largo plazo de los depósitos de placa, la placa bacteriana es una película blanda y viscosa formada principalmente de bacterias. Se acumula, con preferencia, en los empastes defectuosos y alrededor de los dientes próximos a dentaduras postizas poco limpias, a puentes y aparatos de ortodoncia. La placa bacteriana se solidifica en sarro cuando permanece más de 72 horas en los dientes y no puede quitarse del todo con el cepillo ni con la seda dental. La placa y el cálculo causan irritación e </a:t>
            </a:r>
            <a:r>
              <a:rPr lang="es-MX" dirty="0" err="1" smtClean="0"/>
              <a:t>inflamaciónde</a:t>
            </a:r>
            <a:r>
              <a:rPr lang="es-MX" dirty="0" smtClean="0"/>
              <a:t> la </a:t>
            </a:r>
            <a:r>
              <a:rPr lang="es-MX" dirty="0" err="1" smtClean="0"/>
              <a:t>gingiva</a:t>
            </a:r>
            <a:r>
              <a:rPr lang="es-MX" dirty="0" smtClean="0"/>
              <a:t> y las bacterias y sus toxinas hacen quelas </a:t>
            </a:r>
            <a:r>
              <a:rPr lang="es-MX" dirty="0" err="1" smtClean="0"/>
              <a:t>encíasse</a:t>
            </a:r>
            <a:r>
              <a:rPr lang="es-MX" dirty="0" smtClean="0"/>
              <a:t> infecten, se inflamen y se vuelvan sensibles.</a:t>
            </a:r>
            <a:br>
              <a:rPr lang="es-MX" dirty="0" smtClean="0"/>
            </a:br>
            <a:r>
              <a:rPr lang="es-MX" dirty="0" smtClean="0"/>
              <a:t>Aunque la causa principal de la gingivitis es la placa bacteriana, otros factores pueden empeorar la inflamación:</a:t>
            </a:r>
          </a:p>
          <a:p>
            <a:r>
              <a:rPr lang="es-MX" dirty="0" smtClean="0"/>
              <a:t>El embarazo, (debido a los cambios hormonales que aumentan la sensibilidad de las encías) </a:t>
            </a:r>
          </a:p>
          <a:p>
            <a:r>
              <a:rPr lang="es-MX" dirty="0" smtClean="0"/>
              <a:t>La pubertad </a:t>
            </a:r>
          </a:p>
          <a:p>
            <a:r>
              <a:rPr lang="es-MX" dirty="0" smtClean="0"/>
              <a:t>La diabetes no controlada </a:t>
            </a:r>
          </a:p>
          <a:p>
            <a:r>
              <a:rPr lang="es-MX" dirty="0" smtClean="0"/>
              <a:t>Los fármacos anticonceptivos, pastillas anticonceptivas </a:t>
            </a:r>
          </a:p>
          <a:p>
            <a:r>
              <a:rPr lang="es-MX" dirty="0" smtClean="0"/>
              <a:t>lesión o trauma en las encías, incluyendo el cepillado y el uso de seda dental demasiado fuerte. </a:t>
            </a:r>
          </a:p>
          <a:p>
            <a:r>
              <a:rPr lang="es-MX" dirty="0" smtClean="0"/>
              <a:t>La </a:t>
            </a:r>
            <a:r>
              <a:rPr lang="es-MX" dirty="0" smtClean="0">
                <a:hlinkClick r:id="rId2"/>
              </a:rPr>
              <a:t>mala </a:t>
            </a:r>
            <a:r>
              <a:rPr lang="es-MX" dirty="0" err="1" smtClean="0">
                <a:hlinkClick r:id="rId2"/>
              </a:rPr>
              <a:t>oclusiónde</a:t>
            </a:r>
            <a:r>
              <a:rPr lang="es-MX" dirty="0" smtClean="0">
                <a:hlinkClick r:id="rId2"/>
              </a:rPr>
              <a:t> los dientes</a:t>
            </a:r>
            <a:r>
              <a:rPr lang="es-MX" dirty="0" smtClean="0"/>
              <a:t> (dientes desalineados) </a:t>
            </a:r>
          </a:p>
          <a:p>
            <a:r>
              <a:rPr lang="es-MX" dirty="0" smtClean="0"/>
              <a:t>Los bordes ásperos de las obturaciones y la </a:t>
            </a:r>
            <a:r>
              <a:rPr lang="es-MX" dirty="0" err="1" smtClean="0"/>
              <a:t>aparatología</a:t>
            </a:r>
            <a:r>
              <a:rPr lang="es-MX" dirty="0" smtClean="0"/>
              <a:t> oral mal colocada o contaminada (como aparatos </a:t>
            </a:r>
            <a:r>
              <a:rPr lang="es-MX" dirty="0" err="1" smtClean="0"/>
              <a:t>ortodóncicos</a:t>
            </a:r>
            <a:r>
              <a:rPr lang="es-MX" dirty="0" smtClean="0"/>
              <a:t>, prótesis, puentes y coronas) pueden irritar las encías e incrementar los riesgos de gingivitis. </a:t>
            </a:r>
          </a:p>
          <a:p>
            <a:r>
              <a:rPr lang="es-MX" dirty="0" smtClean="0"/>
              <a:t>Los medicamentos como la </a:t>
            </a:r>
            <a:r>
              <a:rPr lang="es-MX" dirty="0" err="1" smtClean="0"/>
              <a:t>fenitoína</a:t>
            </a:r>
            <a:r>
              <a:rPr lang="es-MX" dirty="0" smtClean="0"/>
              <a:t> (utilizada para controlar las convulsiones), la </a:t>
            </a:r>
            <a:r>
              <a:rPr lang="es-MX" dirty="0" err="1" smtClean="0"/>
              <a:t>ciclosporina</a:t>
            </a:r>
            <a:r>
              <a:rPr lang="es-MX" dirty="0" smtClean="0"/>
              <a:t> (que toman las personas sometidas a trasplante de órganos), los bloqueadores de los canales de calcio como la </a:t>
            </a:r>
            <a:r>
              <a:rPr lang="es-MX" dirty="0" err="1" smtClean="0"/>
              <a:t>nifedipina</a:t>
            </a:r>
            <a:r>
              <a:rPr lang="es-MX" dirty="0" smtClean="0"/>
              <a:t> (que se administran para controlar la presión arterial y las alteraciones de la frecuencia cardiaca) y la ingestión de metales pesados, como el plomo y el bismuto, también están asociados con el desarrollo de la gingivitis. </a:t>
            </a:r>
          </a:p>
          <a:p>
            <a:r>
              <a:rPr lang="es-MX" dirty="0" smtClean="0"/>
              <a:t>La carencia de vitamina C (escorbuto) puede producir inflamación y sangrado de las encías. La carencia de niacina (pelagra) también causa hemorragia en las encías y la predisposición a ciertas infecciones bucales. </a:t>
            </a:r>
          </a:p>
          <a:p>
            <a:r>
              <a:rPr lang="es-MX" b="1" dirty="0" smtClean="0"/>
              <a:t>SIGNOS Y SÍNTOMAS</a:t>
            </a:r>
            <a:endParaRPr lang="es-MX" dirty="0" smtClean="0"/>
          </a:p>
          <a:p>
            <a:r>
              <a:rPr lang="es-MX" dirty="0" smtClean="0"/>
              <a:t>Úlceras bucales </a:t>
            </a:r>
          </a:p>
          <a:p>
            <a:r>
              <a:rPr lang="es-MX" dirty="0" smtClean="0"/>
              <a:t>Encías inflamadas </a:t>
            </a:r>
          </a:p>
          <a:p>
            <a:r>
              <a:rPr lang="es-MX" dirty="0" smtClean="0"/>
              <a:t>Encías con coloración roja brillante o roja púrpura </a:t>
            </a:r>
          </a:p>
          <a:p>
            <a:r>
              <a:rPr lang="es-MX" dirty="0" smtClean="0"/>
              <a:t>Encías brillantes </a:t>
            </a:r>
          </a:p>
          <a:p>
            <a:r>
              <a:rPr lang="es-MX" dirty="0" smtClean="0"/>
              <a:t>Encías que sangran con facilidad y aparece sangre en el cepillo dental, inclusive con un cepillado suave </a:t>
            </a:r>
          </a:p>
          <a:p>
            <a:r>
              <a:rPr lang="es-MX" dirty="0" smtClean="0"/>
              <a:t>Encías que se muestran sensibles sólo al tacto, si no se tocan son indoloras </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fontScale="47500" lnSpcReduction="20000"/>
          </a:bodyPr>
          <a:lstStyle/>
          <a:p>
            <a:r>
              <a:rPr lang="es-MX" b="1" dirty="0" smtClean="0"/>
              <a:t>LA GINGIVITIS </a:t>
            </a:r>
            <a:r>
              <a:rPr lang="es-MX" b="1" dirty="0" err="1" smtClean="0"/>
              <a:t>DESCAMATIVA</a:t>
            </a:r>
            <a:r>
              <a:rPr lang="es-MX" dirty="0" smtClean="0"/>
              <a:t> </a:t>
            </a:r>
          </a:p>
          <a:p>
            <a:r>
              <a:rPr lang="es-MX" dirty="0" smtClean="0"/>
              <a:t>Es un proceso poco conocido y doloroso que afecta con frecuencia a las mujeres en la posmenopáusica. En esta enfermedad, las capas externas de las encías se separan del tejido subyacente, dejando al descubierto las terminaciones nerviosas. Las encías se vuelven tan frágiles que esas capas se pueden desprender al frotarlas con un algodón o con el estímulo de aire de una jeringa odontológica. </a:t>
            </a:r>
          </a:p>
          <a:p>
            <a:r>
              <a:rPr lang="es-MX" b="1" dirty="0" smtClean="0"/>
              <a:t>LA GINGIVITIS DE LA LEUCEMIA</a:t>
            </a:r>
            <a:r>
              <a:rPr lang="es-MX" dirty="0" smtClean="0"/>
              <a:t> </a:t>
            </a:r>
          </a:p>
          <a:p>
            <a:r>
              <a:rPr lang="es-MX" dirty="0" smtClean="0"/>
              <a:t>Es la primera manifestación de la enfermedad en casi el 25 por ciento de los niños afectados de leucemia. Una infiltración de células de leucemia dentro de las encías causa la gingivitis, que empeora a causa de la incapacidad del sistema inmunológico para combatir la infección. Las encías enrojecen y sangran con facilidad. A menudo, la hemorragia persiste durante varios minutos, dado que la sangre no coagula con normalidad en los afectados de leucemia.</a:t>
            </a:r>
          </a:p>
          <a:p>
            <a:r>
              <a:rPr lang="es-MX" b="1" dirty="0" smtClean="0"/>
              <a:t>ENFERMEDAD DE LAS TRINCHERAS</a:t>
            </a:r>
            <a:endParaRPr lang="es-MX" dirty="0" smtClean="0"/>
          </a:p>
          <a:p>
            <a:r>
              <a:rPr lang="es-MX" b="1" dirty="0" smtClean="0"/>
              <a:t>DEFINICIÓN</a:t>
            </a:r>
            <a:endParaRPr lang="es-MX" dirty="0" smtClean="0"/>
          </a:p>
          <a:p>
            <a:r>
              <a:rPr lang="es-MX" dirty="0" smtClean="0"/>
              <a:t>La enfermedad de las trincheras (infección de </a:t>
            </a:r>
            <a:r>
              <a:rPr lang="es-MX" dirty="0" err="1" smtClean="0"/>
              <a:t>Vincent</a:t>
            </a:r>
            <a:r>
              <a:rPr lang="es-MX" dirty="0" smtClean="0"/>
              <a:t>, gingivitis ulcerosa </a:t>
            </a:r>
            <a:r>
              <a:rPr lang="es-MX" dirty="0" err="1" smtClean="0"/>
              <a:t>necrosante</a:t>
            </a:r>
            <a:r>
              <a:rPr lang="es-MX" dirty="0" smtClean="0"/>
              <a:t> aguda) es una infección dolorosa, no contagiosa, de las encías que causa dolor, fiebre y cansancio. </a:t>
            </a:r>
            <a:br>
              <a:rPr lang="es-MX" dirty="0" smtClean="0"/>
            </a:br>
            <a:r>
              <a:rPr lang="es-MX" dirty="0" smtClean="0"/>
              <a:t>El término enfermedad de las trincheras proviene de la Primera Guerra Mundial, cuando muchos soldados en las trincheras contraían la infección. La escasa higiene bucal suele contribuir al desarrollo de la infección, lo mismo que el estrés físico o emocional, una dieta escasa o debida a que se duerme poco. La infección se presenta muy a menudo en personas con gingivitis simples, enfrentadas a un problema que les produce tensión nerviosa como, por ejemplo, los exámenes de estudios o el cambio de trabajo. Este proceso es más frecuente en los fumadores que en los no fumadores. </a:t>
            </a:r>
          </a:p>
          <a:p>
            <a:r>
              <a:rPr lang="es-MX" b="1" dirty="0" smtClean="0"/>
              <a:t>SÍNTOMAS</a:t>
            </a:r>
            <a:r>
              <a:rPr lang="es-MX" dirty="0" smtClean="0"/>
              <a:t/>
            </a:r>
            <a:br>
              <a:rPr lang="es-MX" dirty="0" smtClean="0"/>
            </a:br>
            <a:r>
              <a:rPr lang="es-MX" dirty="0" smtClean="0"/>
              <a:t>Por lo general, la enfermedad de las trincheras comienza repentinamente con dolor en las encías, una sensación de malestar y cansancio general. También provoca halitosis (mal aliento). Los extremos de las encías entre los dientes se erosionan y se cubren de una capa gris de tejido muerto. Las encías sangran con facilidad y duelen al comer y tragar. A menudo, los ganglios linfáticos del cuello debajo de la mandíbula se inflaman y aparece algo de fiebre</a:t>
            </a:r>
          </a:p>
          <a:p>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1079</Words>
  <Application>Microsoft Office PowerPoint</Application>
  <PresentationFormat>Presentación en pantalla (4:3)</PresentationFormat>
  <Paragraphs>105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PATOLOGIAS DEL SISTEMA ESTOMATOGNÁTICO </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PATOLOGIAS DEL SISTEMA ESTOMATOGNÁTICO </dc:title>
  <dc:creator>Bere</dc:creator>
  <cp:lastModifiedBy>Bere</cp:lastModifiedBy>
  <cp:revision>1</cp:revision>
  <dcterms:created xsi:type="dcterms:W3CDTF">2012-05-01T23:20:03Z</dcterms:created>
  <dcterms:modified xsi:type="dcterms:W3CDTF">2012-05-01T23:27:04Z</dcterms:modified>
</cp:coreProperties>
</file>