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9" r:id="rId6"/>
    <p:sldId id="260" r:id="rId7"/>
    <p:sldId id="261" r:id="rId8"/>
    <p:sldId id="262" r:id="rId9"/>
    <p:sldId id="263" r:id="rId10"/>
    <p:sldId id="264" r:id="rId11"/>
    <p:sldId id="267" r:id="rId12"/>
    <p:sldId id="268" r:id="rId13"/>
    <p:sldId id="269" r:id="rId14"/>
    <p:sldId id="265"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4DBE517F-3436-458E-A725-57688E5B4672}" type="datetimeFigureOut">
              <a:rPr lang="es-MX" smtClean="0"/>
              <a:t>15/05/2012</a:t>
            </a:fld>
            <a:endParaRPr lang="es-MX"/>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MX"/>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49323B5-DA52-4878-A08E-2C3CA005B150}"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DBE517F-3436-458E-A725-57688E5B4672}" type="datetimeFigureOut">
              <a:rPr lang="es-MX" smtClean="0"/>
              <a:t>15/05/2012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9323B5-DA52-4878-A08E-2C3CA005B150}"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DBE517F-3436-458E-A725-57688E5B4672}" type="datetimeFigureOut">
              <a:rPr lang="es-MX" smtClean="0"/>
              <a:t>15/05/2012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9323B5-DA52-4878-A08E-2C3CA005B150}"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4DBE517F-3436-458E-A725-57688E5B4672}" type="datetimeFigureOut">
              <a:rPr lang="es-MX" smtClean="0"/>
              <a:t>15/05/2012</a:t>
            </a:fld>
            <a:endParaRPr lang="es-MX"/>
          </a:p>
        </p:txBody>
      </p:sp>
      <p:sp>
        <p:nvSpPr>
          <p:cNvPr id="5" name="4 Marcador de pie de página"/>
          <p:cNvSpPr>
            <a:spLocks noGrp="1"/>
          </p:cNvSpPr>
          <p:nvPr>
            <p:ph type="ftr" sz="quarter" idx="11"/>
          </p:nvPr>
        </p:nvSpPr>
        <p:spPr>
          <a:xfrm>
            <a:off x="457200" y="6480969"/>
            <a:ext cx="4260056" cy="300831"/>
          </a:xfrm>
        </p:spPr>
        <p:txBody>
          <a:bodyPr/>
          <a:lstStyle/>
          <a:p>
            <a:endParaRPr lang="es-MX"/>
          </a:p>
        </p:txBody>
      </p:sp>
      <p:sp>
        <p:nvSpPr>
          <p:cNvPr id="6" name="5 Marcador de número de diapositiva"/>
          <p:cNvSpPr>
            <a:spLocks noGrp="1"/>
          </p:cNvSpPr>
          <p:nvPr>
            <p:ph type="sldNum" sz="quarter" idx="12"/>
          </p:nvPr>
        </p:nvSpPr>
        <p:spPr/>
        <p:txBody>
          <a:bodyPr/>
          <a:lstStyle/>
          <a:p>
            <a:fld id="{D49323B5-DA52-4878-A08E-2C3CA005B150}"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4DBE517F-3436-458E-A725-57688E5B4672}" type="datetimeFigureOut">
              <a:rPr lang="es-MX" smtClean="0"/>
              <a:t>15/05/2012</a:t>
            </a:fld>
            <a:endParaRPr lang="es-MX"/>
          </a:p>
        </p:txBody>
      </p:sp>
      <p:sp>
        <p:nvSpPr>
          <p:cNvPr id="5" name="4 Marcador de pie de página"/>
          <p:cNvSpPr>
            <a:spLocks noGrp="1"/>
          </p:cNvSpPr>
          <p:nvPr>
            <p:ph type="ftr" sz="quarter" idx="11"/>
          </p:nvPr>
        </p:nvSpPr>
        <p:spPr>
          <a:xfrm>
            <a:off x="2619376" y="6480969"/>
            <a:ext cx="4260056" cy="300831"/>
          </a:xfrm>
        </p:spPr>
        <p:txBody>
          <a:bodyPr/>
          <a:lstStyle/>
          <a:p>
            <a:endParaRPr lang="es-MX"/>
          </a:p>
        </p:txBody>
      </p:sp>
      <p:sp>
        <p:nvSpPr>
          <p:cNvPr id="6" name="5 Marcador de número de diapositiva"/>
          <p:cNvSpPr>
            <a:spLocks noGrp="1"/>
          </p:cNvSpPr>
          <p:nvPr>
            <p:ph type="sldNum" sz="quarter" idx="12"/>
          </p:nvPr>
        </p:nvSpPr>
        <p:spPr>
          <a:xfrm>
            <a:off x="8451056" y="809624"/>
            <a:ext cx="502920" cy="300831"/>
          </a:xfrm>
        </p:spPr>
        <p:txBody>
          <a:bodyPr/>
          <a:lstStyle/>
          <a:p>
            <a:fld id="{D49323B5-DA52-4878-A08E-2C3CA005B150}" type="slidenum">
              <a:rPr lang="es-MX" smtClean="0"/>
              <a:t>‹Nº›</a:t>
            </a:fld>
            <a:endParaRPr lang="es-MX"/>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4DBE517F-3436-458E-A725-57688E5B4672}" type="datetimeFigureOut">
              <a:rPr lang="es-MX" smtClean="0"/>
              <a:t>15/05/2012</a:t>
            </a:fld>
            <a:endParaRPr lang="es-MX"/>
          </a:p>
        </p:txBody>
      </p:sp>
      <p:sp>
        <p:nvSpPr>
          <p:cNvPr id="6" name="5 Marcador de pie de página"/>
          <p:cNvSpPr>
            <a:spLocks noGrp="1"/>
          </p:cNvSpPr>
          <p:nvPr>
            <p:ph type="ftr" sz="quarter" idx="11"/>
          </p:nvPr>
        </p:nvSpPr>
        <p:spPr>
          <a:xfrm>
            <a:off x="457200" y="6480969"/>
            <a:ext cx="4260056" cy="301752"/>
          </a:xfrm>
        </p:spPr>
        <p:txBody>
          <a:bodyPr/>
          <a:lstStyle/>
          <a:p>
            <a:endParaRPr lang="es-MX"/>
          </a:p>
        </p:txBody>
      </p:sp>
      <p:sp>
        <p:nvSpPr>
          <p:cNvPr id="7" name="6 Marcador de número de diapositiva"/>
          <p:cNvSpPr>
            <a:spLocks noGrp="1"/>
          </p:cNvSpPr>
          <p:nvPr>
            <p:ph type="sldNum" sz="quarter" idx="12"/>
          </p:nvPr>
        </p:nvSpPr>
        <p:spPr>
          <a:xfrm>
            <a:off x="7589520" y="6480969"/>
            <a:ext cx="502920" cy="301752"/>
          </a:xfrm>
        </p:spPr>
        <p:txBody>
          <a:bodyPr/>
          <a:lstStyle/>
          <a:p>
            <a:fld id="{D49323B5-DA52-4878-A08E-2C3CA005B150}"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4DBE517F-3436-458E-A725-57688E5B4672}" type="datetimeFigureOut">
              <a:rPr lang="es-MX" smtClean="0"/>
              <a:t>15/05/2012</a:t>
            </a:fld>
            <a:endParaRPr lang="es-MX"/>
          </a:p>
        </p:txBody>
      </p:sp>
      <p:sp>
        <p:nvSpPr>
          <p:cNvPr id="8" name="7 Marcador de pie de página"/>
          <p:cNvSpPr>
            <a:spLocks noGrp="1"/>
          </p:cNvSpPr>
          <p:nvPr>
            <p:ph type="ftr" sz="quarter" idx="11"/>
          </p:nvPr>
        </p:nvSpPr>
        <p:spPr>
          <a:xfrm>
            <a:off x="457200" y="6480969"/>
            <a:ext cx="4261104" cy="301752"/>
          </a:xfrm>
        </p:spPr>
        <p:txBody>
          <a:bodyPr/>
          <a:lstStyle/>
          <a:p>
            <a:endParaRPr lang="es-MX"/>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D49323B5-DA52-4878-A08E-2C3CA005B150}"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DBE517F-3436-458E-A725-57688E5B4672}" type="datetimeFigureOut">
              <a:rPr lang="es-MX" smtClean="0"/>
              <a:t>15/05/2012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49323B5-DA52-4878-A08E-2C3CA005B150}"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4DBE517F-3436-458E-A725-57688E5B4672}" type="datetimeFigureOut">
              <a:rPr lang="es-MX" smtClean="0"/>
              <a:t>15/05/2012</a:t>
            </a:fld>
            <a:endParaRPr lang="es-MX"/>
          </a:p>
        </p:txBody>
      </p:sp>
      <p:sp>
        <p:nvSpPr>
          <p:cNvPr id="3" name="2 Marcador de pie de página"/>
          <p:cNvSpPr>
            <a:spLocks noGrp="1"/>
          </p:cNvSpPr>
          <p:nvPr>
            <p:ph type="ftr" sz="quarter" idx="11"/>
          </p:nvPr>
        </p:nvSpPr>
        <p:spPr>
          <a:xfrm>
            <a:off x="457200" y="6481890"/>
            <a:ext cx="4260056" cy="300831"/>
          </a:xfrm>
        </p:spPr>
        <p:txBody>
          <a:bodyPr/>
          <a:lstStyle/>
          <a:p>
            <a:endParaRPr lang="es-MX"/>
          </a:p>
        </p:txBody>
      </p:sp>
      <p:sp>
        <p:nvSpPr>
          <p:cNvPr id="4" name="3 Marcador de número de diapositiva"/>
          <p:cNvSpPr>
            <a:spLocks noGrp="1"/>
          </p:cNvSpPr>
          <p:nvPr>
            <p:ph type="sldNum" sz="quarter" idx="12"/>
          </p:nvPr>
        </p:nvSpPr>
        <p:spPr>
          <a:xfrm>
            <a:off x="7589520" y="6480969"/>
            <a:ext cx="502920" cy="301752"/>
          </a:xfrm>
        </p:spPr>
        <p:txBody>
          <a:bodyPr/>
          <a:lstStyle/>
          <a:p>
            <a:fld id="{D49323B5-DA52-4878-A08E-2C3CA005B150}"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4DBE517F-3436-458E-A725-57688E5B4672}" type="datetimeFigureOut">
              <a:rPr lang="es-MX" smtClean="0"/>
              <a:t>15/05/2012</a:t>
            </a:fld>
            <a:endParaRPr lang="es-MX"/>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D49323B5-DA52-4878-A08E-2C3CA005B150}"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4DBE517F-3436-458E-A725-57688E5B4672}" type="datetimeFigureOut">
              <a:rPr lang="es-MX" smtClean="0"/>
              <a:t>15/05/2012</a:t>
            </a:fld>
            <a:endParaRPr lang="es-MX"/>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D49323B5-DA52-4878-A08E-2C3CA005B150}"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DBE517F-3436-458E-A725-57688E5B4672}" type="datetimeFigureOut">
              <a:rPr lang="es-MX" smtClean="0"/>
              <a:t>15/05/2012</a:t>
            </a:fld>
            <a:endParaRPr lang="es-MX"/>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MX"/>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49323B5-DA52-4878-A08E-2C3CA005B150}"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MX" dirty="0" smtClean="0"/>
              <a:t>PATOLOGIAS DEL APARATO ESTOMATOGNATICO </a:t>
            </a:r>
            <a:endParaRPr lang="es-MX" dirty="0"/>
          </a:p>
        </p:txBody>
      </p:sp>
      <p:sp>
        <p:nvSpPr>
          <p:cNvPr id="3" name="2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266151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t>ENFERMEDADES PERIODONTALES</a:t>
            </a:r>
            <a:endParaRPr lang="es-MX" dirty="0"/>
          </a:p>
        </p:txBody>
      </p:sp>
      <p:sp>
        <p:nvSpPr>
          <p:cNvPr id="3" name="2 Marcador de contenido"/>
          <p:cNvSpPr>
            <a:spLocks noGrp="1"/>
          </p:cNvSpPr>
          <p:nvPr>
            <p:ph idx="1"/>
          </p:nvPr>
        </p:nvSpPr>
        <p:spPr/>
        <p:txBody>
          <a:bodyPr>
            <a:normAutofit fontScale="77500" lnSpcReduction="20000"/>
          </a:bodyPr>
          <a:lstStyle/>
          <a:p>
            <a:r>
              <a:rPr lang="es-MX" dirty="0"/>
              <a:t>Las enfermedades periodontales inflaman y destruyen las estructuras que rodean y sostienen los dientes, principalmente las encías, el hueso y la capa externa de la raíz del diente. La acumulación de bacterias es una de las principales causas de las enfermedades periodontales; Si no se retira, cuidadosamente, todos los días con el cepillo y el hilo dental, la placa se endurece y se convierte en una sustancia dura y porosa llamada cálculo (también conocida como sarro). Las toxinas, que se producen por la bacteria en la placa, irritan las encías. Al permanecer en su lugar, las toxinas provocan que las encías se desprendan de los dientes y se forman bolsas periodontales, las cuales se llenan de más toxinas y bacteria.</a:t>
            </a:r>
          </a:p>
          <a:p>
            <a:endParaRPr lang="es-MX" dirty="0"/>
          </a:p>
        </p:txBody>
      </p:sp>
    </p:spTree>
    <p:extLst>
      <p:ext uri="{BB962C8B-B14F-4D97-AF65-F5344CB8AC3E}">
        <p14:creationId xmlns:p14="http://schemas.microsoft.com/office/powerpoint/2010/main" val="35835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t>GINGIVITIS</a:t>
            </a:r>
            <a:r>
              <a:rPr lang="es-MX" dirty="0"/>
              <a:t/>
            </a:r>
            <a:br>
              <a:rPr lang="es-MX" dirty="0"/>
            </a:br>
            <a:endParaRPr lang="es-MX" dirty="0"/>
          </a:p>
        </p:txBody>
      </p:sp>
      <p:sp>
        <p:nvSpPr>
          <p:cNvPr id="3" name="2 Marcador de contenido"/>
          <p:cNvSpPr>
            <a:spLocks noGrp="1"/>
          </p:cNvSpPr>
          <p:nvPr>
            <p:ph idx="1"/>
          </p:nvPr>
        </p:nvSpPr>
        <p:spPr/>
        <p:txBody>
          <a:bodyPr>
            <a:normAutofit fontScale="92500" lnSpcReduction="10000"/>
          </a:bodyPr>
          <a:lstStyle/>
          <a:p>
            <a:r>
              <a:rPr lang="es-MX" dirty="0"/>
              <a:t>La gingivitis </a:t>
            </a:r>
            <a:r>
              <a:rPr lang="es-MX" dirty="0" err="1"/>
              <a:t>esuna</a:t>
            </a:r>
            <a:r>
              <a:rPr lang="es-MX" dirty="0"/>
              <a:t> forma de enfermedad periodontal que se presenta </a:t>
            </a:r>
            <a:r>
              <a:rPr lang="es-MX" dirty="0" err="1"/>
              <a:t>cuandouna</a:t>
            </a:r>
            <a:r>
              <a:rPr lang="es-MX" dirty="0"/>
              <a:t> </a:t>
            </a:r>
            <a:r>
              <a:rPr lang="es-MX" dirty="0" err="1"/>
              <a:t>inflamacióne</a:t>
            </a:r>
            <a:r>
              <a:rPr lang="es-MX" dirty="0"/>
              <a:t> </a:t>
            </a:r>
            <a:r>
              <a:rPr lang="es-MX" dirty="0" err="1"/>
              <a:t>infeccióndestruyen</a:t>
            </a:r>
            <a:r>
              <a:rPr lang="es-MX" dirty="0"/>
              <a:t> el tejido de soporte de los </a:t>
            </a:r>
            <a:r>
              <a:rPr lang="es-MX" dirty="0" err="1"/>
              <a:t>dientes,incluyendo</a:t>
            </a:r>
            <a:r>
              <a:rPr lang="es-MX" dirty="0"/>
              <a:t> la </a:t>
            </a:r>
            <a:r>
              <a:rPr lang="es-MX" dirty="0" err="1"/>
              <a:t>gingiva</a:t>
            </a:r>
            <a:r>
              <a:rPr lang="es-MX" dirty="0"/>
              <a:t> (encías), los ligamentos periodontales </a:t>
            </a:r>
            <a:r>
              <a:rPr lang="es-MX" dirty="0" err="1"/>
              <a:t>ylos</a:t>
            </a:r>
            <a:r>
              <a:rPr lang="es-MX" dirty="0"/>
              <a:t> alvéolos dentales (hueso alveolar). Las encías inflamadas duelen, se hinchan y sangran fácilmente. La gingivitis es una dolencia muy frecuente y puede aparecer en cualquier momento tras el desarrollo de la dentición.</a:t>
            </a:r>
          </a:p>
        </p:txBody>
      </p:sp>
    </p:spTree>
    <p:extLst>
      <p:ext uri="{BB962C8B-B14F-4D97-AF65-F5344CB8AC3E}">
        <p14:creationId xmlns:p14="http://schemas.microsoft.com/office/powerpoint/2010/main" val="381700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041158"/>
            <a:ext cx="4504134" cy="581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740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LA GINGIVITIS DESCAMATIVA</a:t>
            </a:r>
            <a:r>
              <a:rPr lang="es-MX" dirty="0"/>
              <a:t> </a:t>
            </a:r>
          </a:p>
        </p:txBody>
      </p:sp>
      <p:sp>
        <p:nvSpPr>
          <p:cNvPr id="3" name="2 Marcador de contenido"/>
          <p:cNvSpPr>
            <a:spLocks noGrp="1"/>
          </p:cNvSpPr>
          <p:nvPr>
            <p:ph idx="1"/>
          </p:nvPr>
        </p:nvSpPr>
        <p:spPr/>
        <p:txBody>
          <a:bodyPr>
            <a:normAutofit fontScale="92500"/>
          </a:bodyPr>
          <a:lstStyle/>
          <a:p>
            <a:r>
              <a:rPr lang="es-MX" dirty="0"/>
              <a:t>Es un proceso poco conocido y doloroso que afecta con frecuencia a las mujeres en la posmenopáusica. En esta enfermedad, las capas externas de las encías se separan del tejido subyacente, dejando al descubierto las terminaciones nerviosas. Las encías se vuelven tan frágiles que esas capas se pueden desprender al frotarlas con un algodón o con el estímulo de aire de una jeringa odontológica. </a:t>
            </a:r>
          </a:p>
          <a:p>
            <a:endParaRPr lang="es-MX" dirty="0"/>
          </a:p>
        </p:txBody>
      </p:sp>
    </p:spTree>
    <p:extLst>
      <p:ext uri="{BB962C8B-B14F-4D97-AF65-F5344CB8AC3E}">
        <p14:creationId xmlns:p14="http://schemas.microsoft.com/office/powerpoint/2010/main" val="84186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420888"/>
            <a:ext cx="5559262" cy="369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21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t>LA GINGIVITIS DE LA LEUCEMIA</a:t>
            </a:r>
            <a:r>
              <a:rPr lang="es-MX" dirty="0"/>
              <a:t> </a:t>
            </a:r>
          </a:p>
        </p:txBody>
      </p:sp>
      <p:sp>
        <p:nvSpPr>
          <p:cNvPr id="3" name="2 Marcador de contenido"/>
          <p:cNvSpPr>
            <a:spLocks noGrp="1"/>
          </p:cNvSpPr>
          <p:nvPr>
            <p:ph idx="1"/>
          </p:nvPr>
        </p:nvSpPr>
        <p:spPr/>
        <p:txBody>
          <a:bodyPr>
            <a:normAutofit fontScale="92500" lnSpcReduction="20000"/>
          </a:bodyPr>
          <a:lstStyle/>
          <a:p>
            <a:r>
              <a:rPr lang="es-MX" dirty="0"/>
              <a:t>Es la primera manifestación de la enfermedad en casi el 25 por ciento de los niños afectados de leucemia. Una infiltración de células de leucemia dentro de las encías causa la gingivitis, que empeora a causa de la incapacidad del sistema inmunológico para combatir la infección. Las encías enrojecen y sangran con facilidad. A menudo, la hemorragia persiste durante varios minutos, dado que la sangre no coagula con normalidad en los afectados de leucemia.</a:t>
            </a:r>
          </a:p>
          <a:p>
            <a:endParaRPr lang="es-MX" dirty="0"/>
          </a:p>
        </p:txBody>
      </p:sp>
    </p:spTree>
    <p:extLst>
      <p:ext uri="{BB962C8B-B14F-4D97-AF65-F5344CB8AC3E}">
        <p14:creationId xmlns:p14="http://schemas.microsoft.com/office/powerpoint/2010/main" val="376135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2492896"/>
            <a:ext cx="4935041" cy="329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062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t>ENFERMEDAD DE LAS TRINCHERAS</a:t>
            </a:r>
            <a:endParaRPr lang="es-MX" dirty="0"/>
          </a:p>
        </p:txBody>
      </p:sp>
      <p:sp>
        <p:nvSpPr>
          <p:cNvPr id="3" name="2 Marcador de contenido"/>
          <p:cNvSpPr>
            <a:spLocks noGrp="1"/>
          </p:cNvSpPr>
          <p:nvPr>
            <p:ph idx="1"/>
          </p:nvPr>
        </p:nvSpPr>
        <p:spPr/>
        <p:txBody>
          <a:bodyPr>
            <a:normAutofit fontScale="70000" lnSpcReduction="20000"/>
          </a:bodyPr>
          <a:lstStyle/>
          <a:p>
            <a:r>
              <a:rPr lang="es-MX" dirty="0"/>
              <a:t>La enfermedad de las trincheras (infección de </a:t>
            </a:r>
            <a:r>
              <a:rPr lang="es-MX" dirty="0" err="1"/>
              <a:t>Vincent</a:t>
            </a:r>
            <a:r>
              <a:rPr lang="es-MX" dirty="0"/>
              <a:t>, gingivitis ulcerosa </a:t>
            </a:r>
            <a:r>
              <a:rPr lang="es-MX" dirty="0" err="1"/>
              <a:t>necrosante</a:t>
            </a:r>
            <a:r>
              <a:rPr lang="es-MX" dirty="0"/>
              <a:t> aguda) es una infección dolorosa, no contagiosa, de las encías que causa dolor, fiebre y cansancio. </a:t>
            </a:r>
            <a:br>
              <a:rPr lang="es-MX" dirty="0"/>
            </a:br>
            <a:r>
              <a:rPr lang="es-MX" dirty="0"/>
              <a:t>El término enfermedad de las trincheras proviene de la Primera Guerra Mundial, cuando muchos soldados en las trincheras contraían la infección. La escasa higiene bucal suele contribuir al desarrollo de la infección, lo mismo que el estrés físico o emocional, una dieta escasa o debida a que se duerme poco. La infección se presenta muy a menudo en personas con gingivitis simples, enfrentadas a un problema que les produce tensión nerviosa como, por ejemplo, los exámenes de estudios o el cambio de trabajo. Este proceso es más frecuente en los fumadores que en los no fumadores. </a:t>
            </a:r>
          </a:p>
          <a:p>
            <a:endParaRPr lang="es-MX" dirty="0"/>
          </a:p>
        </p:txBody>
      </p:sp>
    </p:spTree>
    <p:extLst>
      <p:ext uri="{BB962C8B-B14F-4D97-AF65-F5344CB8AC3E}">
        <p14:creationId xmlns:p14="http://schemas.microsoft.com/office/powerpoint/2010/main" val="56570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2780928"/>
            <a:ext cx="5003423" cy="348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21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t>PERIODONTITIS</a:t>
            </a:r>
            <a:endParaRPr lang="es-MX" dirty="0"/>
          </a:p>
        </p:txBody>
      </p:sp>
      <p:sp>
        <p:nvSpPr>
          <p:cNvPr id="3" name="2 Marcador de contenido"/>
          <p:cNvSpPr>
            <a:spLocks noGrp="1"/>
          </p:cNvSpPr>
          <p:nvPr>
            <p:ph idx="1"/>
          </p:nvPr>
        </p:nvSpPr>
        <p:spPr/>
        <p:txBody>
          <a:bodyPr>
            <a:normAutofit fontScale="92500" lnSpcReduction="20000"/>
          </a:bodyPr>
          <a:lstStyle/>
          <a:p>
            <a:r>
              <a:rPr lang="es-MX" dirty="0"/>
              <a:t>La mayoría de los casos de periodontitis son la consecuencia de una acumulación prolongada de placa bacteriana y sarro entre los dientes y las encías, favoreciendo así la formación de oquedades profundas entre la raíz del diente y el hueso subyacente. Estas oquedades acumulan placa bacteriana en un ambiente sin oxígeno, que estimula el crecimiento de bacterias. Si el proceso continúa, el maxilar adyacente a la oquedad finalmente se va destruyendo hasta que el diente se afloja. </a:t>
            </a:r>
          </a:p>
        </p:txBody>
      </p:sp>
    </p:spTree>
    <p:extLst>
      <p:ext uri="{BB962C8B-B14F-4D97-AF65-F5344CB8AC3E}">
        <p14:creationId xmlns:p14="http://schemas.microsoft.com/office/powerpoint/2010/main" val="77943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t>PALADAR HENDIDO </a:t>
            </a:r>
            <a:endParaRPr lang="es-MX" dirty="0"/>
          </a:p>
        </p:txBody>
      </p:sp>
      <p:sp>
        <p:nvSpPr>
          <p:cNvPr id="3" name="2 Marcador de contenido"/>
          <p:cNvSpPr>
            <a:spLocks noGrp="1"/>
          </p:cNvSpPr>
          <p:nvPr>
            <p:ph idx="1"/>
          </p:nvPr>
        </p:nvSpPr>
        <p:spPr/>
        <p:txBody>
          <a:bodyPr>
            <a:normAutofit fontScale="85000" lnSpcReduction="20000"/>
          </a:bodyPr>
          <a:lstStyle/>
          <a:p>
            <a:r>
              <a:rPr lang="es-MX" dirty="0"/>
              <a:t>El paladar hendido se presenta cuando el paladar no se cierra completamente sino que deja una abertura que se extiende hasta la cavidad nasal. La hendidura puede afectar a cualquier lado del paladar. Puede extenderse desde la parte anterior de la boca (paladar duro) hasta la garganta (paladar blando). A menudo la hendidura también incluye el labio. El paladar hendido no es tan perceptible como el labio leporino porque está dentro de la boca. Puede ser la única anomalía que presenta el niño o puede estar asociado con el labio leporino u otros síndromes.</a:t>
            </a:r>
          </a:p>
          <a:p>
            <a:endParaRPr lang="es-MX" dirty="0"/>
          </a:p>
        </p:txBody>
      </p:sp>
    </p:spTree>
    <p:extLst>
      <p:ext uri="{BB962C8B-B14F-4D97-AF65-F5344CB8AC3E}">
        <p14:creationId xmlns:p14="http://schemas.microsoft.com/office/powerpoint/2010/main" val="399872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2132856"/>
            <a:ext cx="5575126" cy="418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772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t>HIPERPLASIA CONDILAR</a:t>
            </a:r>
            <a:endParaRPr lang="es-MX" dirty="0"/>
          </a:p>
        </p:txBody>
      </p:sp>
      <p:sp>
        <p:nvSpPr>
          <p:cNvPr id="3" name="2 Marcador de contenido"/>
          <p:cNvSpPr>
            <a:spLocks noGrp="1"/>
          </p:cNvSpPr>
          <p:nvPr>
            <p:ph idx="1"/>
          </p:nvPr>
        </p:nvSpPr>
        <p:spPr/>
        <p:txBody>
          <a:bodyPr/>
          <a:lstStyle/>
          <a:p>
            <a:r>
              <a:rPr lang="es-MX" dirty="0"/>
              <a:t>Es una alteración que se caracteriza por el crecimiento excesivo y progresivo que afecta el cóndilo, cuello, cuerpo y la rama mandibular. Es una enfermedad auto limitante y deformante, porque el crecimiento es desproporcionado desde antes de terminar el crecimiento general del individuo y continúa cuando aquel ha concluido.</a:t>
            </a:r>
          </a:p>
        </p:txBody>
      </p:sp>
    </p:spTree>
    <p:extLst>
      <p:ext uri="{BB962C8B-B14F-4D97-AF65-F5344CB8AC3E}">
        <p14:creationId xmlns:p14="http://schemas.microsoft.com/office/powerpoint/2010/main" val="127968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DFAQADASIAAhEBAxEB/8QAHAAAAQUBAQEAAAAAAAAAAAAABgIDBAUHAAEI/8QATRAAAgEDAwIEAwMHBwcLBQAAAQIDAAQRBRIhBjETIkFRB2FxFDKBFUJ0kaGy0iMkNVKxweEWM0NicpPRFxglRVZjZIKDlMImNITi8P/EABQBAQAAAAAAAAAAAAAAAAAAAAD/xAAUEQEAAAAAAAAAAAAAAAAAAAAA/9oADAMBAAIRAxEAPwDG9Z/pi+/SZP3jUTH6ql61/TF9+kyfvGomD6c0Eyxv7mwbfazlD2OKLNH65uEKwX1skgPAZPKaCgrYyw4r05HIyR8/Sg1U9YaOiMJ2lWQcABM/tqx0nUYdUZmgO6MDjjFZRp1nNfMI4AzSfmr6E0a9G3k+mXZ0zUoBCznyFhjNAdrHwMY24/ZSljAfCoBn0p1EONxBAqQkeR7+tBFliDxlMefH66h21gyDdIBuLGrdUCt2OTXpj3NwRx3oIRgJ7gEegpIhbnYxUZ5zzVgECEjvSPDwS2M5PtQV+47sCPODgmnXQEebBx61JMY7D15NeFBypA+VBCRcFs9h8qhaiubO6we8L/2GrcI2DleD7VB1KP8AmVxgZPhMCcfI0AGsR8ucY96WsXG0AMRzuqSiEHn344pwIBxnB9BnvQRY41wQQc8ke9OiHKg5OPkKkZYqGSMj3LelPiIgDIxjkY/bQQ0h3Z29v61LEIPOM/hxU4RAkY4BGacSIZIA9c80EEW4J4A+Vd9mGeQMDuBVl4K8EjOex9aX4WTwPqKCs8AkEn27e1NuI0XfKyqoGctTWt9QWelu0IXxZscgNwtB+p6xqF+m5wyxegxgYoPeodTjnPg25O0cEg96oTxXE5bJ715jBoOJ4wBivMn3r3saSaDzNTNF/pix/SY/3hUOpujf0xY/pMf7woPNa/pi+/SJP3jS7S3L2rNwSewpOsjOr336TJ+8ad0yB7mRY1k2+5z2oGSpQbPvMPQc4qXbaTf3O0rCI1PZpDtzU+XV4tKX7PpsMDN+fMyZJP41UXWqXly26edmIPAzgCgvV6e1C1t2nW9tIyozgS+b8KueltWttUuV03XkVz92K4DYZD6EGgmG4ZpB4nPtSZmYTFl8p7jFBtsv5W6b8NNThe809/8ANXcALlR6bwKubG5gu4hJaypKhPdT2oC6N+KbaNp4tNTtjdIg8hB7/I5qt1rrS3urlrnQrMaVKRhhD+f7k+lBrIBZshcn50sx8DgAn0rLrD4h6vDEv26wW4HYOAVJ+tXWn/EmynnEU+mXSueFEZ3HP0oDYoCx+leGPtg/UGoFt1BpV2ABNJFITjZLGVNTG1GxzhryBfkZAKBRgHP0pBRSvB5I7jvUeTWdL3kC/g3DuA+aaOvaUjf/AH0YOPzVJP8AZQSHUFVGe3pUDVUdrC4WHG8xMEHuSOKcXVbaSQiBpJGPYbCP7RSLq21K5VC8KxwO3v8Am55J9qDPNWu73R1jNzFGyN3KDkfUVI0d49QjS8ZsnnA9qtusekbi+ijfT7gmQ53o3Ct7c0F2Q1Dpe7db23drZvK5Q5X6j50BvHF5iTnPtT4iBO71pnTr62v7dZLaVGGOwPI+oqaqcAMCPYgUDfggqPTPY04sYLEEcetSFj3DtzUa+1Gy04E3NwgkHaJeWb8BQLZcAKDk+me1Ueu6nLbx/ZdOXNzL5QwHbNWMFtrWvQs9vEmmaeDhppV3St/sr6Cvbq46X6ThVLl57q9K7mG0Esfqe1ALT9LW2l6eb7W7wG4bzm3XDFvx9KE7y6e7m2Q/yVuDiNAeFFWXUGrHWLxntIHRWPC9yB7VSSQSwnDKRQJEcILCSbt6qM16lvExw1yi/VTTRXdnHJFIHBoFzQlDwQ69gw7GmqlxlclTwGHvUY8ZzQIIqXov9MWP6TH+8KiYyamaMMaxY/pMf7woFasjSazfKgyftMn7xqVp8n2K3lbbumYYx7U1qMO/VtQcNjZcyEj/AMxpeYwFKOTkeagrXYs5LcGkgVIuIHWQsFIB7U7p+n3F7OqRocE4LegoE2EPiy8g7V7mlSxs8wEfmJ7UQSacYIvAs4d+0HxHPqflTHT9m5v1eaPbs9xwaCDp2h3d84wCkecFyKMNO0fT9KnjcwiZ1/rjcT9BV7pcf2ufwbaFQ6jggcD61Wax0VrrXpurKSR5N2V2t/dQQuqNQtJbkSQIy+UAqD2qlhuyt3bXcChbq3nUg9twz609dwXcd01vq0RS4Tk5GN1N3z28AjZQu7cGIHyoNns9WtLuzcrYrCzAAhmBJb1IPtUmKx6cukMxsIbqZfMwMWAh9txFB2g67ZmJUnkiMqx7goXNWmm3kk0UkSbvCdwzSDjNBbx2WjvdeEunRQIBvxsTDfLtmiBrPTY4BPPbW8JQDaqoox8zQ8gJeK4iydpKnb2P1NMX2pyK7yOocY85J4XFBeT6lp0cTu9xAkcXdpEwf11nl/1TNrHUFrY6VcFbQTq82SFBjVgSOfpQx1t1BDdzskMpKn8xDgLVP0vIJJ2torNpTcgxPLk5RW4JHzANBt8QQ+dSJkc8eGwYfspV3Y6ffWxjurVTnlt6kCsrl6YvtMDfke8kdl53xy4Iz+awHY03+V+utLV1P2sxgZY7fEH1zzQTOqui59CvWu9DZ2s2GSC44qhtupL+BWEd27Y7o4GR+NNap1Rrup5N0pPGCVj2/rxQ+CUmy4J5yQaDUNBU6sqy6rrcvg7Q3hxABPoxHNWXjaLpzvNZxQLNE/KkEkqT383NAel6oLaPHiLhx5kjVTj9dQ7/AFWNUxEzvNnlm9R7UGk9QddWlrbTSWkS7pI9oj7eb0IrOZLae4ja8u33XFwd25+ePlTNjZSXTi71Dclup7MOT9KvwNU1aNUsVS1t4xtRiMHFBUaQksN0ApdZAeGKHb/ZRE+kC+jfxI4y39RRg/hUSbo/W0dZbG6eWTGSQ/rUi21LWtLdPyvYSeACFMypz+ugFNZ0C6sAbqKFzbliAw52n2NVIVZTz5W9/Q1smbWWCYK5ktroZKg/nf3VlmqaeLXUJ4U80anyMfQUFc0bqxIHA44pVz4bqvhqVIHmB96u7COGO3SKeFuWJZyuM/IVAuLdHR5I2U8kAZAxQVJ9ql6N/S9j+kx/vCojLtzn0qXo39L2P6RH+8KB7UJjHrF+MAhriTJP+0adsoJbmZY7dCw7n2qPqq/9L3uBljcyfvGirpjTrp7U3CsFGMDjtQQxpVyzBpoSuDycelEmlaRHbxsLossRIZQpHmFSreKeRESLe2TgsOaKtN6TklVJZm2FuWIHYUEDSktr0SW1vp7m5kUiFWXg/M1W3WiTWFvNJNtLwgl/D5UGtG07SIbRppYXfxfD2CQ98VHNmsum3EUCwvvRgY5Djj3oKD4Z2TTaPJeMil5XOCw9BR7bwSBdxjVWxy3vQL8PtXht4G024fw3iY+Q/X0rQrMQT5jy59cZwKDJ/jHYJHaQagu0TFtpx7UAy6RLNpUN2GU+KMAH0PzrTvjdCkei26xSEMZgCre3yqjt9Jx04lrMCjOgaMsMBqDMka60m7R5AykenYMPajnprrW2ij8G4MUaH80rnB+tVD6Hq094baTbtHrJg8fKrqz0Cwt4yl7pKXj5++JCgFATnqCxjiGLuJRwchvLihTqjq21likg0iSV5n4JQHBFTD05pc0qeHpNusY+8GumJ/Vmr+ztdIsUQWOnI0gGMOv9hoAPo7pGTVpjeajbSNbxnLIcjd8q00jSdH0i5t7fSltzLCyq6EMVYggfQds1FN1NK6+K6wIpysUfA/xrpJbZnYyTnEg2yHbkqD6igHIJ2szvD7C3dscE/P3qeNSuXAj37YyMMYmwT8sUq/0eBY4Z7S/EqSsVAkjKnP09KQdEvFJwkeVHmw4oPTBYXcJju7WaOU9njXg/M1TX/Qq6i26ykZiTjhcVbCG6gjwI38xHBJOakC4vkXKwsnoTtP7KANufhlrFvF4vBTnGWXP6s1UQW0enXnhC2BuBwfH5GfkK1HTZbhZfEkjmwTyFOM1YQaTpmo3hu3i8Kdj5RJGD5vcn0FABdO2B1TUJYr2QlrchvB7ZP09q02OyRrVU8FI5FGMrjt7H50G9V6a/TnWNlfQzoY7sqk4j7bjWi/Y8IeEKSoCzMcg/j6UECSwW2gWfYGCeUqc5bPrxUcpHAgjlUbX7qTn6CrMrGpCGSQrnb5TwKh3CCJCQdyZxgDJoAnqyxTSblbixDLA53PGB5R88VK0G10bVraeS8Ijlddsh2+Uj0PFX95YG5tXJjU7kIG454oa6Etwt3JvfEbMUyD65oGtf0qCJDb2kI2IMpJG27mqfSemLUQ/a7oJdQsWZoJMqxI9sVtS6dbRw7Y4oyvrlRk1V3mlxpDvgjCqG3L5cc0Hzhr1ibW9IS3kt4ZBujSTPb8aj6Qu3WLEHv9oj/eFab8XdHxaW98rs7KdhUjOAee9ZjpH9MWP6TH+8KC0+xG41y9Z4meP7TIMj0O80d9O2c96wt5N3hpxhONwpldCMd9cPEuJGndiB2ILnvRhoFuiMxCYxxuX3oL7Tre2sIAjRDy8bcDAq3XmLcsin1Cr6Cq2BSzCPB2k+YsO9TSYtyxRKwbt+FBMIHgF5ZCFx+aKBb7V7e31KLT55nVZG2tP22g+gomvb+UkRW4YAgqoXt8yaz/W9BuI9bgvVy8KkE5Hf3oIGt2r9N9UQzpMssE/3X3ZyK1rp+7l1TT1nt8FTgKe1ZR8T7m0kSBtOsJomjUFi4xz7iiT4S688unSB9pij7qH8w/Cg9+Oql9HtmypZJAShPb6VRdMa2l3pMNreH7RCvGH+/Gf9WpXxWvIb8CFCQx8wz6Vmuiai2m6gEMuBnOcfsoNXudJadfFsmFzjjavDgVBXG7w0ChwcMrna4/A1Y6BL+UFjlgBilPG9PMDT+qxvFKIruIXMn9YptIFBVGN1ByCD27V5GOQpbbk8805JCsfME0iHuUk5/CmixONyrz60E+xsLa6kHiXsMC+8hq7TRdHtrae4a8juUWFj5OSMDPA9aGEj3ybCpKnsBU1bOOGGZ4ARIqEhh/o+O+PlQMN1a2nkwaVpdsIG+884Lsx98elMRdS3skqyypBuT7qxpgfiPWq24Uhl2jI77s8n6mm4+QSefYGgIpOqb+Xavg25PqCn7abOq3UgyWVAfQDv+NUoYqCBn5mpAz2OcY7UE439yzZluAD3G0AUtL+RSS07qv5xCg5qAAdoOVxuwePSpNrEqYmlHiEdlPagk63ZT610+reKRHbv40aykb5CP7BVr0P1AmraYbVmU3CeUgDOa80q1uNTYSXEZ+zHgogHnHsKB+pYJ+hurY7myLR2kzBggwSg9uKDUhbQpdPDMpLNhkG3g+9SZLeWWP8Am7RqPdjg4+VI0XqODVrOKYRlg4xvdcZNWEccCS5IyxOUIOQKCpuIPybp9zc3e0qkZcmPkgetC3Qi215pTz2UMn2ie4YhmHAXOQOe/wBaIPirqNtpXRN2QQJrlfCixwST3rNrnXdW07SOnrOy/wA0sIIkC4xz2NBtTFJE2p94LyMetMTRiWFB3TPb3rzTZmubGJmKtJLECV7Z+lOxbVRo8PnaQAPegC/iFpjXXTNwsaKXQbsA57VgOkofy1ZDHP2mPj/zivqaWVJdNdJYgxKlGyveseuekoIuoYGdJEIuI3G3sRuHf5UBDf2jG9cbpFRpG+6O/Jq400xW9v4e4L789667ij8aXY7AM7bt3oc9q6zjCt50HyJ7GgttO3vdkIcxhOMnk1bfZJAVnCMEPCk96r7XasZ2KFcjuKIIY2k0gw2zkyEYOT2JoKKWKDT/ALROJxNk7SccD3qh1q8TVLFoLCVFmQjzNwAKjdYXM+n6JLbs4Egc+YHihPod2u5JEnkLlh933oCXq2ztLrQBPJqcBvim3ap3YFBvw31BtK1iSxEiSLJ/WGRxV/fxi5sbiNoQCh4wMHFBUYXT+oreUQsyZ596Av69tpr6dry3wUUbT4YIx+FZjqSkXR8rLuH3jWsXyx+EJZXkS3K7lUtg1nPUBiljZ4VxhvnQXfQGuajHfR2VpKkJJwJM4AHzBrarq50zRrVbm8ma8vJl7k5yf7hXzDZXLQXkVwhIZT6UddOXN31PqkcF/cvb2w5eQc5A9KDQbPTLnqKeS6RVitASTM/Cj5D3qRD0/cznNmN9spwZNv3vpRzo0MA0mCGOOL7OqhUVeRge9QNb1+3s3ayiQs+3DMnASgEb61Ft5LY7pQMEdjVcLWYQXDXaSRjwmKOTkMcduKb1bTr3VL60Ng0rSC6iZljbuu9d275AZJq50rS9eXXZrnVbKVdP1AtGEEwb7NtYLGSmPLuTdnBOSRnFAHiRShAj7Hk+tJ4zkZxnjNFOq9OGyvtlxGRGSSsi85FVV1YlW2RIdgGS79xQV6HOR6+nFPIpBGM4NeiBYwWm8uRgL+c309q8k3EBVTb9Tk/jQODaqj1bvgdqfjPOWJz7Ui2tZp8LFEXbtgdz+FEul9IXkyeLfultEfR/vAf3UFTbTvkr4km3ttRyte9Z6fHrXSzx26q72Y3SM4xsPsD3NFctjpUWNL09A10dv8q5zuzT2rwW91YTWumwRXl7ZYR1LbCvHr70GR/DPqhrR/yVdncgk8jHjb7itusLS3RVufEITjGfevmfVGl03qN5SvhsHJIXsDW1dP661zo8N1dFmUKDs7k4FAKfH28Vbmzs4pPvHxHjB/OHqal22nyX3Q1nP97wY1zgcqPlQ18ZlkfUrO6mIL3AL4AHA9OavNB1K7l0DTbDxswyRY2ngY9s0Bv03KyWUcUxBeJPKw4xT1hJd3N2zXNwGaNsxlRgbfnVfpNxLDiJtuUOBn2q0slkg1MmZSkc6HuB/ZQSLuCF3dJz653J+caH9Y08+LbzqpLwyqVOOGXIyKc6ssbm6t0NoZ1kE8LosThBIqyLuBz6bdxxkZx69qHNKsNUg6oe5mimW3a6uSzuwCsjPmPned3pgbFxnvxyBLD8Q3lUMumIQRnic/w1IXruQ/8AVif74/w1gOgdWyWhVL3cy55fNaNper2eoQBraVHyOwPIoDsdcSZ505R/63+FOL1pIRn7Ag/9Y/8ACha3jEgO0j60/HFlgCPxoCCbrV0jLnT1OP8Avf8ACoNl8TbC5mMAhijnH5jzYJ+nFVd4iRQSFxgBTQp0VptrqHVc4u1jePnaJFzz8qDUV6xJxiyTB/70/wDCu/yxJXIsVJHGPF/wqLL0uiRvHauArnnxCcgfLFUt5Yy6Sx3wHwgDgx5bAHrQEh6vfAP5PX/e/wCFJbrJkBJsFGP+9P8AwoQi1mxkUhWlLD2jJpp9RludyadZzTOO4ZdooDE9aHPFghHofFPP7K8PWzAcacv+9/woWtbOe2iAu4/CJG7DNkivJ5oo0Ysdv+tQFP8AlzIP+rl/33+FNv15KgJ/Ja/hN/hWa6h1Jb2tyA7+QegPc0tOorK5C+HN5j3AFBoTfERl76Yo/wDWP8NV+pfFf7BCXfSomPoPtJ/hoc0iyk1G3+1zFYYWYhBITyP8atrjpnTINJubmcrJKttKUVxkKdpOaBhPjZI6b/yHDt9MXZJ/cpyP4zTOpP5AjGP/ABR/grGLHywIBySoxRPY26taKWxwp59aA9f40TKAR0+hz2/nR/gpMfxrnkLKOn49wHA+1k//AArOVjVk2BSWPbn0qLeGexmaaFFfjO4rQaSfjpMr7X6ejDfK7P8ABTw+OJPB0JM+32o/wVi19dG4kRkXDAc8UfdMdLR3+lxXE0Z8YglgD2HzoCo/G+QdunlOP/FH+CkD44XJJ/8ApyMf/mH+CqzUOkbcBCjCMlQWVyBTMvSmQEUM44wyjj9dBbH443IbB6aj/wDeH+Cvf+XG4AyenIgP0w/wVSv0Zd7DItm4XPqKodV6fntVYCF8E5wUINAe2/xv8SQrPoUcYH5wuif/AIVcR/FdZFBTTIiD2/nJ/hrELW0eR5IngZinpjFS9ZsksNPimRZ0lkGQpIKgfhQbM3xTCLubTIVHubn/APWqLUPjultIUg0SOdh3IuiB+5WGSSSOfM7H6mkH5UG0/wDOAm/7Nxf+9P8ABXf84Cb/ALNRf+9P8FYpXUHAkU/bXEts4kgkeNweGU14YGIyqt+qk4cdxzQGehfEC+sisV1FHOp439jWr2zXz2UFxcWZVZFDAY5NfPMGfGTA824H9tfW+lTC4062kDBi0S5I98c0AFqSXN232dEVJCM7QPMav+idBbT4Dc3CMlw/dXAytFBhidw7xozDsxUZFOZA7nGeKDgua8aFHUq6Kc98inBTczps80vhYwTyMgfOgrW0e08cbIMADBIIAH4U5DpaxOzeIfMMeUYNWQAIyMc+tIfcEyqhjjtnFBR3ekCaRl+6mdzH/wDvlUVem7d0EgJdDwI2jxj580SRlnQM6hc9hUXUbyDTreS4nfaiIWJJ4GKDI/iboWkQIJ1bw50XGztuoO6T6ZudWmSe4221ip80uSDU6XUR1N1HNeXrBrKBy3hbuX9sVdXM7a1EGt/5rZopCcY/s70F3c9W2+mRjTrBg0MCbQfDzyPnVVe67fatE0SApHKhU59MjFVdp0ndqTdS8WzHKsTy3zxRNa2lpHapHDEHcc9zkGgztNOa1u/sjYyi4zjtV1pig2sqODxnsOcU5r6MNWdnAVmIKjtnPevZojbrCFXJli7igrkUqv3cN6cVfR6THdFbd875I/Lj1+VV0cGZYVB828YzRC9w0F5Gn2RvHjYebxMbR8setACpp8Gl6nLHeW4keM+QsDgH5ijnQ+rPs6xxJG7xOvnVFG1G+QpHV3T08zi9VOZEEg3HzH60LNp9/ERKIpQpwTxj9fvQbJp1st3/ACwnL5+6iKp+ZHNWUVxbXcDNb6fIUY7JGcBW47nnvWYdP63MpEc0uYnYkBCAQccAGia11w3Egt0Vwi5DK/3TnvmgJr66sdJX+fT+FbJ24PmzUfUbXRb0QW9zO4edcwgrzj34FUs82n3Hi3M4QwW5CgMCfDPyU/OrrTLs6w8U0ciiX7MCPCwdvPqD2+lBD/yFtVuXlFyrqVK4Zex/CqD4idJSQ9JyHTbcXEqsN3hRktt+QrSdOtzBZxJMkSuOWCDjPv8AWpNB8dXdjdWpH2m1nh3fd8WMrn9YqKQRX0F8dJIzoFrCzKXMxfnkgAf2VhMJgEgMkeQPnwaCDzXD3q7t7C8vY3ltrUmMHBIXt+FS7fpa72mSWJ1X3CH++gNU0CGCEF54whHOFzioknTWh3iqsbsbg5z5uBVF1R1U81y0Fmy7V4Lf8KHINXuobgTLM+4fOgNrv4eSQl2srxHkRd4QA7qgWnVfVfTMgjW5mUL/AKOZMqfwNGXQ+sflu1Msyj7RbodrK/LfKjRobHV7RLzUNLtrmMAbUQ/yiMPf3FBmf/K31DNYG3jhT7UTkTInI/DtUSTUevdZiM8kt4Y1O4H7gB+WK1TSdOeB4Ek0fTreGZyxcf5zHoOe1Xsa28zP4MqsYRzH/hQB/wAMOsZLsNpGtz4vYh5CxPm/H3ow1yFpH3wDY+zDucYIByBWMdUiax66jk09xA8jLjHH4Uftr9/9qt7K+jigcIfMwyr0BTo1/JPHKbhfCMK5EanhlPO7+6rC2ukmiEu5P9YKc49qAI9QMrCZpAnlAXBwMHuD8qm2N1HY25mkkcrKCVZWyOPlQHDkbctwBz3rIvi11Kt4g0bT5A8jMN6KOQfnS+t/iU1pbyWGnI29gAJG5K0JdJTWUtwbjVIp7m6nONqDHP1oJPRvSAEyNqq3KLKwURwqCW/wrWNS0fQ4bO0sJMwR/wCijQHfJj0qNoFvHJPG8yrDIv3FSUZUj0x60QXM8FsQ81yEUA4Drlsn1FAL6vBp9vYE29gyT4wFkJOAPU0GJfypKN5Cs/bb2FEmv6gLi6YvI7xKMK5Xb+yhS78NZ1dBwOxNBXasJ5NQD3DF5ABk5707JM0vhZQIEXaD8qYv3aS/aSQjPby9sCn0iJRWLHBPY+lB7bR+NdwpIu4FvNjviiq9SOG4WSK1lNpFtVijBiD8/Wh63QQyFgcY5FG/TelvfxXMnhqyAcA8Bjj3oH7S3vda86xbY8Abyc5Hpj2qVf8AR+nS2sj3rZnUfyUkkuMcdqsb21ntNMh+y6rHpbKg8TxAsi/trNOudVNzbmAa42otCcbkj2Dd8sUEO86X1GzjkuFaKSJWJGGAB+Ypuz1KGHf9omnIICsV8y/Q1B6X1Par2b3DDeeY5xkE/I0rUL2KFpICqwSbskouN3zoCqOG41y5xp9m7HwkO5JQw5/rfKtK6e05NM06G3SNY2RAHAHdvU59aD/hnfaRBYOYZbdJG5mO4A/U80RdR9a6L0/DvurjxXJwI4vMTx+ygc6j6ns9DizLhztLYDCsz1P4zTfZ54rTT0DsuEkZ/u/hQX1Fr131hr4dk2xO22NEHZc/20f6V0VpGn6KdYvdOSeBBuLTPj9nrQZ8L/qLrO8+yRlriSVAjcDAUf2CjXRfhWtnai+1NtwVh/JAeaQep+QrS+h7fp+70xL3SYbRuSrGKPaEP9XFWOuNHZlZ59otnIV2/qEdvwoA3qJNI0GwTdFHaBQCvh4U4+eO5oKHWunS3Qj8YbCcZZiBVD8X9UubzqaWJ3zbRgCIA8Ee9AOcUCZMliT3zzXmPan7uJobl4pAQVODkVI0mxfUL+O3jAySMn2HrQHPw8t5oLKSZMhnG7dj7oFbBoVottZQTvGAXXdKw9KFdIs7WC3tLFM/yjhfKOdo9fpR9qNs9xpslvA7wO0ZCSJ3Q44NAIdf6drF81vPpFxMqxtk4X9VW9hDLp0tve3AIeRQlyFGWz74ql6e/wAsbXU1gvkmeyjcJHuIbyDgEn1OPWj64WOMGcRB5AOPc0GW/FDpKa9uk1TTyQzY2leBn61mt9rGtWW22vhIfCyA0mc/rr6K1CVHs2he3lVGIMgdew/1eaz3qLpWWbF1AHC8mLscr8waDN5Orbz7N4MEaxgDAY8mk/5Qa7eRxpHLOUTIAXtz3pm+Eou3gcKAp9FGaIOn9C1HVYJY7VmSFe+TgGgFbiB4S0t22ZD+aTmi3oO0W6IuZ7g+GjcRZ7H3xRLJ8O7GPwxclpTjnae9VGudJfkWE6hoz3COhzsY5DCg1TTtJt5pYpWSRWi8wP3Tu9CK96nvljQQjaSe5IyePahDRuqJJOn43E7FlAGM+ZT6/hXkF69+7/ac7R5gxOKCVbWS3t3CjHckhGdvPFedcNBZMlrAUO1fMCo3CiDSwNN0ybUJF3MI+OKz+S4fV7m7v7viII20Hu7Y7UFCjiR9+Ru9ARVhDIWVRIBhf11DFoFkR1Pl9U9jVhCrBCCAT6ZFBK023+230VsicuwHHetA1HVPyJE2naYi+ICN8rnhOKDuliE1aGdkx4WWyBVX1nrEuRawMTJcSFmb1bngUCOt+qbq6PgWxW5mGFllCZH0FUej2mv6oTbW8MEZJ3FjGBRX0PpclnE7XNu7SytlVZc0fab01La3RlQKqsBlR94H5D2oM1tfh1rV0dzqqTryDGQQ3zp240C6hjNvrsQkwNqyL5XT/jWzWIMF+Y3GxSuF3HBb6CmepdGjv4Wm2b5ABgE8ACgwA9HwtMxt9bhtgT9ycFW/ZUez6Qmv9Re2XUEutjhd0eSGOcdzV/19o8tnJFdp9x/KSe4NEvwZsMy3l3NEHjULt/2vTHzoLTp/4eWmiywpIqG5lUqHPOz3I+dHNzpcN5p7aZcRBrTwtm48Ent2FT4kwWcjDNyec11xGZoJIgxQuhUMO4yMZFBRdJ6HovTtvLbaNKG3tukXxg5J+g7VL1+xk1GyiMOd0bh/DI+8McihPof4Zr0zqz6hc6k12+DsQR7AD7nnk1oVB83/ABW0IxuL23RlVDtcEdvaszK8E+tfSnV9k8+rtp1xCBaXakLM54BNYrrfRmrafqJgWzlmjdyI5I1JU0BNqfR1tq7JIZHtps4csvB/CpNh09baJbFLJvFu5MgSgcfjmr2fUPtE0ZOVYegGOKmWMDSuqIoORz8gfWg9+HulzxXVxcX7GR1G1CTwM98UfGMHZtONnaoVhaR2kMUaN90Hk9zU5eKByItsHibd3rt7UogMpDDINIBpQyCTu49BQcN4PJVge/GCB/fTM4gmtZFWMSqvdE4IPy9qdA3g71wfkagJpv2W++1208oDf52InIcUAH1H0XYpbX3UCSNCkMDuImXuw96KOkbWK06etQwgyYg7ORySRzVf8TdUuIelNTjhs38Jo1XxywC8nkY71M6KZLjpfTbho/FZogSSOxFA9cMZG/mudjE8e1B3XvUsGkaebcBZLqRSgBOcfWrrrfV10nS5bnxHSf0CEAH61l9tZfbEfVdXtJp/GG5Hjy20e+KCR0BaukM9zfSxw278qrnkn5CiqzWC81FIYbgKmcE54FC9tbaMkK4mu2YclDCS1TYL+xQhbdniPbaw2lvrQaF1BeQXFkml2kjFyQu9RwKH9fsYdMsHijkEiRYjBPGWPc1I6duU8aNtplcegGTiovWMo8GBQj4aVmYn3oBxI8SbVII9PrTwXapBAwP2UzHwcqMg/KppBkjDg7TnkUFpoMRkWfPB2HFDevtFYa3a3l5GDbLHtU4zgj1on6ewbsRENmUFc9+fpXl9ottq0n2CeXALFDt7q3oaAy6bhhvrKGW2VWEqb0cnykfSipQsjqjJteI+QZxkds/Ssk6XvrroLVV0PWgDFKc2twTlME/srYIGingV4yrIwyCv91AmSCM7iqKGHO4cEGnIA4jAcYxwPNuz+NIupRbx+JgkkgcLnNPKwZQynIPIoAfX0tL/AKr/ACHdRx4ubYvC0i8Bx3x86uumdAbQ9OEETReKWyx25AHy7c1V/EqzeGxt+obQN9q0mQTYX85M4b9lXfTt4usQR6xBcu1tdQrsgPaMjvQWyOrjKkEA44pVeKMDsBz6V7QdUK7vJIb+0tfskkkNyJA0642xEAEBv9rn9VTa6gj3Vpb3MHhXEKSRgfdZe1UtzaC0Jjjy0XJwW5/CiB/umqSZi7Et3NBjcU7zagtpMGRhgDAPP41pOjaellCDyXZcEn2rJtRnkuUtLuCKUXCSDKK3lVfc1rWmXCz2UExbBZAMZoLQMd6+2DTqH0JzUUvsUkgnAzxSftLNB4kSZ+TcUFgre9KJyMA1GjfKgn1FefaUWUo2VOOCex+lBKU7QAT8qjai88VtLNZgGYDIDcjH0p0MM/Om5pyFZYsGQAkAntQZp8TtUu5eklWcMhmuACFXAbAoh+FjpL0bZRrLGQqEMi9wSe5oP+M948tnpiCTPibnKjsPQ0UfCI2zdGWrQriUMwkPzyaAW+M88tv4dq5YpK4IYDuKlrMy6XbR20isFhXG5duOKrvi79puPCYZ2xksQPrU3pQWur6FbyxSMbpV8MxJHk8epNBCbUXikze2sgUceJGMjNSWvbCVQFkidiOMrzTmqWktjLiVSrH7u6ov5KmkKExY3DO7bwPxoJdhc/ZZPEiOZGOFxxxTPUzsbi2id3PlBx7EmrL8lR2Gny32pM8FtAu/cELMfkAOSTVDrOoR3PUfhL4kn8rHGXC5UZxgH8D+2gSF2Accg9s1NRd4DYPC8cVM1LTBFduq5UBuwqJCwjYbsnngYoJenSiK4SVCcqRyewNGmo2C3r29z/m2lTzMFGT86B0PhT5TgHnHejzR9NfVdDEySv46kry5P4fKgAtV0SLWNZddQuJJYIhiNUbkY7U59o6i+H6Q39pc/lHSpfvxysWaL6/Ki636bu4bvYtvJ5xkuRwPxqybRZnRGvLbxLQZDQHlgPfFBZ9JdT2PVGmi8sXG4cSR55Q1eV809QzTdA9eyTdOzNHBlZFibO3aRyhHqM19BdM6sNc0Oz1EBFaeMM6I24I3qM0ErU7NNQ065s5RlJ4mjI+oxWY/BvWpYLi/6fnjdhDKfD2jITHBBrWKwzTtSPTfxhu8QTNFqEpGCAD5jycfWg3Ourq6g6urqRI4RST6UDdzJsjY+oqmc5Oab6k1220uxkvbsy+An5saFmJ57D8CcnAHOTVWdftjqj2DQXSkXJtBOyL4TTBN+zIbP3exIA9KDHrHzTRFsnPJBPBNaNokjJZ5TykGurqAliYlAT3p30xXV1AtOFAqPfSmIwSAZw+MfWurqCYScU2sY+/6kc11dQY98ZsR3drCgwqoSPxol+Gc6x9CK8SFGRmyQ33jnvXV1AnrYC+0qW4kUByCOPSgDoHqO80O4uFgxIkg5V+1dXUBl07M3UOpy3OqFpfDBfYDgH2FaFZRxNaxMIlAIyBjOK6uoGdbQTaRfQMWCS20kbFTg4ZSD/bWPQWqrrlq6SSqTcxM4DcOQQMn8PniurqDTeprOKK8SVc5f0HGKFrpBb3rIvOCDXV1Ao/eycEjkGj74dTs1tcw44BVhz711dQGVJYElSGxg8jHeurqD5z+OE/i9YN5FUogTI9cepqX8IOqr3TXaxVUkt3kBZWJ9faurqD6AB8SPI8u5f1V879Xzyx9Q2dwHJntpmjEh7thu9dXUG/6RcNdaXazv96SJSefXFSm3cbWA55yM5rq6gV3qqv3PigemO1dXUFVqdnFqOnXNjcFxDcRmNyhwcH2NV35Dtvyo9801y5a5N2IGdfCWUps3ABc52+hJHriurqD/9k="/>
          <p:cNvSpPr>
            <a:spLocks noChangeAspect="1" noChangeArrowheads="1"/>
          </p:cNvSpPr>
          <p:nvPr/>
        </p:nvSpPr>
        <p:spPr bwMode="auto">
          <a:xfrm>
            <a:off x="63500" y="-898525"/>
            <a:ext cx="2438400"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4819447" cy="370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73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420888"/>
            <a:ext cx="452456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82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t>LABIO LEPORINO</a:t>
            </a:r>
            <a:r>
              <a:rPr lang="es-MX" dirty="0"/>
              <a:t> </a:t>
            </a:r>
          </a:p>
        </p:txBody>
      </p:sp>
      <p:sp>
        <p:nvSpPr>
          <p:cNvPr id="3" name="2 Marcador de contenido"/>
          <p:cNvSpPr>
            <a:spLocks noGrp="1"/>
          </p:cNvSpPr>
          <p:nvPr>
            <p:ph idx="1"/>
          </p:nvPr>
        </p:nvSpPr>
        <p:spPr/>
        <p:txBody>
          <a:bodyPr>
            <a:normAutofit fontScale="77500" lnSpcReduction="20000"/>
          </a:bodyPr>
          <a:lstStyle/>
          <a:p>
            <a:r>
              <a:rPr lang="es-MX" dirty="0"/>
              <a:t>El labio leporino es una anomalía en la que el labio no se forma completamente durante el desarrollo fetal. El grado del labio leporino puede variar enormemente, desde leve (muesca del labio) hasta severo (gran abertura desde el labio hasta la nariz). </a:t>
            </a:r>
            <a:br>
              <a:rPr lang="es-MX" dirty="0"/>
            </a:br>
            <a:r>
              <a:rPr lang="es-MX" dirty="0"/>
              <a:t/>
            </a:r>
            <a:br>
              <a:rPr lang="es-MX" dirty="0"/>
            </a:br>
            <a:r>
              <a:rPr lang="es-MX" dirty="0"/>
              <a:t>El labio leporino recibe distintos nombres según su ubicación y el grado de compromiso del labio. Una hendidura en un lado del labio que no se extiende hasta la nariz se denomina unilateral incompleta. Una hendidura en un lado del labio que se extiende hasta la nariz se denomina unilateral completa. Una hendidura que compromete ambos lados del labio y que se extiende y compromete la nariz se denomina bilateral completa</a:t>
            </a:r>
          </a:p>
        </p:txBody>
      </p:sp>
    </p:spTree>
    <p:extLst>
      <p:ext uri="{BB962C8B-B14F-4D97-AF65-F5344CB8AC3E}">
        <p14:creationId xmlns:p14="http://schemas.microsoft.com/office/powerpoint/2010/main" val="30684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5400600" cy="404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49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 </a:t>
            </a:r>
            <a:r>
              <a:rPr lang="es-MX" b="1" dirty="0"/>
              <a:t>MUCOSITIS</a:t>
            </a:r>
            <a:r>
              <a:rPr lang="es-MX" dirty="0"/>
              <a:t/>
            </a:r>
            <a:br>
              <a:rPr lang="es-MX" dirty="0"/>
            </a:br>
            <a:endParaRPr lang="es-MX" dirty="0"/>
          </a:p>
        </p:txBody>
      </p:sp>
      <p:sp>
        <p:nvSpPr>
          <p:cNvPr id="3" name="2 Marcador de contenido"/>
          <p:cNvSpPr>
            <a:spLocks noGrp="1"/>
          </p:cNvSpPr>
          <p:nvPr>
            <p:ph idx="1"/>
          </p:nvPr>
        </p:nvSpPr>
        <p:spPr/>
        <p:txBody>
          <a:bodyPr>
            <a:normAutofit fontScale="92500" lnSpcReduction="20000"/>
          </a:bodyPr>
          <a:lstStyle/>
          <a:p>
            <a:r>
              <a:rPr lang="es-MX" dirty="0"/>
              <a:t>Es un efecto secundario de las quimioterapias y es causado por que los agentes de la quimioterapia no distinguen entre las células saludables y las células cancerosas, por lo tanto las células del tracto digestivo pueden ser destruidas con más facilidad ya que estas se reproducen mas rápidamente y con mas facilidad que el resto de las células del cuerpo, por lo tanto se desintegra el revestimiento de protección. La </a:t>
            </a:r>
            <a:r>
              <a:rPr lang="es-MX" dirty="0" err="1"/>
              <a:t>mucositis</a:t>
            </a:r>
            <a:r>
              <a:rPr lang="es-MX" dirty="0"/>
              <a:t> se puede complicar con la presencia de náuseas y vómitos. </a:t>
            </a:r>
          </a:p>
          <a:p>
            <a:endParaRPr lang="es-MX" dirty="0"/>
          </a:p>
        </p:txBody>
      </p:sp>
    </p:spTree>
    <p:extLst>
      <p:ext uri="{BB962C8B-B14F-4D97-AF65-F5344CB8AC3E}">
        <p14:creationId xmlns:p14="http://schemas.microsoft.com/office/powerpoint/2010/main" val="85765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060848"/>
            <a:ext cx="6072382" cy="464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10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NEUMONÍA POR MYCOPLASMA PNEUMONIAE</a:t>
            </a:r>
            <a:endParaRPr lang="es-MX" dirty="0"/>
          </a:p>
        </p:txBody>
      </p:sp>
      <p:sp>
        <p:nvSpPr>
          <p:cNvPr id="3" name="2 Marcador de contenido"/>
          <p:cNvSpPr>
            <a:spLocks noGrp="1"/>
          </p:cNvSpPr>
          <p:nvPr>
            <p:ph idx="1"/>
          </p:nvPr>
        </p:nvSpPr>
        <p:spPr/>
        <p:txBody>
          <a:bodyPr/>
          <a:lstStyle/>
          <a:p>
            <a:r>
              <a:rPr lang="es-MX" dirty="0"/>
              <a:t>Generalmente se presenta en niños mayores y adultos. Las personas más propensas a adquirir esta enfermedad son aquellas que tienen contacto o que son más cercanas a áreas concurridas como escuelas y hogares de personas abandonadas. En muchas ocasiones no se pueden identificar los factores de riesgo o las causas de esta enfermedad.</a:t>
            </a:r>
          </a:p>
        </p:txBody>
      </p:sp>
    </p:spTree>
    <p:extLst>
      <p:ext uri="{BB962C8B-B14F-4D97-AF65-F5344CB8AC3E}">
        <p14:creationId xmlns:p14="http://schemas.microsoft.com/office/powerpoint/2010/main" val="344689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073945"/>
            <a:ext cx="5980069" cy="478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57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TotalTime>
  <Words>846</Words>
  <Application>Microsoft Office PowerPoint</Application>
  <PresentationFormat>Presentación en pantalla (4:3)</PresentationFormat>
  <Paragraphs>23</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Brío</vt:lpstr>
      <vt:lpstr>PATOLOGIAS DEL APARATO ESTOMATOGNATICO </vt:lpstr>
      <vt:lpstr>PALADAR HENDIDO </vt:lpstr>
      <vt:lpstr>Presentación de PowerPoint</vt:lpstr>
      <vt:lpstr>LABIO LEPORINO </vt:lpstr>
      <vt:lpstr>Presentación de PowerPoint</vt:lpstr>
      <vt:lpstr> MUCOSITIS </vt:lpstr>
      <vt:lpstr>Presentación de PowerPoint</vt:lpstr>
      <vt:lpstr>NEUMONÍA POR MYCOPLASMA PNEUMONIAE</vt:lpstr>
      <vt:lpstr>Presentación de PowerPoint</vt:lpstr>
      <vt:lpstr>ENFERMEDADES PERIODONTALES</vt:lpstr>
      <vt:lpstr>GINGIVITIS </vt:lpstr>
      <vt:lpstr>Presentación de PowerPoint</vt:lpstr>
      <vt:lpstr>LA GINGIVITIS DESCAMATIVA </vt:lpstr>
      <vt:lpstr>Presentación de PowerPoint</vt:lpstr>
      <vt:lpstr>LA GINGIVITIS DE LA LEUCEMIA </vt:lpstr>
      <vt:lpstr>Presentación de PowerPoint</vt:lpstr>
      <vt:lpstr>ENFERMEDAD DE LAS TRINCHERAS</vt:lpstr>
      <vt:lpstr>Presentación de PowerPoint</vt:lpstr>
      <vt:lpstr>PERIODONTITIS</vt:lpstr>
      <vt:lpstr>Presentación de PowerPoint</vt:lpstr>
      <vt:lpstr>HIPERPLASIA CONDILAR</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PATOLOGIAS DEL APARATO ESTOMATOGNATICO</dc:title>
  <dc:creator>DANITZA</dc:creator>
  <cp:lastModifiedBy>DANITZA</cp:lastModifiedBy>
  <cp:revision>3</cp:revision>
  <dcterms:created xsi:type="dcterms:W3CDTF">2012-05-15T17:56:56Z</dcterms:created>
  <dcterms:modified xsi:type="dcterms:W3CDTF">2012-05-15T18:20:31Z</dcterms:modified>
</cp:coreProperties>
</file>